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16_1D63231A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89" r:id="rId4"/>
    <p:sldId id="277" r:id="rId5"/>
    <p:sldId id="278" r:id="rId6"/>
    <p:sldId id="279" r:id="rId7"/>
    <p:sldId id="280" r:id="rId8"/>
    <p:sldId id="292" r:id="rId9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EE759A-84E4-8656-22E6-8C50EE8078CA}" name="Lowell Ling (AIC)" initials="LL" userId="S::lowell.ling@cuhk.edu.hk::8528dc67-3610-450b-ac97-95cdd89c84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8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9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8/10/relationships/authors" Target="authors.xml"/></Relationships>
</file>

<file path=ppt/comments/modernComment_116_1D63231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3AB4605-0F64-5343-9FE9-501B440C3F1B}" authorId="{BDEE759A-84E4-8656-22E6-8C50EE8078CA}" created="2026-06-17T01:32:41.19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93036314" sldId="278"/>
      <ac:spMk id="9" creationId="{86494AF0-1ACF-32C3-3757-4D81CCCBC0E4}"/>
      <ac:txMk cp="53">
        <ac:context len="170" hash="311876075"/>
      </ac:txMk>
    </ac:txMkLst>
    <p188:pos x="9725722" y="452630"/>
    <p188:txBody>
      <a:bodyPr/>
      <a:lstStyle/>
      <a:p>
        <a:r>
          <a:rPr lang="en-US"/>
          <a:t>Suggest to remove since it does not seem to affect candidate response. </a:t>
        </a:r>
      </a:p>
    </p188:txBody>
  </p188:cm>
  <p188:cm id="{A747E45F-D6B2-4E46-836B-963939CC226A}" authorId="{BDEE759A-84E4-8656-22E6-8C50EE8078CA}" created="2026-06-17T01:33:13.80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93036314" sldId="278"/>
      <ac:spMk id="10" creationId="{22532A7A-2B6F-EA48-D3DD-6AE34B058EA6}"/>
      <ac:txMk cp="1" len="58">
        <ac:context len="60" hash="260075366"/>
      </ac:txMk>
    </ac:txMkLst>
    <p188:pos x="4259766" y="689622"/>
    <p188:txBody>
      <a:bodyPr/>
      <a:lstStyle/>
      <a:p>
        <a:r>
          <a:rPr lang="en-US"/>
          <a:t>Would candidates be allowed to flip back to Q1? Would it affect the answer response there?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84AA-E218-4A57-91B0-C9F003C586F6}" type="datetimeFigureOut">
              <a:rPr lang="zh-HK" altLang="en-US" smtClean="0"/>
              <a:t>6/7/2026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E0D0-A05E-4DC1-9459-2919AB68231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35696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84AA-E218-4A57-91B0-C9F003C586F6}" type="datetimeFigureOut">
              <a:rPr lang="zh-HK" altLang="en-US" smtClean="0"/>
              <a:t>6/7/2026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E0D0-A05E-4DC1-9459-2919AB68231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81312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84AA-E218-4A57-91B0-C9F003C586F6}" type="datetimeFigureOut">
              <a:rPr lang="zh-HK" altLang="en-US" smtClean="0"/>
              <a:t>6/7/2026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E0D0-A05E-4DC1-9459-2919AB68231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5702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84AA-E218-4A57-91B0-C9F003C586F6}" type="datetimeFigureOut">
              <a:rPr lang="zh-HK" altLang="en-US" smtClean="0"/>
              <a:t>6/7/2026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E0D0-A05E-4DC1-9459-2919AB68231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17780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84AA-E218-4A57-91B0-C9F003C586F6}" type="datetimeFigureOut">
              <a:rPr lang="zh-HK" altLang="en-US" smtClean="0"/>
              <a:t>6/7/2026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E0D0-A05E-4DC1-9459-2919AB68231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29224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84AA-E218-4A57-91B0-C9F003C586F6}" type="datetimeFigureOut">
              <a:rPr lang="zh-HK" altLang="en-US" smtClean="0"/>
              <a:t>6/7/2026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E0D0-A05E-4DC1-9459-2919AB68231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0105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84AA-E218-4A57-91B0-C9F003C586F6}" type="datetimeFigureOut">
              <a:rPr lang="zh-HK" altLang="en-US" smtClean="0"/>
              <a:t>6/7/2026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E0D0-A05E-4DC1-9459-2919AB68231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7234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84AA-E218-4A57-91B0-C9F003C586F6}" type="datetimeFigureOut">
              <a:rPr lang="zh-HK" altLang="en-US" smtClean="0"/>
              <a:t>6/7/2026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E0D0-A05E-4DC1-9459-2919AB68231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8258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84AA-E218-4A57-91B0-C9F003C586F6}" type="datetimeFigureOut">
              <a:rPr lang="zh-HK" altLang="en-US" smtClean="0"/>
              <a:t>6/7/2026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E0D0-A05E-4DC1-9459-2919AB68231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6965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84AA-E218-4A57-91B0-C9F003C586F6}" type="datetimeFigureOut">
              <a:rPr lang="zh-HK" altLang="en-US" smtClean="0"/>
              <a:t>6/7/2026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E0D0-A05E-4DC1-9459-2919AB68231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6005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84AA-E218-4A57-91B0-C9F003C586F6}" type="datetimeFigureOut">
              <a:rPr lang="zh-HK" altLang="en-US" smtClean="0"/>
              <a:t>6/7/2026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E0D0-A05E-4DC1-9459-2919AB68231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00748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384AA-E218-4A57-91B0-C9F003C586F6}" type="datetimeFigureOut">
              <a:rPr lang="zh-HK" altLang="en-US" smtClean="0"/>
              <a:t>6/7/2026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9E0D0-A05E-4DC1-9459-2919AB68231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9213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microsoft.com/office/2018/10/relationships/comments" Target="../comments/modernComment_116_1D63231A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altLang="zh-HK" dirty="0"/>
            </a:br>
            <a:r>
              <a:rPr lang="en-US" altLang="zh-HK" sz="4900" b="1" dirty="0"/>
              <a:t> </a:t>
            </a:r>
            <a:r>
              <a:rPr lang="en-US" altLang="zh-HK" sz="4000" b="1" dirty="0"/>
              <a:t>Instruction on Exam question submission</a:t>
            </a:r>
            <a:br>
              <a:rPr lang="en-US" altLang="zh-HK" sz="4900" b="1" dirty="0"/>
            </a:br>
            <a:r>
              <a:rPr lang="en-US" altLang="zh-HK" sz="4900" b="1" dirty="0"/>
              <a:t> </a:t>
            </a:r>
            <a:r>
              <a:rPr lang="en-US" altLang="zh-HK" sz="4000" b="1" dirty="0"/>
              <a:t>--imaging, ECG &amp; data interpretation</a:t>
            </a:r>
            <a:br>
              <a:rPr lang="en-US" altLang="zh-HK" sz="8800" dirty="0"/>
            </a:br>
            <a:endParaRPr lang="zh-HK" alt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0280"/>
            <a:ext cx="9144000" cy="657520"/>
          </a:xfrm>
        </p:spPr>
        <p:txBody>
          <a:bodyPr/>
          <a:lstStyle/>
          <a:p>
            <a:r>
              <a:rPr lang="en-US" altLang="zh-HK" dirty="0"/>
              <a:t>Date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746257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AC517-9968-9698-877D-D738548EA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/>
              <a:t>Examination candidate Instructions</a:t>
            </a:r>
            <a:endParaRPr lang="zh-HK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EA15E-A3FE-150B-1CA8-8A1504353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zh-HK" sz="1800" kern="100" dirty="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This is a </a:t>
            </a:r>
            <a:r>
              <a:rPr lang="en-US" altLang="zh-HK" sz="1800" b="1" kern="100" dirty="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non-interactive</a:t>
            </a:r>
            <a:r>
              <a:rPr lang="en-US" altLang="zh-HK" sz="1800" kern="100" dirty="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station. </a:t>
            </a:r>
            <a:endParaRPr lang="zh-TW" altLang="zh-HK" sz="18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zh-HK" sz="1800" kern="100" dirty="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Read the station materials carefully and interpret the imaging and data provided</a:t>
            </a:r>
            <a:endParaRPr lang="zh-TW" altLang="zh-HK" sz="18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zh-HK" sz="1800" kern="100" dirty="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Write your answers on the answer sheets provided. </a:t>
            </a:r>
            <a:endParaRPr lang="zh-TW" altLang="zh-HK" sz="18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zh-HK" sz="1800" kern="100" dirty="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Short answers and bullet points are preferred.</a:t>
            </a:r>
            <a:endParaRPr lang="zh-TW" altLang="zh-HK" sz="18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zh-HK" sz="1800" kern="100" dirty="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You have  </a:t>
            </a:r>
            <a:r>
              <a:rPr lang="en-US" altLang="zh-HK" sz="2400" b="1" kern="100" dirty="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10</a:t>
            </a:r>
            <a:r>
              <a:rPr lang="en-US" altLang="zh-HK" sz="1800" kern="100" dirty="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minutes </a:t>
            </a:r>
            <a:r>
              <a:rPr lang="en-US" altLang="zh-HK" sz="1800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for </a:t>
            </a:r>
            <a:r>
              <a:rPr lang="en-US" altLang="zh-HK" sz="18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each station </a:t>
            </a:r>
            <a:r>
              <a:rPr lang="en-US" altLang="zh-HK" sz="1800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(40 minutes </a:t>
            </a:r>
            <a:r>
              <a:rPr lang="en-US" altLang="zh-HK" sz="1800" kern="100" dirty="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total).</a:t>
            </a:r>
            <a:endParaRPr lang="zh-TW" altLang="zh-HK" sz="18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zh-HK" sz="1800" kern="100" dirty="0">
                <a:effectLst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Begin immediately.</a:t>
            </a:r>
            <a:endParaRPr lang="zh-TW" altLang="zh-HK" sz="18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12883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714EF-535B-AD8A-57B4-BD54FA887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942" y="306132"/>
            <a:ext cx="11208773" cy="1325563"/>
          </a:xfrm>
        </p:spPr>
        <p:txBody>
          <a:bodyPr>
            <a:noAutofit/>
          </a:bodyPr>
          <a:lstStyle/>
          <a:p>
            <a:r>
              <a:rPr lang="en-US" altLang="zh-HK" sz="3600" b="1" dirty="0">
                <a:solidFill>
                  <a:schemeClr val="accent2"/>
                </a:solidFill>
              </a:rPr>
              <a:t>Generic template</a:t>
            </a:r>
            <a:br>
              <a:rPr lang="en-US" altLang="zh-HK" sz="3600" b="1" dirty="0"/>
            </a:br>
            <a:br>
              <a:rPr lang="en-US" altLang="zh-HK" sz="3600" b="1" dirty="0"/>
            </a:br>
            <a:r>
              <a:rPr lang="en-US" altLang="zh-HK" sz="3600" b="1" dirty="0"/>
              <a:t>(Scenario/information/ background of the question)</a:t>
            </a:r>
            <a:endParaRPr lang="zh-HK" altLang="en-US" sz="36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081341-4C81-36F3-16AB-FB02FA935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70494" y="2169459"/>
            <a:ext cx="5383306" cy="40075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2400" b="1" dirty="0"/>
          </a:p>
          <a:p>
            <a:pPr marL="0" indent="0">
              <a:buNone/>
            </a:pPr>
            <a:r>
              <a:rPr lang="en-US" altLang="zh-HK" sz="2400" b="1" dirty="0"/>
              <a:t>a. (Question no) (X mark)</a:t>
            </a:r>
            <a:endParaRPr lang="zh-HK" altLang="en-US" sz="24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94D9B9-0D75-54CA-0B52-889DCB946C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0942" y="2203917"/>
            <a:ext cx="5181600" cy="3938588"/>
          </a:xfrm>
        </p:spPr>
        <p:txBody>
          <a:bodyPr/>
          <a:lstStyle/>
          <a:p>
            <a:r>
              <a:rPr lang="en-US" altLang="zh-HK" dirty="0"/>
              <a:t>Image / ECG / video clips / lab data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23632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714EF-535B-AD8A-57B4-BD54FA887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13" y="306132"/>
            <a:ext cx="11208773" cy="1325563"/>
          </a:xfrm>
        </p:spPr>
        <p:txBody>
          <a:bodyPr>
            <a:noAutofit/>
          </a:bodyPr>
          <a:lstStyle/>
          <a:p>
            <a:r>
              <a:rPr lang="en-US" altLang="zh-HK" sz="2400" b="1" dirty="0">
                <a:solidFill>
                  <a:schemeClr val="accent2"/>
                </a:solidFill>
                <a:latin typeface="Calibri" panose="020F0502020204030204" pitchFamily="34" charset="0"/>
              </a:rPr>
              <a:t>Sample  question 1--Image</a:t>
            </a:r>
            <a:br>
              <a:rPr lang="en-US" altLang="zh-HK" sz="2400" b="1" dirty="0">
                <a:latin typeface="Calibri" panose="020F0502020204030204" pitchFamily="34" charset="0"/>
              </a:rPr>
            </a:br>
            <a:br>
              <a:rPr lang="en-US" altLang="zh-HK" sz="2400" b="1" dirty="0"/>
            </a:br>
            <a:r>
              <a:rPr lang="en-US" altLang="zh-HK" sz="2400" b="1" dirty="0"/>
              <a:t>A 65 </a:t>
            </a:r>
            <a:r>
              <a:rPr lang="en-US" altLang="zh-HK" sz="2400" b="1" dirty="0" err="1"/>
              <a:t>yo</a:t>
            </a:r>
            <a:r>
              <a:rPr lang="en-US" altLang="zh-HK" sz="2400" b="1" dirty="0"/>
              <a:t> ESRF patient with history of aortic valve replacement underwent a </a:t>
            </a:r>
            <a:r>
              <a:rPr lang="en-US" altLang="zh-HK" sz="2400" b="1" dirty="0" err="1"/>
              <a:t>hemocatheter</a:t>
            </a:r>
            <a:r>
              <a:rPr lang="en-US" altLang="zh-HK" sz="2400" b="1" dirty="0"/>
              <a:t> insertion from the internal jugular vein. After that, he developed with hypotension and chest discomfort. </a:t>
            </a:r>
            <a:endParaRPr lang="zh-HK" altLang="en-US" sz="2400" b="1" dirty="0"/>
          </a:p>
        </p:txBody>
      </p:sp>
      <p:pic>
        <p:nvPicPr>
          <p:cNvPr id="5" name="Content Placeholder 4" descr="A close-up of an x-ray of a chest&#10;&#10;AI-generated content may be incorrect.">
            <a:extLst>
              <a:ext uri="{FF2B5EF4-FFF2-40B4-BE49-F238E27FC236}">
                <a16:creationId xmlns:a16="http://schemas.microsoft.com/office/drawing/2014/main" id="{536032F2-880E-C729-B51B-919A9BA9006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99076"/>
            <a:ext cx="4679860" cy="4462733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081341-4C81-36F3-16AB-FB02FA935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70494" y="2169459"/>
            <a:ext cx="5383306" cy="4007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HK" sz="2400" b="1" dirty="0"/>
              <a:t>An urgent CT thorax was performed. </a:t>
            </a:r>
          </a:p>
          <a:p>
            <a:pPr marL="0" indent="0">
              <a:buNone/>
            </a:pPr>
            <a:endParaRPr lang="en-US" altLang="zh-HK" sz="2400" b="1" dirty="0"/>
          </a:p>
          <a:p>
            <a:pPr marL="0" indent="0">
              <a:buNone/>
            </a:pPr>
            <a:r>
              <a:rPr lang="en-US" altLang="zh-HK" sz="2400" dirty="0"/>
              <a:t>a. What is the diagnosis? (1 mark)</a:t>
            </a:r>
            <a:endParaRPr lang="zh-HK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49653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6494AF0-1ACF-32C3-3757-4D81CCCBC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281"/>
            <a:ext cx="10515600" cy="1257733"/>
          </a:xfrm>
        </p:spPr>
        <p:txBody>
          <a:bodyPr>
            <a:normAutofit fontScale="90000"/>
          </a:bodyPr>
          <a:lstStyle/>
          <a:p>
            <a:r>
              <a:rPr lang="en-US" altLang="zh-HK" sz="2400" b="1" dirty="0">
                <a:solidFill>
                  <a:schemeClr val="accent2"/>
                </a:solidFill>
              </a:rPr>
              <a:t>Sample  question 2--  Video Clips</a:t>
            </a:r>
            <a:br>
              <a:rPr lang="en-US" altLang="zh-HK" sz="2400" b="1" dirty="0">
                <a:solidFill>
                  <a:schemeClr val="accent2"/>
                </a:solidFill>
              </a:rPr>
            </a:br>
            <a:br>
              <a:rPr lang="en-US" altLang="zh-HK" sz="2400" b="1" dirty="0">
                <a:solidFill>
                  <a:srgbClr val="0070C0"/>
                </a:solidFill>
              </a:rPr>
            </a:br>
            <a:r>
              <a:rPr lang="en-US" altLang="zh-HK" sz="2400" b="1" dirty="0"/>
              <a:t>The patient was resuscitated with intravenous fluids and systolic BP back to 105 mmHg. Urgent bedside echocardiography was performed. </a:t>
            </a:r>
            <a:endParaRPr lang="zh-HK" altLang="en-US" sz="2400" b="1" dirty="0"/>
          </a:p>
        </p:txBody>
      </p:sp>
      <p:pic>
        <p:nvPicPr>
          <p:cNvPr id="8" name="Content Placeholder 7" descr="A close-up of an ultrasound&#10;&#10;AI-generated content may be incorrect.">
            <a:extLst>
              <a:ext uri="{FF2B5EF4-FFF2-40B4-BE49-F238E27FC236}">
                <a16:creationId xmlns:a16="http://schemas.microsoft.com/office/drawing/2014/main" id="{90660B84-B362-14B5-5BB9-4B10F9FD2B1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13" y="1788713"/>
            <a:ext cx="5759173" cy="4021823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2532A7A-2B6F-EA48-D3DD-6AE34B058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10400" y="1436544"/>
            <a:ext cx="4520380" cy="3984911"/>
          </a:xfrm>
        </p:spPr>
        <p:txBody>
          <a:bodyPr/>
          <a:lstStyle/>
          <a:p>
            <a:endParaRPr lang="en-US" altLang="zh-HK" b="1" dirty="0"/>
          </a:p>
          <a:p>
            <a:pPr marL="0" indent="0">
              <a:buNone/>
            </a:pPr>
            <a:r>
              <a:rPr lang="en-US" altLang="zh-HK" sz="2400" dirty="0"/>
              <a:t>b. Does the patient have cardiac tamponade?</a:t>
            </a:r>
            <a:r>
              <a:rPr lang="zh-HK" altLang="en-US" sz="2400" dirty="0"/>
              <a:t> </a:t>
            </a:r>
            <a:r>
              <a:rPr lang="en-US" altLang="zh-HK" sz="2400" dirty="0"/>
              <a:t>Why? (2 marks)</a:t>
            </a:r>
          </a:p>
        </p:txBody>
      </p:sp>
    </p:spTree>
    <p:extLst>
      <p:ext uri="{BB962C8B-B14F-4D97-AF65-F5344CB8AC3E}">
        <p14:creationId xmlns:p14="http://schemas.microsoft.com/office/powerpoint/2010/main" val="49303631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F00F122-D071-1C73-B544-429C1C177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681" y="111211"/>
            <a:ext cx="10872019" cy="1556617"/>
          </a:xfrm>
        </p:spPr>
        <p:txBody>
          <a:bodyPr>
            <a:noAutofit/>
          </a:bodyPr>
          <a:lstStyle/>
          <a:p>
            <a:r>
              <a:rPr lang="en-US" altLang="zh-HK" sz="2400" b="1" dirty="0">
                <a:solidFill>
                  <a:schemeClr val="accent2"/>
                </a:solidFill>
              </a:rPr>
              <a:t>Sample  question 3-- ECG</a:t>
            </a:r>
            <a:br>
              <a:rPr lang="en-US" altLang="zh-HK" sz="2400" b="1" dirty="0">
                <a:solidFill>
                  <a:schemeClr val="accent2"/>
                </a:solidFill>
              </a:rPr>
            </a:br>
            <a:br>
              <a:rPr lang="en-US" altLang="zh-HK" sz="2400" b="1" dirty="0">
                <a:solidFill>
                  <a:srgbClr val="0070C0"/>
                </a:solidFill>
              </a:rPr>
            </a:br>
            <a:r>
              <a:rPr lang="en-US" altLang="zh-HK" sz="2400" b="1" dirty="0"/>
              <a:t>6 hours later, the patient had recurrent hypotension</a:t>
            </a:r>
            <a:r>
              <a:rPr lang="zh-HK" altLang="en-US" sz="2400" b="1" dirty="0"/>
              <a:t> </a:t>
            </a:r>
            <a:r>
              <a:rPr lang="en-US" altLang="zh-HK" sz="2400" b="1" dirty="0"/>
              <a:t>and chest pain. ECG was immediately performed. </a:t>
            </a:r>
            <a:br>
              <a:rPr lang="en-US" altLang="zh-HK" sz="2400" b="1" dirty="0"/>
            </a:br>
            <a:r>
              <a:rPr lang="en-US" altLang="zh-HK" sz="2400" dirty="0">
                <a:latin typeface="+mn-lt"/>
              </a:rPr>
              <a:t>c. Please comment on the ECG.</a:t>
            </a:r>
            <a:r>
              <a:rPr lang="zh-HK" altLang="en-US" sz="2400" dirty="0">
                <a:latin typeface="+mn-lt"/>
              </a:rPr>
              <a:t> </a:t>
            </a:r>
            <a:r>
              <a:rPr lang="en-US" altLang="zh-HK" sz="2400" dirty="0">
                <a:latin typeface="+mn-lt"/>
              </a:rPr>
              <a:t>What is it suggestive of? (1 mark)</a:t>
            </a:r>
            <a:endParaRPr lang="zh-HK" altLang="en-US" sz="2400" dirty="0">
              <a:latin typeface="+mn-lt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A2BBD0B-0844-2871-FA40-334D8901CF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206" y="1825625"/>
            <a:ext cx="7999587" cy="4351338"/>
          </a:xfrm>
        </p:spPr>
      </p:pic>
    </p:spTree>
    <p:extLst>
      <p:ext uri="{BB962C8B-B14F-4D97-AF65-F5344CB8AC3E}">
        <p14:creationId xmlns:p14="http://schemas.microsoft.com/office/powerpoint/2010/main" val="3824648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04C0C-7573-B49A-3947-314F7236E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HK" sz="2400" dirty="0">
                <a:solidFill>
                  <a:schemeClr val="accent2"/>
                </a:solidFill>
                <a:latin typeface="+mn-lt"/>
              </a:rPr>
              <a:t>Sample  question 3-- ECG</a:t>
            </a:r>
            <a:br>
              <a:rPr lang="en-US" altLang="zh-HK" sz="2400" dirty="0">
                <a:solidFill>
                  <a:schemeClr val="accent2"/>
                </a:solidFill>
                <a:latin typeface="+mn-lt"/>
              </a:rPr>
            </a:br>
            <a:br>
              <a:rPr lang="en-US" altLang="zh-HK" sz="2400" dirty="0">
                <a:latin typeface="+mn-lt"/>
              </a:rPr>
            </a:br>
            <a:r>
              <a:rPr lang="en-US" altLang="zh-HK" sz="2400" dirty="0">
                <a:latin typeface="+mn-lt"/>
              </a:rPr>
              <a:t>d. What will be your immediate management. List three. (1.5 marks)</a:t>
            </a:r>
            <a:endParaRPr lang="zh-HK" altLang="en-US" sz="24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24BB1-4516-ACDD-AEEE-3FB5D4BF8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01137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E0A4D-9F97-FA30-0296-F265E0776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HK" sz="2400" b="1" dirty="0">
                <a:solidFill>
                  <a:schemeClr val="accent2"/>
                </a:solidFill>
                <a:latin typeface="+mn-lt"/>
              </a:rPr>
              <a:t>Sample question 4– lab data Interpretation</a:t>
            </a:r>
            <a:br>
              <a:rPr lang="en-US" altLang="zh-HK" sz="2400" b="1" dirty="0">
                <a:solidFill>
                  <a:schemeClr val="accent2"/>
                </a:solidFill>
                <a:latin typeface="+mn-lt"/>
              </a:rPr>
            </a:br>
            <a:br>
              <a:rPr lang="en-US" altLang="zh-HK" sz="2400" b="1" dirty="0">
                <a:solidFill>
                  <a:srgbClr val="0070C0"/>
                </a:solidFill>
                <a:latin typeface="+mn-lt"/>
              </a:rPr>
            </a:br>
            <a:r>
              <a:rPr lang="en-US" altLang="zh-HK" sz="2400" b="1" dirty="0">
                <a:latin typeface="+mn-lt"/>
              </a:rPr>
              <a:t>A 76 yrs old man couldn’t be contacted by son for 2 days, found decrease in GC at home and sent to hospital by son.</a:t>
            </a:r>
            <a:endParaRPr lang="zh-HK" altLang="en-US" sz="2400" b="1" dirty="0">
              <a:latin typeface="+mn-lt"/>
              <a:cs typeface="Calibri" panose="020F050202020403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25E9413-F0E3-014D-58A1-998AA0232B7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48499990"/>
              </p:ext>
            </p:extLst>
          </p:nvPr>
        </p:nvGraphicFramePr>
        <p:xfrm>
          <a:off x="838200" y="1825624"/>
          <a:ext cx="5257800" cy="2692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4661">
                  <a:extLst>
                    <a:ext uri="{9D8B030D-6E8A-4147-A177-3AD203B41FA5}">
                      <a16:colId xmlns:a16="http://schemas.microsoft.com/office/drawing/2014/main" val="4290424845"/>
                    </a:ext>
                  </a:extLst>
                </a:gridCol>
                <a:gridCol w="1612134">
                  <a:extLst>
                    <a:ext uri="{9D8B030D-6E8A-4147-A177-3AD203B41FA5}">
                      <a16:colId xmlns:a16="http://schemas.microsoft.com/office/drawing/2014/main" val="2027633395"/>
                    </a:ext>
                  </a:extLst>
                </a:gridCol>
                <a:gridCol w="1991005">
                  <a:extLst>
                    <a:ext uri="{9D8B030D-6E8A-4147-A177-3AD203B41FA5}">
                      <a16:colId xmlns:a16="http://schemas.microsoft.com/office/drawing/2014/main" val="969970749"/>
                    </a:ext>
                  </a:extLst>
                </a:gridCol>
              </a:tblGrid>
              <a:tr h="384683">
                <a:tc>
                  <a:txBody>
                    <a:bodyPr/>
                    <a:lstStyle/>
                    <a:p>
                      <a:r>
                        <a:rPr lang="en-US" altLang="zh-HK" dirty="0"/>
                        <a:t>Parameter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dirty="0"/>
                        <a:t>Patient value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dirty="0"/>
                        <a:t>Normal range</a:t>
                      </a:r>
                      <a:endParaRPr lang="zh-HK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152377"/>
                  </a:ext>
                </a:extLst>
              </a:tr>
              <a:tr h="384683">
                <a:tc>
                  <a:txBody>
                    <a:bodyPr/>
                    <a:lstStyle/>
                    <a:p>
                      <a:r>
                        <a:rPr lang="en-US" altLang="zh-HK" dirty="0"/>
                        <a:t>Sodium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dirty="0"/>
                        <a:t>120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dirty="0"/>
                        <a:t>135-145 mmol/L</a:t>
                      </a:r>
                      <a:endParaRPr lang="zh-HK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3437145"/>
                  </a:ext>
                </a:extLst>
              </a:tr>
              <a:tr h="384683">
                <a:tc>
                  <a:txBody>
                    <a:bodyPr/>
                    <a:lstStyle/>
                    <a:p>
                      <a:r>
                        <a:rPr lang="en-US" altLang="zh-HK" dirty="0">
                          <a:solidFill>
                            <a:schemeClr val="tx1"/>
                          </a:solidFill>
                        </a:rPr>
                        <a:t>Potassium </a:t>
                      </a:r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dirty="0">
                          <a:solidFill>
                            <a:schemeClr val="tx1"/>
                          </a:solidFill>
                        </a:rPr>
                        <a:t>4.5</a:t>
                      </a:r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9502024"/>
                  </a:ext>
                </a:extLst>
              </a:tr>
              <a:tr h="384683">
                <a:tc>
                  <a:txBody>
                    <a:bodyPr/>
                    <a:lstStyle/>
                    <a:p>
                      <a:r>
                        <a:rPr lang="en-US" altLang="zh-HK" dirty="0">
                          <a:solidFill>
                            <a:schemeClr val="tx1"/>
                          </a:solidFill>
                        </a:rPr>
                        <a:t>Urea</a:t>
                      </a:r>
                      <a:r>
                        <a:rPr lang="en-US" altLang="zh-HK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HK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201693"/>
                  </a:ext>
                </a:extLst>
              </a:tr>
              <a:tr h="384683">
                <a:tc>
                  <a:txBody>
                    <a:bodyPr/>
                    <a:lstStyle/>
                    <a:p>
                      <a:r>
                        <a:rPr lang="en-US" altLang="zh-HK" dirty="0">
                          <a:solidFill>
                            <a:schemeClr val="tx1"/>
                          </a:solidFill>
                        </a:rPr>
                        <a:t>Cr</a:t>
                      </a:r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dirty="0">
                          <a:solidFill>
                            <a:schemeClr val="tx1"/>
                          </a:solidFill>
                        </a:rPr>
                        <a:t>110</a:t>
                      </a:r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5729675"/>
                  </a:ext>
                </a:extLst>
              </a:tr>
              <a:tr h="384683">
                <a:tc>
                  <a:txBody>
                    <a:bodyPr/>
                    <a:lstStyle/>
                    <a:p>
                      <a:r>
                        <a:rPr lang="en-US" altLang="zh-HK" dirty="0">
                          <a:solidFill>
                            <a:schemeClr val="tx1"/>
                          </a:solidFill>
                        </a:rPr>
                        <a:t>Glucose</a:t>
                      </a:r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dirty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683">
                <a:tc>
                  <a:txBody>
                    <a:bodyPr/>
                    <a:lstStyle/>
                    <a:p>
                      <a:r>
                        <a:rPr lang="en-US" altLang="zh-HK" dirty="0">
                          <a:solidFill>
                            <a:schemeClr val="tx1"/>
                          </a:solidFill>
                        </a:rPr>
                        <a:t>xxx</a:t>
                      </a:r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dirty="0">
                          <a:solidFill>
                            <a:schemeClr val="tx1"/>
                          </a:solidFill>
                        </a:rPr>
                        <a:t>xxx</a:t>
                      </a:r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HK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E7B29B-14CC-5674-53FD-7F85668337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3660" y="1825625"/>
            <a:ext cx="49301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HK" sz="2400" b="1" dirty="0"/>
              <a:t> What is the adjusted serum sodium? (1mark)</a:t>
            </a:r>
          </a:p>
          <a:p>
            <a:pPr marL="0" indent="0">
              <a:buNone/>
            </a:pPr>
            <a:endParaRPr lang="en-US" altLang="zh-HK" sz="2400" b="1" dirty="0"/>
          </a:p>
        </p:txBody>
      </p:sp>
    </p:spTree>
    <p:extLst>
      <p:ext uri="{BB962C8B-B14F-4D97-AF65-F5344CB8AC3E}">
        <p14:creationId xmlns:p14="http://schemas.microsoft.com/office/powerpoint/2010/main" val="4180553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65834</TotalTime>
  <Words>340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Office Theme</vt:lpstr>
      <vt:lpstr>  Instruction on Exam question submission  --imaging, ECG &amp; data interpretation </vt:lpstr>
      <vt:lpstr>Examination candidate Instructions</vt:lpstr>
      <vt:lpstr>Generic template  (Scenario/information/ background of the question)</vt:lpstr>
      <vt:lpstr>Sample  question 1--Image  A 65 yo ESRF patient with history of aortic valve replacement underwent a hemocatheter insertion from the internal jugular vein. After that, he developed with hypotension and chest discomfort. </vt:lpstr>
      <vt:lpstr>Sample  question 2--  Video Clips  The patient was resuscitated with intravenous fluids and systolic BP back to 105 mmHg. Urgent bedside echocardiography was performed. </vt:lpstr>
      <vt:lpstr>Sample  question 3-- ECG  6 hours later, the patient had recurrent hypotension and chest pain. ECG was immediately performed.  c. Please comment on the ECG. What is it suggestive of? (1 mark)</vt:lpstr>
      <vt:lpstr>Sample  question 3-- ECG  d. What will be your immediate management. List three. (1.5 marks)</vt:lpstr>
      <vt:lpstr>Sample question 4– lab data Interpretation  A 76 yrs old man couldn’t be contacted by son for 2 days, found decrease in GC at home and sent to hospital by son.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Anne LEUNG Dr, QEH COS(ICU)</cp:lastModifiedBy>
  <cp:revision>44</cp:revision>
  <dcterms:created xsi:type="dcterms:W3CDTF">2025-11-10T06:55:50Z</dcterms:created>
  <dcterms:modified xsi:type="dcterms:W3CDTF">2026-07-06T01:29:33Z</dcterms:modified>
</cp:coreProperties>
</file>