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83" r:id="rId11"/>
    <p:sldId id="264" r:id="rId12"/>
    <p:sldId id="265" r:id="rId13"/>
    <p:sldId id="285" r:id="rId14"/>
    <p:sldId id="286" r:id="rId15"/>
    <p:sldId id="288" r:id="rId16"/>
    <p:sldId id="287" r:id="rId17"/>
    <p:sldId id="289" r:id="rId18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>
        <p:scale>
          <a:sx n="77" d="100"/>
          <a:sy n="77" d="100"/>
        </p:scale>
        <p:origin x="-15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C7CED-74AF-849C-5AB7-138A6EF55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9EEE338-A64C-4385-5BC4-42261DDE6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zh-H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49C3B6-1511-1738-9902-6070FCC7F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E8D5E0-0132-65D5-236F-92F0594A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2F85B8-9047-6E3B-7CC8-DE975810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6020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693DD6-32C8-7066-65FC-747ABF68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6B60EE3-4934-6A04-A445-0194270DE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E7FBFB-9AA4-7D0D-62A4-66D1875B3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442B17-636B-B69C-BDF9-701DE213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7B9453-8EBB-B44A-22A6-5E15E466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3581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720B69A-629A-8257-8025-2F0705BF9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D9BA87-DF58-6942-148A-5B7FEDFBA6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57E430-0875-4A73-D8EA-B21BA5D6B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075EC-7BDB-AE3A-3253-7F47135F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CA5D36-57AB-B7C0-8ABA-CD52DCE65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1197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F40688-BF08-D073-40D2-418EFBA0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CB6217-F934-A25B-055C-D7A7CC83E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549FA1-CBC2-84B6-AD37-422FC569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4B1795-4758-A956-D374-3BB82DCD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69CBC3-440B-82EC-4AFE-F7F78C9E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0771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56C6C0-00DB-7E28-0666-06B04D18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1CC364-49EC-102D-0C27-D6F5FD445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D0062E-5C07-9366-78BA-66D2B02EF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B487ED-7BC3-EDC4-586A-DA6AFDDC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482875-7CAB-0703-8428-3E9580FE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0628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521A5C-9849-641E-82F6-D700BF55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381A57-9D67-D540-8C65-CE4A225B8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4505173-D22B-064D-9A4A-2C283C97C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DD15F5-AA34-C71D-F97E-0691D7D9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390CA59-29C1-425B-9730-BE371EEE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24D907-C745-78EE-C6D5-1250A0CA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74355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22624E-53AF-EB4E-D001-7597BD42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128E4C-8D64-B165-E414-FA470CF33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0927D2-CC20-9F59-61E2-DCC1C9D5C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BE350B7-BE98-227B-BE9E-5032FBFE7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97B69C6-107E-E69E-9519-824DC3A53C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B2D9E97-E5F4-8592-8078-4A13F5B5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17B5BE4-181F-B381-B71A-42B75CE2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B1CE9CC-B8EB-2459-AA8E-AAEEB4500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7737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90145C-E499-2121-FD7E-B5649282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C0C85F9-30DF-5991-D7BA-50D5F8A4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4A2921D-DAA8-5B33-43D2-9335955D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D684B89-AA35-B285-98C9-0C0AD06E8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5434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7BF2F96-85A6-BA2D-3C01-96FE88490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5E394CA-E99B-5B36-15D2-62AB19AA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A16692-B272-A6D8-0A15-D846A198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7014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5253FC-F2FD-2839-8141-DCD380BB4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998D26-8252-A3C0-4D85-96199FC5A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CB242B-234E-787F-97E4-930EAB3A2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AAAD22-94AD-E626-7929-347990BE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8AD192-AA1F-6DBD-E4B7-A7963A57E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DDAE94-4B1D-D6F7-9714-E8172722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8693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E9F1E4-7D65-4AC8-02CE-D69AA4EF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C66F90C-F00D-CBB1-3B31-457B931B03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59937B5-8A17-827D-715B-1C244323D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B86A45-80DA-A9EB-4B4F-D68091E46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353033-0209-5CEB-73A9-4D98B7E6F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6D7279-FA71-5B3E-32F9-AF850BBF7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6602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6C86D64-F8C6-1639-129E-77F62C14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3890C85-E93A-4D7E-842A-1A5D810AB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5813A0-2A11-0244-D5C4-703F32D30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378CBC-1FF2-4F8D-ADC0-2CCF2384FD9E}" type="datetimeFigureOut">
              <a:rPr lang="zh-HK" altLang="en-US" smtClean="0"/>
              <a:t>18/7/2026</a:t>
            </a:fld>
            <a:endParaRPr lang="zh-HK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B780F8-7FD8-E653-4A57-39E1A257F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B84024-BCE3-E93D-1250-40D6B5281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45F604-547C-4EF7-8309-D221A2D6E00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5261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3CD7B6-12B2-64CD-1FE4-B86B628C5F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altLang="zh-HK" sz="3500" b="1" u="sng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ICM / CCM </a:t>
            </a:r>
            <a:r>
              <a:rPr lang="en-AU" altLang="zh-HK" sz="35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Conjoint Fellowship Exam </a:t>
            </a:r>
            <a:br>
              <a:rPr lang="en-AU" altLang="zh-HK" sz="35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n-AU" altLang="zh-HK" sz="35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Viva Questions Template</a:t>
            </a:r>
            <a:endParaRPr lang="zh-HK" altLang="en-US" sz="3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A495BE-BFD0-5551-805F-3768BBFA21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96668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 result / image /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40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91AF8D20-2839-858E-70FD-43B504CAD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492443"/>
              </p:ext>
            </p:extLst>
          </p:nvPr>
        </p:nvGraphicFramePr>
        <p:xfrm>
          <a:off x="723900" y="552037"/>
          <a:ext cx="10515600" cy="5556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xmlns="" val="539084503"/>
                    </a:ext>
                  </a:extLst>
                </a:gridCol>
              </a:tblGrid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1188085" algn="l"/>
                        </a:tabLst>
                      </a:pP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 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1256694"/>
                  </a:ext>
                </a:extLst>
              </a:tr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Prompts: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444625"/>
                  </a:ext>
                </a:extLst>
              </a:tr>
              <a:tr h="4238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 answer: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u="sng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819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1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C43A172-CB6D-51B2-F5B2-9145F6BF1598}"/>
              </a:ext>
            </a:extLst>
          </p:cNvPr>
          <p:cNvGraphicFramePr>
            <a:graphicFrameLocks noGrp="1"/>
          </p:cNvGraphicFramePr>
          <p:nvPr/>
        </p:nvGraphicFramePr>
        <p:xfrm>
          <a:off x="279400" y="431798"/>
          <a:ext cx="11620500" cy="523352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499045">
                  <a:extLst>
                    <a:ext uri="{9D8B030D-6E8A-4147-A177-3AD203B41FA5}">
                      <a16:colId xmlns:a16="http://schemas.microsoft.com/office/drawing/2014/main" xmlns="" val="2350662043"/>
                    </a:ext>
                  </a:extLst>
                </a:gridCol>
                <a:gridCol w="3379241">
                  <a:extLst>
                    <a:ext uri="{9D8B030D-6E8A-4147-A177-3AD203B41FA5}">
                      <a16:colId xmlns:a16="http://schemas.microsoft.com/office/drawing/2014/main" xmlns="" val="2813669117"/>
                    </a:ext>
                  </a:extLst>
                </a:gridCol>
                <a:gridCol w="3465233">
                  <a:extLst>
                    <a:ext uri="{9D8B030D-6E8A-4147-A177-3AD203B41FA5}">
                      <a16:colId xmlns:a16="http://schemas.microsoft.com/office/drawing/2014/main" xmlns="" val="3138504355"/>
                    </a:ext>
                  </a:extLst>
                </a:gridCol>
                <a:gridCol w="3276981">
                  <a:extLst>
                    <a:ext uri="{9D8B030D-6E8A-4147-A177-3AD203B41FA5}">
                      <a16:colId xmlns:a16="http://schemas.microsoft.com/office/drawing/2014/main" xmlns="" val="4282200228"/>
                    </a:ext>
                  </a:extLst>
                </a:gridCol>
              </a:tblGrid>
              <a:tr h="622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Below standard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Above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4021010"/>
                  </a:ext>
                </a:extLst>
              </a:tr>
              <a:tr h="598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xxx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932021"/>
                  </a:ext>
                </a:extLst>
              </a:tr>
              <a:tr h="401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 Performance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9263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5B9F05DE-6311-DB40-7B8C-E6E3E724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5926065"/>
            <a:ext cx="30043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TW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TW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Candidate Mark:</a:t>
            </a:r>
            <a:r>
              <a:rPr kumimoji="0" lang="en-AU" altLang="zh-TW" sz="15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               </a:t>
            </a:r>
            <a:endParaRPr kumimoji="0" lang="en-AU" altLang="zh-TW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8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E5FDE-B75C-6391-66D8-B166F41D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Part</a:t>
            </a:r>
            <a:r>
              <a:rPr lang="en-US" altLang="zh-HK" dirty="0" smtClean="0"/>
              <a:t> </a:t>
            </a:r>
            <a:r>
              <a:rPr lang="en-US" altLang="zh-HK" dirty="0"/>
              <a:t>3</a:t>
            </a:r>
            <a:endParaRPr lang="zh-HK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4E4777-6E84-BDF1-2E97-9FBEB3B3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2355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 result / image /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86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91AF8D20-2839-858E-70FD-43B504CAD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659960"/>
              </p:ext>
            </p:extLst>
          </p:nvPr>
        </p:nvGraphicFramePr>
        <p:xfrm>
          <a:off x="723900" y="552037"/>
          <a:ext cx="10515600" cy="5556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xmlns="" val="539084503"/>
                    </a:ext>
                  </a:extLst>
                </a:gridCol>
              </a:tblGrid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1188085" algn="l"/>
                        </a:tabLst>
                      </a:pP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 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1256694"/>
                  </a:ext>
                </a:extLst>
              </a:tr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Prompts: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444625"/>
                  </a:ext>
                </a:extLst>
              </a:tr>
              <a:tr h="4238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</a:t>
                      </a:r>
                      <a:r>
                        <a:rPr lang="en-AU" sz="1500" b="1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answer</a:t>
                      </a: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u="sng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819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50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C43A172-CB6D-51B2-F5B2-9145F6BF1598}"/>
              </a:ext>
            </a:extLst>
          </p:cNvPr>
          <p:cNvGraphicFramePr>
            <a:graphicFrameLocks noGrp="1"/>
          </p:cNvGraphicFramePr>
          <p:nvPr/>
        </p:nvGraphicFramePr>
        <p:xfrm>
          <a:off x="279400" y="431798"/>
          <a:ext cx="11620500" cy="523352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499045">
                  <a:extLst>
                    <a:ext uri="{9D8B030D-6E8A-4147-A177-3AD203B41FA5}">
                      <a16:colId xmlns:a16="http://schemas.microsoft.com/office/drawing/2014/main" xmlns="" val="2350662043"/>
                    </a:ext>
                  </a:extLst>
                </a:gridCol>
                <a:gridCol w="3379241">
                  <a:extLst>
                    <a:ext uri="{9D8B030D-6E8A-4147-A177-3AD203B41FA5}">
                      <a16:colId xmlns:a16="http://schemas.microsoft.com/office/drawing/2014/main" xmlns="" val="2813669117"/>
                    </a:ext>
                  </a:extLst>
                </a:gridCol>
                <a:gridCol w="3465233">
                  <a:extLst>
                    <a:ext uri="{9D8B030D-6E8A-4147-A177-3AD203B41FA5}">
                      <a16:colId xmlns:a16="http://schemas.microsoft.com/office/drawing/2014/main" xmlns="" val="3138504355"/>
                    </a:ext>
                  </a:extLst>
                </a:gridCol>
                <a:gridCol w="3276981">
                  <a:extLst>
                    <a:ext uri="{9D8B030D-6E8A-4147-A177-3AD203B41FA5}">
                      <a16:colId xmlns:a16="http://schemas.microsoft.com/office/drawing/2014/main" xmlns="" val="4282200228"/>
                    </a:ext>
                  </a:extLst>
                </a:gridCol>
              </a:tblGrid>
              <a:tr h="622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Below standard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Above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4021010"/>
                  </a:ext>
                </a:extLst>
              </a:tr>
              <a:tr h="598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xxx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932021"/>
                  </a:ext>
                </a:extLst>
              </a:tr>
              <a:tr h="401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 Performance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9263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5B9F05DE-6311-DB40-7B8C-E6E3E724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5926065"/>
            <a:ext cx="30043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zh-TW" sz="1500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zh-TW" sz="15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Candidate Mark:</a:t>
            </a:r>
            <a:r>
              <a:rPr lang="en-AU" altLang="zh-TW" sz="1500" b="1" u="sng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               </a:t>
            </a:r>
            <a:endParaRPr lang="en-AU" altLang="zh-TW" sz="15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504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5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963FE2-BF2C-3928-EEB2-30C2D57C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altLang="zh-HK" sz="3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Instruction for submission</a:t>
            </a:r>
            <a:endParaRPr lang="zh-HK" alt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EC70EA-C8FF-38D2-F8D8-D63FE1DB3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95000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Each 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viva station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lasts </a:t>
            </a:r>
            <a:r>
              <a:rPr lang="en-AU" altLang="zh-HK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10 minutes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AU" altLang="zh-HK" sz="18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Please include assessment objectives of the question submitted.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Emphasis should be </a:t>
            </a:r>
            <a:r>
              <a:rPr lang="en-AU" altLang="zh-HK" sz="1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on application, analysis, clinical reasoning and judgement, rather than simple factual recall.</a:t>
            </a:r>
            <a:endParaRPr lang="zh-TW" altLang="zh-HK" sz="18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Please include as much information as possible, including i</a:t>
            </a: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nvestigation results, images, video files as </a:t>
            </a:r>
            <a:r>
              <a:rPr lang="en-AU" altLang="zh-HK" sz="1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appropriate.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lease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provide standardized “</a:t>
            </a:r>
            <a:r>
              <a:rPr lang="en-AU" altLang="zh-HK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Prompts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” </a:t>
            </a: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and expected answer </a:t>
            </a: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 examiner</a:t>
            </a:r>
            <a:r>
              <a:rPr lang="en-AU" altLang="zh-HK" sz="1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AU" altLang="zh-HK" sz="18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clear marking </a:t>
            </a:r>
            <a:r>
              <a:rPr lang="en-AU" altLang="zh-HK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rubric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/ scores should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be provided</a:t>
            </a:r>
            <a:r>
              <a:rPr lang="en-A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 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answer of each part of the </a:t>
            </a:r>
            <a:r>
              <a:rPr lang="en-AU" altLang="zh-HK" sz="18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question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AU" altLang="zh-HK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outlining criteria for below standard, at standard and above standard </a:t>
            </a:r>
            <a:r>
              <a:rPr lang="en-AU" altLang="zh-HK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performance if rubric is used.</a:t>
            </a:r>
            <a:endParaRPr lang="zh-TW" altLang="zh-HK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619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4C5CD9-AADC-A820-000D-330454632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Question 1</a:t>
            </a:r>
            <a:endParaRPr lang="zh-HK" alt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779E3D52-4D04-5F28-F69F-DFAEAECAA0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99946"/>
              </p:ext>
            </p:extLst>
          </p:nvPr>
        </p:nvGraphicFramePr>
        <p:xfrm>
          <a:off x="965200" y="1981200"/>
          <a:ext cx="10854633" cy="2939315"/>
        </p:xfrm>
        <a:graphic>
          <a:graphicData uri="http://schemas.openxmlformats.org/drawingml/2006/table">
            <a:tbl>
              <a:tblPr firstCol="1" bandRow="1">
                <a:tableStyleId>{00A15C55-8517-42AA-B614-E9B94910E393}</a:tableStyleId>
              </a:tblPr>
              <a:tblGrid>
                <a:gridCol w="2706206">
                  <a:extLst>
                    <a:ext uri="{9D8B030D-6E8A-4147-A177-3AD203B41FA5}">
                      <a16:colId xmlns:a16="http://schemas.microsoft.com/office/drawing/2014/main" xmlns="" val="3154572180"/>
                    </a:ext>
                  </a:extLst>
                </a:gridCol>
                <a:gridCol w="8148427">
                  <a:extLst>
                    <a:ext uri="{9D8B030D-6E8A-4147-A177-3AD203B41FA5}">
                      <a16:colId xmlns:a16="http://schemas.microsoft.com/office/drawing/2014/main" xmlns="" val="3324392443"/>
                    </a:ext>
                  </a:extLst>
                </a:gridCol>
              </a:tblGrid>
              <a:tr h="51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altLang="zh-TW" sz="190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Assessment objectives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AU" sz="2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7858645"/>
                  </a:ext>
                </a:extLst>
              </a:tr>
              <a:tr h="51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2541734"/>
                  </a:ext>
                </a:extLst>
              </a:tr>
              <a:tr h="51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AU" sz="2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674607"/>
                  </a:ext>
                </a:extLst>
              </a:tr>
              <a:tr h="51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2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9618053"/>
                  </a:ext>
                </a:extLst>
              </a:tr>
              <a:tr h="51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2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zh-TW" sz="19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85166" marR="85166" marT="85166" marB="85166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25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C6BC73-97EF-68DB-4F42-E83393847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/>
              <a:t>Opening Stem </a:t>
            </a:r>
            <a:endParaRPr lang="zh-HK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908719-7E8C-6D14-5191-5256DBD1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81116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E5FDE-B75C-6391-66D8-B166F41D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Part 1</a:t>
            </a:r>
            <a:endParaRPr lang="zh-HK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4E4777-6E84-BDF1-2E97-9FBEB3B3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5821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 result / image /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6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91AF8D20-2839-858E-70FD-43B504CAD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389859"/>
              </p:ext>
            </p:extLst>
          </p:nvPr>
        </p:nvGraphicFramePr>
        <p:xfrm>
          <a:off x="723900" y="552037"/>
          <a:ext cx="10515600" cy="5556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xmlns="" val="539084503"/>
                    </a:ext>
                  </a:extLst>
                </a:gridCol>
              </a:tblGrid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1188085" algn="l"/>
                        </a:tabLst>
                      </a:pP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</a:t>
                      </a:r>
                      <a:r>
                        <a:rPr lang="en-AU" sz="1500" b="1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AU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1256694"/>
                  </a:ext>
                </a:extLst>
              </a:tr>
              <a:tr h="659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Prompts: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444625"/>
                  </a:ext>
                </a:extLst>
              </a:tr>
              <a:tr h="4238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500" b="1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</a:t>
                      </a:r>
                      <a:r>
                        <a:rPr lang="en-US" sz="1500" b="1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answer: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b="1" u="sng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                               </a:t>
                      </a:r>
                      <a:r>
                        <a:rPr lang="en-AU" sz="15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</a:t>
                      </a:r>
                      <a:endParaRPr lang="zh-TW" sz="15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819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56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C43A172-CB6D-51B2-F5B2-9145F6BF1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982025"/>
              </p:ext>
            </p:extLst>
          </p:nvPr>
        </p:nvGraphicFramePr>
        <p:xfrm>
          <a:off x="279400" y="431798"/>
          <a:ext cx="11620500" cy="523352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499045">
                  <a:extLst>
                    <a:ext uri="{9D8B030D-6E8A-4147-A177-3AD203B41FA5}">
                      <a16:colId xmlns:a16="http://schemas.microsoft.com/office/drawing/2014/main" xmlns="" val="2350662043"/>
                    </a:ext>
                  </a:extLst>
                </a:gridCol>
                <a:gridCol w="3379241">
                  <a:extLst>
                    <a:ext uri="{9D8B030D-6E8A-4147-A177-3AD203B41FA5}">
                      <a16:colId xmlns:a16="http://schemas.microsoft.com/office/drawing/2014/main" xmlns="" val="2813669117"/>
                    </a:ext>
                  </a:extLst>
                </a:gridCol>
                <a:gridCol w="3465233">
                  <a:extLst>
                    <a:ext uri="{9D8B030D-6E8A-4147-A177-3AD203B41FA5}">
                      <a16:colId xmlns:a16="http://schemas.microsoft.com/office/drawing/2014/main" xmlns="" val="3138504355"/>
                    </a:ext>
                  </a:extLst>
                </a:gridCol>
                <a:gridCol w="3276981">
                  <a:extLst>
                    <a:ext uri="{9D8B030D-6E8A-4147-A177-3AD203B41FA5}">
                      <a16:colId xmlns:a16="http://schemas.microsoft.com/office/drawing/2014/main" xmlns="" val="4282200228"/>
                    </a:ext>
                  </a:extLst>
                </a:gridCol>
              </a:tblGrid>
              <a:tr h="622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Below standard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Above standard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4021010"/>
                  </a:ext>
                </a:extLst>
              </a:tr>
              <a:tr h="598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xxx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x-x marks</a:t>
                      </a:r>
                      <a:endParaRPr lang="zh-TW" sz="15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932021"/>
                  </a:ext>
                </a:extLst>
              </a:tr>
              <a:tr h="401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Expected Performance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AU" sz="15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zh-TW" sz="15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9263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5B9F05DE-6311-DB40-7B8C-E6E3E724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5926065"/>
            <a:ext cx="30043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TW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TW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Candidate Mark:</a:t>
            </a:r>
            <a:r>
              <a:rPr kumimoji="0" lang="en-AU" altLang="zh-TW" sz="15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               </a:t>
            </a:r>
            <a:endParaRPr kumimoji="0" lang="en-AU" altLang="zh-TW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02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E5FDE-B75C-6391-66D8-B166F41D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Part</a:t>
            </a:r>
            <a:r>
              <a:rPr lang="en-US" altLang="zh-HK" dirty="0" smtClean="0"/>
              <a:t> </a:t>
            </a:r>
            <a:r>
              <a:rPr lang="en-US" altLang="zh-HK" dirty="0"/>
              <a:t>2</a:t>
            </a:r>
            <a:endParaRPr lang="zh-HK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4E4777-6E84-BDF1-2E97-9FBEB3B3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93806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230</Words>
  <Application>Microsoft Office PowerPoint</Application>
  <PresentationFormat>Custom</PresentationFormat>
  <Paragraphs>88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ICM / CCM Conjoint Fellowship Exam  Viva Questions Template</vt:lpstr>
      <vt:lpstr>Instruction for submission</vt:lpstr>
      <vt:lpstr>Question 1</vt:lpstr>
      <vt:lpstr>Opening Stem </vt:lpstr>
      <vt:lpstr>Part 1</vt:lpstr>
      <vt:lpstr>Part 1</vt:lpstr>
      <vt:lpstr>PowerPoint Presentation</vt:lpstr>
      <vt:lpstr>PowerPoint Presentation</vt:lpstr>
      <vt:lpstr>Part 2</vt:lpstr>
      <vt:lpstr>Part 2</vt:lpstr>
      <vt:lpstr>PowerPoint Presentation</vt:lpstr>
      <vt:lpstr>PowerPoint Presentation</vt:lpstr>
      <vt:lpstr>Part 3</vt:lpstr>
      <vt:lpstr>Part 3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ICM/CCM Conjoint Fellowship Exam  Viva Questions Template</dc:title>
  <dc:creator>Wai Tsan NG Dr, NDH/PWHICU Cons(ICU)</dc:creator>
  <cp:lastModifiedBy>CK</cp:lastModifiedBy>
  <cp:revision>17</cp:revision>
  <dcterms:created xsi:type="dcterms:W3CDTF">2026-06-17T05:39:57Z</dcterms:created>
  <dcterms:modified xsi:type="dcterms:W3CDTF">2026-07-18T08:44:45Z</dcterms:modified>
</cp:coreProperties>
</file>