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0"/>
  </p:notesMasterIdLst>
  <p:sldIdLst>
    <p:sldId id="256" r:id="rId2"/>
    <p:sldId id="291" r:id="rId3"/>
    <p:sldId id="257" r:id="rId4"/>
    <p:sldId id="258" r:id="rId5"/>
    <p:sldId id="262" r:id="rId6"/>
    <p:sldId id="259" r:id="rId7"/>
    <p:sldId id="260" r:id="rId8"/>
    <p:sldId id="261" r:id="rId9"/>
    <p:sldId id="263" r:id="rId10"/>
    <p:sldId id="264" r:id="rId11"/>
    <p:sldId id="287" r:id="rId12"/>
    <p:sldId id="286" r:id="rId13"/>
    <p:sldId id="290" r:id="rId14"/>
    <p:sldId id="266" r:id="rId15"/>
    <p:sldId id="267" r:id="rId16"/>
    <p:sldId id="279" r:id="rId17"/>
    <p:sldId id="268" r:id="rId18"/>
    <p:sldId id="288" r:id="rId19"/>
    <p:sldId id="269" r:id="rId20"/>
    <p:sldId id="270" r:id="rId21"/>
    <p:sldId id="289" r:id="rId22"/>
    <p:sldId id="271" r:id="rId23"/>
    <p:sldId id="282" r:id="rId24"/>
    <p:sldId id="281" r:id="rId25"/>
    <p:sldId id="283" r:id="rId26"/>
    <p:sldId id="272" r:id="rId27"/>
    <p:sldId id="284" r:id="rId28"/>
    <p:sldId id="273" r:id="rId29"/>
    <p:sldId id="274" r:id="rId30"/>
    <p:sldId id="275" r:id="rId31"/>
    <p:sldId id="278" r:id="rId32"/>
    <p:sldId id="277" r:id="rId33"/>
    <p:sldId id="285"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標楷體"/>
        <a:cs typeface="標楷體"/>
      </a:defRPr>
    </a:lvl1pPr>
    <a:lvl2pPr marL="457200" algn="l" rtl="0" fontAlgn="base">
      <a:spcBef>
        <a:spcPct val="0"/>
      </a:spcBef>
      <a:spcAft>
        <a:spcPct val="0"/>
      </a:spcAft>
      <a:defRPr kumimoji="1" kern="1200">
        <a:solidFill>
          <a:schemeClr val="tx1"/>
        </a:solidFill>
        <a:latin typeface="Arial" charset="0"/>
        <a:ea typeface="標楷體"/>
        <a:cs typeface="標楷體"/>
      </a:defRPr>
    </a:lvl2pPr>
    <a:lvl3pPr marL="914400" algn="l" rtl="0" fontAlgn="base">
      <a:spcBef>
        <a:spcPct val="0"/>
      </a:spcBef>
      <a:spcAft>
        <a:spcPct val="0"/>
      </a:spcAft>
      <a:defRPr kumimoji="1" kern="1200">
        <a:solidFill>
          <a:schemeClr val="tx1"/>
        </a:solidFill>
        <a:latin typeface="Arial" charset="0"/>
        <a:ea typeface="標楷體"/>
        <a:cs typeface="標楷體"/>
      </a:defRPr>
    </a:lvl3pPr>
    <a:lvl4pPr marL="1371600" algn="l" rtl="0" fontAlgn="base">
      <a:spcBef>
        <a:spcPct val="0"/>
      </a:spcBef>
      <a:spcAft>
        <a:spcPct val="0"/>
      </a:spcAft>
      <a:defRPr kumimoji="1" kern="1200">
        <a:solidFill>
          <a:schemeClr val="tx1"/>
        </a:solidFill>
        <a:latin typeface="Arial" charset="0"/>
        <a:ea typeface="標楷體"/>
        <a:cs typeface="標楷體"/>
      </a:defRPr>
    </a:lvl4pPr>
    <a:lvl5pPr marL="1828800" algn="l" rtl="0" fontAlgn="base">
      <a:spcBef>
        <a:spcPct val="0"/>
      </a:spcBef>
      <a:spcAft>
        <a:spcPct val="0"/>
      </a:spcAft>
      <a:defRPr kumimoji="1" kern="1200">
        <a:solidFill>
          <a:schemeClr val="tx1"/>
        </a:solidFill>
        <a:latin typeface="Arial" charset="0"/>
        <a:ea typeface="標楷體"/>
        <a:cs typeface="標楷體"/>
      </a:defRPr>
    </a:lvl5pPr>
    <a:lvl6pPr marL="2286000" algn="l" defTabSz="914400" rtl="0" eaLnBrk="1" latinLnBrk="0" hangingPunct="1">
      <a:defRPr kumimoji="1" kern="1200">
        <a:solidFill>
          <a:schemeClr val="tx1"/>
        </a:solidFill>
        <a:latin typeface="Arial" charset="0"/>
        <a:ea typeface="標楷體"/>
        <a:cs typeface="標楷體"/>
      </a:defRPr>
    </a:lvl6pPr>
    <a:lvl7pPr marL="2743200" algn="l" defTabSz="914400" rtl="0" eaLnBrk="1" latinLnBrk="0" hangingPunct="1">
      <a:defRPr kumimoji="1" kern="1200">
        <a:solidFill>
          <a:schemeClr val="tx1"/>
        </a:solidFill>
        <a:latin typeface="Arial" charset="0"/>
        <a:ea typeface="標楷體"/>
        <a:cs typeface="標楷體"/>
      </a:defRPr>
    </a:lvl7pPr>
    <a:lvl8pPr marL="3200400" algn="l" defTabSz="914400" rtl="0" eaLnBrk="1" latinLnBrk="0" hangingPunct="1">
      <a:defRPr kumimoji="1" kern="1200">
        <a:solidFill>
          <a:schemeClr val="tx1"/>
        </a:solidFill>
        <a:latin typeface="Arial" charset="0"/>
        <a:ea typeface="標楷體"/>
        <a:cs typeface="標楷體"/>
      </a:defRPr>
    </a:lvl8pPr>
    <a:lvl9pPr marL="3657600" algn="l" defTabSz="914400" rtl="0" eaLnBrk="1" latinLnBrk="0" hangingPunct="1">
      <a:defRPr kumimoji="1" kern="1200">
        <a:solidFill>
          <a:schemeClr val="tx1"/>
        </a:solidFill>
        <a:latin typeface="Arial" charset="0"/>
        <a:ea typeface="標楷體"/>
        <a:cs typeface="標楷體"/>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389" autoAdjust="0"/>
  </p:normalViewPr>
  <p:slideViewPr>
    <p:cSldViewPr>
      <p:cViewPr varScale="1">
        <p:scale>
          <a:sx n="99" d="100"/>
          <a:sy n="99" d="100"/>
        </p:scale>
        <p:origin x="-32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cs typeface="+mn-cs"/>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cs typeface="+mn-cs"/>
              </a:defRPr>
            </a:lvl1pPr>
          </a:lstStyle>
          <a:p>
            <a:pPr>
              <a:defRPr/>
            </a:pPr>
            <a:fld id="{7F3AFEE7-6C95-46A3-AC2D-68AFC9B2F747}" type="datetimeFigureOut">
              <a:rPr lang="zh-TW" altLang="en-US"/>
              <a:pPr>
                <a:defRPr/>
              </a:pPr>
              <a:t>2009/7/22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cs typeface="+mn-cs"/>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cs typeface="+mn-cs"/>
              </a:defRPr>
            </a:lvl1pPr>
          </a:lstStyle>
          <a:p>
            <a:pPr>
              <a:defRPr/>
            </a:pPr>
            <a:fld id="{8C5F27B9-2899-4C0E-8ECC-22ECA07FB607}"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投影片圖像版面配置區 1"/>
          <p:cNvSpPr>
            <a:spLocks noGrp="1" noRot="1" noChangeAspect="1"/>
          </p:cNvSpPr>
          <p:nvPr>
            <p:ph type="sldImg"/>
          </p:nvPr>
        </p:nvSpPr>
        <p:spPr bwMode="auto">
          <a:noFill/>
          <a:ln>
            <a:solidFill>
              <a:srgbClr val="000000"/>
            </a:solidFill>
            <a:miter lim="800000"/>
            <a:headEnd/>
            <a:tailEnd/>
          </a:ln>
        </p:spPr>
      </p:sp>
      <p:sp>
        <p:nvSpPr>
          <p:cNvPr id="2662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RFT: Na/K 120/6.8 ;Cr/urea 257/29.1, baseline 105/9.0</a:t>
            </a:r>
            <a:endParaRPr lang="zh-TW" altLang="zh-TW" smtClean="0"/>
          </a:p>
          <a:p>
            <a:pPr eaLnBrk="1" hangingPunct="1">
              <a:spcBef>
                <a:spcPct val="0"/>
              </a:spcBef>
            </a:pPr>
            <a:r>
              <a:rPr lang="en-US" altLang="zh-TW" smtClean="0"/>
              <a:t>ABG :pH 7.45, pO2 11.3, pCO2 3.1, HCO3 16, BE -7</a:t>
            </a:r>
            <a:endParaRPr lang="zh-TW" altLang="en-US" smtClean="0"/>
          </a:p>
        </p:txBody>
      </p:sp>
      <p:sp>
        <p:nvSpPr>
          <p:cNvPr id="2662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049B69-9C0A-4DA5-92BB-A5DB4B578123}" type="slidenum">
              <a:rPr lang="zh-TW" altLang="en-US">
                <a:cs typeface="標楷體"/>
              </a:rPr>
              <a:pPr fontAlgn="base">
                <a:spcBef>
                  <a:spcPct val="0"/>
                </a:spcBef>
                <a:spcAft>
                  <a:spcPct val="0"/>
                </a:spcAft>
                <a:defRPr/>
              </a:pPr>
              <a:t>12</a:t>
            </a:fld>
            <a:endParaRPr lang="en-US" altLang="zh-TW">
              <a:cs typeface="標楷體"/>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投影片圖像版面配置區 1"/>
          <p:cNvSpPr>
            <a:spLocks noGrp="1" noRot="1" noChangeAspect="1"/>
          </p:cNvSpPr>
          <p:nvPr>
            <p:ph type="sldImg"/>
          </p:nvPr>
        </p:nvSpPr>
        <p:spPr bwMode="auto">
          <a:noFill/>
          <a:ln>
            <a:solidFill>
              <a:srgbClr val="000000"/>
            </a:solidFill>
            <a:miter lim="800000"/>
            <a:headEnd/>
            <a:tailEnd/>
          </a:ln>
        </p:spPr>
      </p:sp>
      <p:sp>
        <p:nvSpPr>
          <p:cNvPr id="6758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In 2008, an international expert panel published evidence-based guidelines for the prevention and management of TLS. A risk stratification system for TLS was proposed using the type of malignancy, the burden of disease, treatment, and expected response to treatment. The recommended therapy varied with the risk category.</a:t>
            </a:r>
          </a:p>
          <a:p>
            <a:pPr eaLnBrk="1" hangingPunct="1">
              <a:spcBef>
                <a:spcPct val="0"/>
              </a:spcBef>
            </a:pPr>
            <a:r>
              <a:rPr lang="en-US" altLang="zh-TW" smtClean="0"/>
              <a:t>Included in the high-risk group were all patients with Burkitt non-Hodgkin lymphoma (NHL) or Burkitt ALL, other ALL with a WBC ≥100,000 per microL, and AML (especially of the monoblastic type) with WBC ≥50,000 per microL</a:t>
            </a:r>
          </a:p>
          <a:p>
            <a:pPr eaLnBrk="1" hangingPunct="1">
              <a:spcBef>
                <a:spcPct val="0"/>
              </a:spcBef>
            </a:pPr>
            <a:r>
              <a:rPr lang="en-US" altLang="zh-TW" smtClean="0"/>
              <a:t>Intermediate-risk - The intermediate-risk group included patients with diffuse large cell B cell lymphoma, non B-ALL and a WBC 50,000 to 100,000/microL, AML with a WBC between 10,000 and 50,000/microL, fludarabine-treated patients with CLL and a WBC 10,000 to 100,000/microL, and other hematologic or solid tumors with rapid proliferation and an expected rapid response to therapy.</a:t>
            </a:r>
          </a:p>
          <a:p>
            <a:pPr eaLnBrk="1" hangingPunct="1">
              <a:spcBef>
                <a:spcPct val="0"/>
              </a:spcBef>
            </a:pPr>
            <a:r>
              <a:rPr lang="en-US" altLang="zh-TW" smtClean="0"/>
              <a:t>Low-risk — Patients at low risk for TLS were those with indolent NHL or other slowly proliferating malignancy, including ALL with a WBC ≤50,000/microL, AML or CLL with a WBC ≤10,000/microL, and all other patients with hematologic malignancies or other solid tumors. </a:t>
            </a:r>
          </a:p>
        </p:txBody>
      </p:sp>
      <p:sp>
        <p:nvSpPr>
          <p:cNvPr id="6758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550731-9804-4515-8766-5ED10800FDE1}" type="slidenum">
              <a:rPr lang="zh-TW" altLang="en-US">
                <a:cs typeface="標楷體"/>
              </a:rPr>
              <a:pPr fontAlgn="base">
                <a:spcBef>
                  <a:spcPct val="0"/>
                </a:spcBef>
                <a:spcAft>
                  <a:spcPct val="0"/>
                </a:spcAft>
                <a:defRPr/>
              </a:pPr>
              <a:t>43</a:t>
            </a:fld>
            <a:endParaRPr lang="en-US" altLang="zh-TW">
              <a:cs typeface="標楷體"/>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投影片圖像版面配置區 1"/>
          <p:cNvSpPr>
            <a:spLocks noGrp="1" noRot="1" noChangeAspect="1"/>
          </p:cNvSpPr>
          <p:nvPr>
            <p:ph type="sldImg"/>
          </p:nvPr>
        </p:nvSpPr>
        <p:spPr bwMode="auto">
          <a:noFill/>
          <a:ln>
            <a:solidFill>
              <a:srgbClr val="000000"/>
            </a:solidFill>
            <a:miter lim="800000"/>
            <a:headEnd/>
            <a:tailEnd/>
          </a:ln>
        </p:spPr>
      </p:sp>
      <p:sp>
        <p:nvSpPr>
          <p:cNvPr id="6963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The clinical impact of TLS was addressed in the previously cited retrospective series of 772 consecutive patients undergoing induction chemotherapy for acute myeloid leukemia AML.</a:t>
            </a:r>
          </a:p>
          <a:p>
            <a:pPr eaLnBrk="1" hangingPunct="1">
              <a:spcBef>
                <a:spcPct val="0"/>
              </a:spcBef>
            </a:pPr>
            <a:r>
              <a:rPr lang="en-US" altLang="zh-TW" smtClean="0"/>
              <a:t>TLS was associated with a significantly higher risk of death during induction therapy (79 % versus 23 %) in those without evidence of TLS</a:t>
            </a:r>
          </a:p>
          <a:p>
            <a:pPr eaLnBrk="1" hangingPunct="1">
              <a:spcBef>
                <a:spcPct val="0"/>
              </a:spcBef>
            </a:pPr>
            <a:r>
              <a:rPr lang="en-US" altLang="zh-TW" smtClean="0"/>
              <a:t>In addition to an increase in mortality, the development of TLS is also associated with increased complications and costs as illustrated by an analysis of data from the Health Care Utilization project in USA on 600,000 patients treated for a hematologic malignancy, patients who developed acute renal failure requiring dialysis had a significantly longer hospital stay (21 versus 7 days) and five-fold higher total cost per discharge than did those who did not develop renal failure</a:t>
            </a:r>
          </a:p>
          <a:p>
            <a:pPr eaLnBrk="1" hangingPunct="1">
              <a:spcBef>
                <a:spcPct val="0"/>
              </a:spcBef>
            </a:pPr>
            <a:endParaRPr lang="zh-TW" altLang="en-US" smtClean="0"/>
          </a:p>
          <a:p>
            <a:pPr eaLnBrk="1" hangingPunct="1">
              <a:spcBef>
                <a:spcPct val="0"/>
              </a:spcBef>
            </a:pPr>
            <a:endParaRPr lang="zh-TW" altLang="en-US" smtClean="0"/>
          </a:p>
        </p:txBody>
      </p:sp>
      <p:sp>
        <p:nvSpPr>
          <p:cNvPr id="6963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83536B-633E-4C48-8021-EBC6B9A39486}" type="slidenum">
              <a:rPr lang="zh-TW" altLang="en-US">
                <a:cs typeface="標楷體"/>
              </a:rPr>
              <a:pPr fontAlgn="base">
                <a:spcBef>
                  <a:spcPct val="0"/>
                </a:spcBef>
                <a:spcAft>
                  <a:spcPct val="0"/>
                </a:spcAft>
                <a:defRPr/>
              </a:pPr>
              <a:t>44</a:t>
            </a:fld>
            <a:endParaRPr lang="en-US" altLang="zh-TW">
              <a:cs typeface="標楷體"/>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投影片圖像版面配置區 1"/>
          <p:cNvSpPr>
            <a:spLocks noGrp="1" noRot="1" noChangeAspect="1"/>
          </p:cNvSpPr>
          <p:nvPr>
            <p:ph type="sldImg"/>
          </p:nvPr>
        </p:nvSpPr>
        <p:spPr bwMode="auto">
          <a:noFill/>
          <a:ln>
            <a:solidFill>
              <a:srgbClr val="000000"/>
            </a:solidFill>
            <a:miter lim="800000"/>
            <a:headEnd/>
            <a:tailEnd/>
          </a:ln>
        </p:spPr>
      </p:sp>
      <p:sp>
        <p:nvSpPr>
          <p:cNvPr id="7168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The 2008 International Expert Panel recommended that both children and adults initially receive 2 to 3 L/m2 per day of IV fluid. Urine output should be monitored closely and maintained within a range of 80 to 100 mL/m2 per hour. Diuretics can be used to maintain the urine output, if necessary.</a:t>
            </a:r>
          </a:p>
          <a:p>
            <a:pPr eaLnBrk="1" hangingPunct="1">
              <a:spcBef>
                <a:spcPct val="0"/>
              </a:spcBef>
            </a:pPr>
            <a:r>
              <a:rPr lang="en-US" altLang="zh-TW" smtClean="0"/>
              <a:t>The choice of hydration fluid depends upon the clinical circumstances. The expert panel suggests the initial use of 5% dextrose one-quarter normal (isotonic) saline. In patients with hyponatremia or volume depletion, isotonic saline should be the initial hydration fluid. Due to the risk of hyperkalemia and hyperphosphatemia with calcium phosphate precipitation once tumor breakdown begins, potassium and calcium should be withheld from the hydration fluids, at least initially.</a:t>
            </a:r>
          </a:p>
          <a:p>
            <a:pPr eaLnBrk="1" hangingPunct="1">
              <a:spcBef>
                <a:spcPct val="0"/>
              </a:spcBef>
            </a:pPr>
            <a:endParaRPr lang="zh-TW" altLang="en-US" smtClean="0"/>
          </a:p>
        </p:txBody>
      </p:sp>
      <p:sp>
        <p:nvSpPr>
          <p:cNvPr id="7168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8678A5-CB99-4F3B-9684-76574842B152}" type="slidenum">
              <a:rPr lang="zh-TW" altLang="en-US">
                <a:cs typeface="標楷體"/>
              </a:rPr>
              <a:pPr fontAlgn="base">
                <a:spcBef>
                  <a:spcPct val="0"/>
                </a:spcBef>
                <a:spcAft>
                  <a:spcPct val="0"/>
                </a:spcAft>
                <a:defRPr/>
              </a:pPr>
              <a:t>45</a:t>
            </a:fld>
            <a:endParaRPr lang="en-US" altLang="zh-TW">
              <a:cs typeface="標楷體"/>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投影片圖像版面配置區 1"/>
          <p:cNvSpPr>
            <a:spLocks noGrp="1" noRot="1" noChangeAspect="1"/>
          </p:cNvSpPr>
          <p:nvPr>
            <p:ph type="sldImg"/>
          </p:nvPr>
        </p:nvSpPr>
        <p:spPr bwMode="auto">
          <a:noFill/>
          <a:ln>
            <a:solidFill>
              <a:srgbClr val="000000"/>
            </a:solidFill>
            <a:miter lim="800000"/>
            <a:headEnd/>
            <a:tailEnd/>
          </a:ln>
        </p:spPr>
      </p:sp>
      <p:sp>
        <p:nvSpPr>
          <p:cNvPr id="7373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The role of urinary alkalinization with either acetazolamide and/or NaHCO3 is unclear and controversial. </a:t>
            </a:r>
          </a:p>
          <a:p>
            <a:pPr eaLnBrk="1" hangingPunct="1">
              <a:spcBef>
                <a:spcPct val="0"/>
              </a:spcBef>
            </a:pPr>
            <a:r>
              <a:rPr lang="en-US" altLang="zh-TW" smtClean="0"/>
              <a:t>In the past, alkalinization to a urine pH of 6.5 to 7.0 or even higher was recommended to convert uric acid to the more soluble urate salt, thereby diminishing the likelihood of uric acid precipitation in the tubules</a:t>
            </a:r>
          </a:p>
          <a:p>
            <a:pPr eaLnBrk="1" hangingPunct="1">
              <a:spcBef>
                <a:spcPct val="0"/>
              </a:spcBef>
            </a:pPr>
            <a:r>
              <a:rPr lang="en-US" altLang="zh-TW" smtClean="0"/>
              <a:t>However, this approach has fallen out of favor</a:t>
            </a:r>
          </a:p>
          <a:p>
            <a:pPr eaLnBrk="1" hangingPunct="1">
              <a:spcBef>
                <a:spcPct val="0"/>
              </a:spcBef>
            </a:pPr>
            <a:r>
              <a:rPr lang="en-US" altLang="zh-TW" smtClean="0"/>
              <a:t>Alkalinization of the urine has the potential disadvantage of promoting calcium phosphate deposition in the kidney, heart, and other organs in patients who develop marked hyperphosphatemia once tumor breakdown begins. </a:t>
            </a:r>
          </a:p>
          <a:p>
            <a:pPr eaLnBrk="1" hangingPunct="1">
              <a:spcBef>
                <a:spcPct val="0"/>
              </a:spcBef>
            </a:pPr>
            <a:r>
              <a:rPr lang="en-US" altLang="zh-TW" smtClean="0"/>
              <a:t>Based upon these observations, the expert panel concluded that use of sodium bicarbonate was only indicated in patients with metabolic acidosis </a:t>
            </a:r>
            <a:endParaRPr lang="zh-TW" altLang="en-US" smtClean="0"/>
          </a:p>
        </p:txBody>
      </p:sp>
      <p:sp>
        <p:nvSpPr>
          <p:cNvPr id="73731"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E2862C-2841-488A-8EFA-F196FF8B87AE}" type="slidenum">
              <a:rPr lang="zh-TW" altLang="en-US">
                <a:cs typeface="標楷體"/>
              </a:rPr>
              <a:pPr fontAlgn="base">
                <a:spcBef>
                  <a:spcPct val="0"/>
                </a:spcBef>
                <a:spcAft>
                  <a:spcPct val="0"/>
                </a:spcAft>
                <a:defRPr/>
              </a:pPr>
              <a:t>46</a:t>
            </a:fld>
            <a:endParaRPr lang="en-US" altLang="zh-TW">
              <a:cs typeface="標楷體"/>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投影片圖像版面配置區 1"/>
          <p:cNvSpPr>
            <a:spLocks noGrp="1" noRot="1" noChangeAspect="1"/>
          </p:cNvSpPr>
          <p:nvPr>
            <p:ph type="sldImg"/>
          </p:nvPr>
        </p:nvSpPr>
        <p:spPr bwMode="auto">
          <a:noFill/>
          <a:ln>
            <a:solidFill>
              <a:srgbClr val="000000"/>
            </a:solidFill>
            <a:miter lim="800000"/>
            <a:headEnd/>
            <a:tailEnd/>
          </a:ln>
        </p:spPr>
      </p:sp>
      <p:sp>
        <p:nvSpPr>
          <p:cNvPr id="75778"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hypoxanthine analog that competitively inhibits xanthine oxidase, blocking the metabolism of hypoxanthine and xanthine to uric acid </a:t>
            </a:r>
          </a:p>
          <a:p>
            <a:pPr eaLnBrk="1" hangingPunct="1">
              <a:spcBef>
                <a:spcPct val="0"/>
              </a:spcBef>
            </a:pPr>
            <a:r>
              <a:rPr lang="en-US" altLang="zh-TW" smtClean="0"/>
              <a:t>effectively decreases the formation of new uric acid and reduces the incidence of obstructive uropathy in patients with malignant disease at risk for TLS</a:t>
            </a:r>
            <a:endParaRPr lang="zh-TW" altLang="en-US" smtClean="0"/>
          </a:p>
        </p:txBody>
      </p:sp>
      <p:sp>
        <p:nvSpPr>
          <p:cNvPr id="75779"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A1CA6D-D49D-4621-B7EE-BBA2E5BB120B}" type="slidenum">
              <a:rPr lang="zh-TW" altLang="en-US">
                <a:cs typeface="標楷體"/>
              </a:rPr>
              <a:pPr fontAlgn="base">
                <a:spcBef>
                  <a:spcPct val="0"/>
                </a:spcBef>
                <a:spcAft>
                  <a:spcPct val="0"/>
                </a:spcAft>
                <a:defRPr/>
              </a:pPr>
              <a:t>47</a:t>
            </a:fld>
            <a:endParaRPr lang="en-US" altLang="zh-TW">
              <a:cs typeface="標楷體"/>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投影片圖像版面配置區 1"/>
          <p:cNvSpPr>
            <a:spLocks noGrp="1" noRot="1" noChangeAspect="1"/>
          </p:cNvSpPr>
          <p:nvPr>
            <p:ph type="sldImg"/>
          </p:nvPr>
        </p:nvSpPr>
        <p:spPr bwMode="auto">
          <a:noFill/>
          <a:ln>
            <a:solidFill>
              <a:srgbClr val="000000"/>
            </a:solidFill>
            <a:miter lim="800000"/>
            <a:headEnd/>
            <a:tailEnd/>
          </a:ln>
        </p:spPr>
      </p:sp>
      <p:sp>
        <p:nvSpPr>
          <p:cNvPr id="7782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However, there are several limitations to its use</a:t>
            </a:r>
          </a:p>
          <a:p>
            <a:pPr eaLnBrk="1" hangingPunct="1">
              <a:spcBef>
                <a:spcPct val="0"/>
              </a:spcBef>
            </a:pPr>
            <a:r>
              <a:rPr lang="en-US" altLang="zh-TW" smtClean="0"/>
              <a:t>Because allopurinol acts by decreasing uric acid formation, allopurinol does not reduce the serum uric acid concentration before treatment is initiated. </a:t>
            </a:r>
          </a:p>
          <a:p>
            <a:pPr eaLnBrk="1" hangingPunct="1">
              <a:spcBef>
                <a:spcPct val="0"/>
              </a:spcBef>
            </a:pPr>
            <a:r>
              <a:rPr lang="en-US" altLang="zh-TW" smtClean="0"/>
              <a:t>Allopurinol increases serum levels of the purine precursors hypoxanthine and xanthine, which may lead to xanthinuria, deposition of xanthine crystals in the renal tubules, and acute renal failure. </a:t>
            </a:r>
          </a:p>
          <a:p>
            <a:pPr eaLnBrk="1" hangingPunct="1">
              <a:spcBef>
                <a:spcPct val="0"/>
              </a:spcBef>
            </a:pPr>
            <a:r>
              <a:rPr lang="en-US" altLang="zh-TW" smtClean="0"/>
              <a:t>Since allopurinol also reduces the degradation of other purines, dose reductions of 65 to 75 percent are needed in patients being treated with 6-mercaptopurine or azathioprine</a:t>
            </a:r>
          </a:p>
          <a:p>
            <a:pPr eaLnBrk="1" hangingPunct="1">
              <a:spcBef>
                <a:spcPct val="0"/>
              </a:spcBef>
            </a:pPr>
            <a:r>
              <a:rPr lang="en-US" altLang="zh-TW" smtClean="0"/>
              <a:t>Allopurinol has the potential to interact with a number of other drugs, including cyclophosphamide, high-dose methotrexate, ampicillin, and thiazide diuretics.</a:t>
            </a:r>
            <a:endParaRPr lang="zh-TW" altLang="en-US" smtClean="0"/>
          </a:p>
        </p:txBody>
      </p:sp>
      <p:sp>
        <p:nvSpPr>
          <p:cNvPr id="7782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E1FD87-152D-459F-9C0B-3B8A5E6A5017}" type="slidenum">
              <a:rPr lang="zh-TW" altLang="en-US">
                <a:cs typeface="標楷體"/>
              </a:rPr>
              <a:pPr fontAlgn="base">
                <a:spcBef>
                  <a:spcPct val="0"/>
                </a:spcBef>
                <a:spcAft>
                  <a:spcPct val="0"/>
                </a:spcAft>
                <a:defRPr/>
              </a:pPr>
              <a:t>48</a:t>
            </a:fld>
            <a:endParaRPr lang="en-US" altLang="zh-TW">
              <a:cs typeface="標楷體"/>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投影片圖像版面配置區 1"/>
          <p:cNvSpPr>
            <a:spLocks noGrp="1" noRot="1" noChangeAspect="1"/>
          </p:cNvSpPr>
          <p:nvPr>
            <p:ph type="sldImg"/>
          </p:nvPr>
        </p:nvSpPr>
        <p:spPr bwMode="auto">
          <a:noFill/>
          <a:ln>
            <a:solidFill>
              <a:srgbClr val="000000"/>
            </a:solidFill>
            <a:miter lim="800000"/>
            <a:headEnd/>
            <a:tailEnd/>
          </a:ln>
        </p:spPr>
      </p:sp>
      <p:sp>
        <p:nvSpPr>
          <p:cNvPr id="7987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catalyzes oxidation of uric acid to the much more water-soluble compound allantoin . Urate oxidase is present in most mammals but not humans.</a:t>
            </a:r>
          </a:p>
          <a:p>
            <a:pPr eaLnBrk="1" hangingPunct="1">
              <a:spcBef>
                <a:spcPct val="0"/>
              </a:spcBef>
            </a:pPr>
            <a:r>
              <a:rPr lang="en-US" altLang="zh-TW" smtClean="0"/>
              <a:t>rapidly lowers serum uric acid, and is effective in preventing and treating hyperuricemia and TLS. The rapid reduction in serum uric acid is in contrast to the effect of allopurinol, which decreases uric acid formation and therefore does not acutely reduce the serum uric acid concentration.</a:t>
            </a:r>
            <a:endParaRPr lang="zh-TW" altLang="en-US" smtClean="0"/>
          </a:p>
        </p:txBody>
      </p:sp>
      <p:sp>
        <p:nvSpPr>
          <p:cNvPr id="7987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643CA5-3691-41BB-9F61-7C62FE39A994}" type="slidenum">
              <a:rPr lang="zh-TW" altLang="en-US">
                <a:cs typeface="標楷體"/>
              </a:rPr>
              <a:pPr fontAlgn="base">
                <a:spcBef>
                  <a:spcPct val="0"/>
                </a:spcBef>
                <a:spcAft>
                  <a:spcPct val="0"/>
                </a:spcAft>
                <a:defRPr/>
              </a:pPr>
              <a:t>49</a:t>
            </a:fld>
            <a:endParaRPr lang="en-US" altLang="zh-TW">
              <a:cs typeface="標楷體"/>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投影片圖像版面配置區 1"/>
          <p:cNvSpPr>
            <a:spLocks noGrp="1" noRot="1" noChangeAspect="1"/>
          </p:cNvSpPr>
          <p:nvPr>
            <p:ph type="sldImg"/>
          </p:nvPr>
        </p:nvSpPr>
        <p:spPr bwMode="auto">
          <a:noFill/>
          <a:ln>
            <a:solidFill>
              <a:srgbClr val="000000"/>
            </a:solidFill>
            <a:miter lim="800000"/>
            <a:headEnd/>
            <a:tailEnd/>
          </a:ln>
        </p:spPr>
      </p:sp>
      <p:sp>
        <p:nvSpPr>
          <p:cNvPr id="8192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100 patients with aggressive NHL who were considered at high risk for TLS</a:t>
            </a:r>
            <a:endParaRPr lang="zh-TW" altLang="en-US" smtClean="0"/>
          </a:p>
        </p:txBody>
      </p:sp>
      <p:sp>
        <p:nvSpPr>
          <p:cNvPr id="8192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A987AE-62A5-42CD-842C-2801645388F6}" type="slidenum">
              <a:rPr lang="zh-TW" altLang="en-US">
                <a:cs typeface="標楷體"/>
              </a:rPr>
              <a:pPr fontAlgn="base">
                <a:spcBef>
                  <a:spcPct val="0"/>
                </a:spcBef>
                <a:spcAft>
                  <a:spcPct val="0"/>
                </a:spcAft>
                <a:defRPr/>
              </a:pPr>
              <a:t>50</a:t>
            </a:fld>
            <a:endParaRPr lang="en-US" altLang="zh-TW">
              <a:cs typeface="標楷體"/>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投影片圖像版面配置區 1"/>
          <p:cNvSpPr>
            <a:spLocks noGrp="1" noRot="1" noChangeAspect="1"/>
          </p:cNvSpPr>
          <p:nvPr>
            <p:ph type="sldImg"/>
          </p:nvPr>
        </p:nvSpPr>
        <p:spPr bwMode="auto">
          <a:noFill/>
          <a:ln>
            <a:solidFill>
              <a:srgbClr val="000000"/>
            </a:solidFill>
            <a:miter lim="800000"/>
            <a:headEnd/>
            <a:tailEnd/>
          </a:ln>
        </p:spPr>
      </p:sp>
      <p:sp>
        <p:nvSpPr>
          <p:cNvPr id="839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In the only adult phase III trial to compare rasburicase versus allopurinol, </a:t>
            </a:r>
          </a:p>
          <a:p>
            <a:pPr eaLnBrk="1" hangingPunct="1">
              <a:spcBef>
                <a:spcPct val="0"/>
              </a:spcBef>
            </a:pPr>
            <a:r>
              <a:rPr lang="en-US" altLang="zh-TW" smtClean="0"/>
              <a:t>280 adults with hematologic malignancies at risk for TLS were randomly assigned to rasburicase alone, rasburicase plus oral allopurinol or allopurinol alone </a:t>
            </a:r>
          </a:p>
          <a:p>
            <a:pPr eaLnBrk="1" hangingPunct="1">
              <a:spcBef>
                <a:spcPct val="0"/>
              </a:spcBef>
            </a:pPr>
            <a:r>
              <a:rPr lang="en-US" altLang="zh-TW" smtClean="0"/>
              <a:t>In a preliminary report, normalization of serum uric acid at days 3 to 7 was achieved by a higher percentage of patients in the rasburicase alone group </a:t>
            </a:r>
          </a:p>
          <a:p>
            <a:pPr eaLnBrk="1" hangingPunct="1">
              <a:spcBef>
                <a:spcPct val="0"/>
              </a:spcBef>
            </a:pPr>
            <a:r>
              <a:rPr lang="en-US" altLang="zh-TW" smtClean="0"/>
              <a:t>Rasburicase was also superior to allopurinol alone in time to control serum uric acid</a:t>
            </a:r>
            <a:endParaRPr lang="zh-TW" altLang="en-US" smtClean="0"/>
          </a:p>
        </p:txBody>
      </p:sp>
      <p:sp>
        <p:nvSpPr>
          <p:cNvPr id="83971"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9B79A2-D389-412F-BA00-DA811DA90766}" type="slidenum">
              <a:rPr lang="zh-TW" altLang="en-US">
                <a:cs typeface="標楷體"/>
              </a:rPr>
              <a:pPr fontAlgn="base">
                <a:spcBef>
                  <a:spcPct val="0"/>
                </a:spcBef>
                <a:spcAft>
                  <a:spcPct val="0"/>
                </a:spcAft>
                <a:defRPr/>
              </a:pPr>
              <a:t>51</a:t>
            </a:fld>
            <a:endParaRPr lang="en-US" altLang="zh-TW">
              <a:cs typeface="標楷體"/>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投影片圖像版面配置區 1"/>
          <p:cNvSpPr>
            <a:spLocks noGrp="1" noRot="1" noChangeAspect="1"/>
          </p:cNvSpPr>
          <p:nvPr>
            <p:ph type="sldImg"/>
          </p:nvPr>
        </p:nvSpPr>
        <p:spPr bwMode="auto">
          <a:noFill/>
          <a:ln>
            <a:solidFill>
              <a:srgbClr val="000000"/>
            </a:solidFill>
            <a:miter lim="800000"/>
            <a:headEnd/>
            <a:tailEnd/>
          </a:ln>
        </p:spPr>
      </p:sp>
      <p:sp>
        <p:nvSpPr>
          <p:cNvPr id="86018"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single daily dose for a 70 kg adult receiving 0.2 mg/kg is about $4400</a:t>
            </a:r>
          </a:p>
          <a:p>
            <a:pPr eaLnBrk="1" hangingPunct="1">
              <a:spcBef>
                <a:spcPct val="0"/>
              </a:spcBef>
            </a:pPr>
            <a:r>
              <a:rPr lang="en-US" altLang="zh-TW" smtClean="0"/>
              <a:t>The duration of rasburicase therapy depends upon the degree of control of serum uric acid levels</a:t>
            </a:r>
          </a:p>
          <a:p>
            <a:pPr eaLnBrk="1" hangingPunct="1">
              <a:spcBef>
                <a:spcPct val="0"/>
              </a:spcBef>
            </a:pPr>
            <a:r>
              <a:rPr lang="en-US" altLang="zh-TW" smtClean="0"/>
              <a:t>Limited data suggest that a single dose of rasburicase (1.5 to 6 mg) effectively and rapidly lowers serum levels of uric acid in patients who are at risk for or already have TLS. However, the clinical scenarios in which a single dose might be preferred to conventional dosing have not been defined</a:t>
            </a:r>
          </a:p>
        </p:txBody>
      </p:sp>
      <p:sp>
        <p:nvSpPr>
          <p:cNvPr id="86019"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CA33F7-55CC-45C0-8238-4E16E2B33B98}" type="slidenum">
              <a:rPr lang="zh-TW" altLang="en-US">
                <a:cs typeface="標楷體"/>
              </a:rPr>
              <a:pPr fontAlgn="base">
                <a:spcBef>
                  <a:spcPct val="0"/>
                </a:spcBef>
                <a:spcAft>
                  <a:spcPct val="0"/>
                </a:spcAft>
                <a:defRPr/>
              </a:pPr>
              <a:t>52</a:t>
            </a:fld>
            <a:endParaRPr lang="en-US" altLang="zh-TW">
              <a:cs typeface="標楷體"/>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投影片圖像版面配置區 1"/>
          <p:cNvSpPr>
            <a:spLocks noGrp="1" noRot="1" noChangeAspect="1"/>
          </p:cNvSpPr>
          <p:nvPr>
            <p:ph type="sldImg"/>
          </p:nvPr>
        </p:nvSpPr>
        <p:spPr bwMode="auto">
          <a:noFill/>
          <a:ln>
            <a:solidFill>
              <a:srgbClr val="000000"/>
            </a:solidFill>
            <a:miter lim="800000"/>
            <a:headEnd/>
            <a:tailEnd/>
          </a:ln>
        </p:spPr>
      </p:sp>
      <p:sp>
        <p:nvSpPr>
          <p:cNvPr id="33794" name="備忘稿版面配置區 2"/>
          <p:cNvSpPr>
            <a:spLocks noGrp="1"/>
          </p:cNvSpPr>
          <p:nvPr>
            <p:ph type="body" idx="1"/>
          </p:nvPr>
        </p:nvSpPr>
        <p:spPr bwMode="auto">
          <a:noFill/>
        </p:spPr>
        <p:txBody>
          <a:bodyPr wrap="square" numCol="1" anchor="t" anchorCtr="0" compatLnSpc="1">
            <a:prstTxWarp prst="textNoShape">
              <a:avLst/>
            </a:prstTxWarp>
          </a:bodyPr>
          <a:lstStyle/>
          <a:p>
            <a:pPr lvl="1" eaLnBrk="1" hangingPunct="1">
              <a:spcBef>
                <a:spcPct val="0"/>
              </a:spcBef>
            </a:pPr>
            <a:r>
              <a:rPr lang="en-US" altLang="zh-TW" smtClean="0"/>
              <a:t>Bilateral suprarenal masses (15x11x21 and 9x10x14cm) </a:t>
            </a:r>
          </a:p>
          <a:p>
            <a:pPr lvl="1" eaLnBrk="1" hangingPunct="1">
              <a:spcBef>
                <a:spcPct val="0"/>
              </a:spcBef>
            </a:pPr>
            <a:r>
              <a:rPr lang="en-US" altLang="zh-TW" smtClean="0"/>
              <a:t>Vague internal hyperdensities within right side mass, could represent internal haemorrhage</a:t>
            </a:r>
          </a:p>
          <a:p>
            <a:pPr lvl="1" eaLnBrk="1" hangingPunct="1">
              <a:spcBef>
                <a:spcPct val="0"/>
              </a:spcBef>
            </a:pPr>
            <a:r>
              <a:rPr lang="en-US" altLang="zh-TW" smtClean="0"/>
              <a:t>IVC largely compressed with anterior displacement</a:t>
            </a:r>
          </a:p>
          <a:p>
            <a:pPr lvl="1" eaLnBrk="1" hangingPunct="1">
              <a:spcBef>
                <a:spcPct val="0"/>
              </a:spcBef>
            </a:pPr>
            <a:r>
              <a:rPr lang="en-US" altLang="zh-TW" smtClean="0"/>
              <a:t>Multiple shotty paraaortic LN</a:t>
            </a:r>
          </a:p>
          <a:p>
            <a:pPr eaLnBrk="1" hangingPunct="1">
              <a:spcBef>
                <a:spcPct val="0"/>
              </a:spcBef>
            </a:pPr>
            <a:endParaRPr lang="zh-TW" altLang="en-US" smtClean="0"/>
          </a:p>
        </p:txBody>
      </p:sp>
      <p:sp>
        <p:nvSpPr>
          <p:cNvPr id="3379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385AB32-725C-4B9F-8BAC-AC918A2D7DC3}" type="slidenum">
              <a:rPr lang="zh-TW" altLang="en-US">
                <a:cs typeface="標楷體"/>
              </a:rPr>
              <a:pPr fontAlgn="base">
                <a:spcBef>
                  <a:spcPct val="0"/>
                </a:spcBef>
                <a:spcAft>
                  <a:spcPct val="0"/>
                </a:spcAft>
                <a:defRPr/>
              </a:pPr>
              <a:t>18</a:t>
            </a:fld>
            <a:endParaRPr lang="en-US" altLang="zh-TW">
              <a:cs typeface="標楷體"/>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投影片圖像版面配置區 1"/>
          <p:cNvSpPr>
            <a:spLocks noGrp="1" noRot="1" noChangeAspect="1"/>
          </p:cNvSpPr>
          <p:nvPr>
            <p:ph type="sldImg"/>
          </p:nvPr>
        </p:nvSpPr>
        <p:spPr bwMode="auto">
          <a:noFill/>
          <a:ln>
            <a:solidFill>
              <a:srgbClr val="000000"/>
            </a:solidFill>
            <a:miter lim="800000"/>
            <a:headEnd/>
            <a:tailEnd/>
          </a:ln>
        </p:spPr>
      </p:sp>
      <p:sp>
        <p:nvSpPr>
          <p:cNvPr id="8806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because hydrogen peroxide, a byproduct of uric acid breakdown, can cause severe hemolysis and methemoglobinemia in patients with the enzyme deficiency.</a:t>
            </a:r>
          </a:p>
          <a:p>
            <a:pPr eaLnBrk="1" hangingPunct="1">
              <a:spcBef>
                <a:spcPct val="0"/>
              </a:spcBef>
            </a:pPr>
            <a:r>
              <a:rPr lang="en-US" altLang="zh-TW" smtClean="0"/>
              <a:t>Patients being considered for rasburicase, especially males who have the potential for G6PD deficiency should undergo screening tests.</a:t>
            </a:r>
            <a:endParaRPr lang="zh-TW" altLang="en-US" smtClean="0"/>
          </a:p>
        </p:txBody>
      </p:sp>
      <p:sp>
        <p:nvSpPr>
          <p:cNvPr id="8806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78F566-1C25-4470-A8B1-B33BE0442A86}" type="slidenum">
              <a:rPr lang="zh-TW" altLang="en-US">
                <a:cs typeface="標楷體"/>
              </a:rPr>
              <a:pPr fontAlgn="base">
                <a:spcBef>
                  <a:spcPct val="0"/>
                </a:spcBef>
                <a:spcAft>
                  <a:spcPct val="0"/>
                </a:spcAft>
                <a:defRPr/>
              </a:pPr>
              <a:t>53</a:t>
            </a:fld>
            <a:endParaRPr lang="en-US" altLang="zh-TW">
              <a:cs typeface="標楷體"/>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投影片圖像版面配置區 1"/>
          <p:cNvSpPr>
            <a:spLocks noGrp="1" noRot="1" noChangeAspect="1"/>
          </p:cNvSpPr>
          <p:nvPr>
            <p:ph type="sldImg"/>
          </p:nvPr>
        </p:nvSpPr>
        <p:spPr bwMode="auto">
          <a:noFill/>
          <a:ln>
            <a:solidFill>
              <a:srgbClr val="000000"/>
            </a:solidFill>
            <a:miter lim="800000"/>
            <a:headEnd/>
            <a:tailEnd/>
          </a:ln>
        </p:spPr>
      </p:sp>
      <p:sp>
        <p:nvSpPr>
          <p:cNvPr id="9011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9011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C5B202-C53B-484B-9C96-9FC961C22CD0}" type="slidenum">
              <a:rPr lang="zh-TW" altLang="en-US">
                <a:cs typeface="標楷體"/>
              </a:rPr>
              <a:pPr fontAlgn="base">
                <a:spcBef>
                  <a:spcPct val="0"/>
                </a:spcBef>
                <a:spcAft>
                  <a:spcPct val="0"/>
                </a:spcAft>
                <a:defRPr/>
              </a:pPr>
              <a:t>54</a:t>
            </a:fld>
            <a:endParaRPr lang="en-US" altLang="zh-TW">
              <a:cs typeface="標楷體"/>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投影片圖像版面配置區 1"/>
          <p:cNvSpPr>
            <a:spLocks noGrp="1" noRot="1" noChangeAspect="1"/>
          </p:cNvSpPr>
          <p:nvPr>
            <p:ph type="sldImg"/>
          </p:nvPr>
        </p:nvSpPr>
        <p:spPr bwMode="auto">
          <a:noFill/>
          <a:ln>
            <a:solidFill>
              <a:srgbClr val="000000"/>
            </a:solidFill>
            <a:miter lim="800000"/>
            <a:headEnd/>
            <a:tailEnd/>
          </a:ln>
        </p:spPr>
      </p:sp>
      <p:sp>
        <p:nvSpPr>
          <p:cNvPr id="9216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The need for dialysis during induction therapy for high-risk hematologic malignancies has substantially declined since the introduction of rasburicase</a:t>
            </a:r>
            <a:endParaRPr lang="zh-TW" altLang="en-US" smtClean="0"/>
          </a:p>
          <a:p>
            <a:pPr eaLnBrk="1" hangingPunct="1">
              <a:spcBef>
                <a:spcPct val="0"/>
              </a:spcBef>
            </a:pPr>
            <a:endParaRPr lang="zh-TW" altLang="en-US" smtClean="0"/>
          </a:p>
        </p:txBody>
      </p:sp>
      <p:sp>
        <p:nvSpPr>
          <p:cNvPr id="9216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AE25F5-D8D9-48E1-9246-CAE8E2F55A31}" type="slidenum">
              <a:rPr lang="zh-TW" altLang="en-US">
                <a:cs typeface="標楷體"/>
              </a:rPr>
              <a:pPr fontAlgn="base">
                <a:spcBef>
                  <a:spcPct val="0"/>
                </a:spcBef>
                <a:spcAft>
                  <a:spcPct val="0"/>
                </a:spcAft>
                <a:defRPr/>
              </a:pPr>
              <a:t>55</a:t>
            </a:fld>
            <a:endParaRPr lang="en-US" altLang="zh-TW">
              <a:cs typeface="標楷體"/>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投影片圖像版面配置區 1"/>
          <p:cNvSpPr>
            <a:spLocks noGrp="1" noRot="1" noChangeAspect="1"/>
          </p:cNvSpPr>
          <p:nvPr>
            <p:ph type="sldImg"/>
          </p:nvPr>
        </p:nvSpPr>
        <p:spPr bwMode="auto">
          <a:noFill/>
          <a:ln>
            <a:solidFill>
              <a:srgbClr val="000000"/>
            </a:solidFill>
            <a:miter lim="800000"/>
            <a:headEnd/>
            <a:tailEnd/>
          </a:ln>
        </p:spPr>
      </p:sp>
      <p:sp>
        <p:nvSpPr>
          <p:cNvPr id="5222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5222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D4A6D8-5084-4C17-8276-800C9861220F}" type="slidenum">
              <a:rPr lang="zh-TW" altLang="en-US">
                <a:cs typeface="標楷體"/>
              </a:rPr>
              <a:pPr fontAlgn="base">
                <a:spcBef>
                  <a:spcPct val="0"/>
                </a:spcBef>
                <a:spcAft>
                  <a:spcPct val="0"/>
                </a:spcAft>
                <a:defRPr/>
              </a:pPr>
              <a:t>35</a:t>
            </a:fld>
            <a:endParaRPr lang="en-US" altLang="zh-TW">
              <a:cs typeface="標楷體"/>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投影片圖像版面配置區 1"/>
          <p:cNvSpPr>
            <a:spLocks noGrp="1" noRot="1" noChangeAspect="1"/>
          </p:cNvSpPr>
          <p:nvPr>
            <p:ph type="sldImg"/>
          </p:nvPr>
        </p:nvSpPr>
        <p:spPr bwMode="auto">
          <a:noFill/>
          <a:ln>
            <a:solidFill>
              <a:srgbClr val="000000"/>
            </a:solidFill>
            <a:miter lim="800000"/>
            <a:headEnd/>
            <a:tailEnd/>
          </a:ln>
        </p:spPr>
      </p:sp>
      <p:sp>
        <p:nvSpPr>
          <p:cNvPr id="5427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present within three days before or seven days after instituting chemotherapy  in the setting of adequate hydration (with or without alkalinization) and use of a hypouricemic agent.</a:t>
            </a:r>
            <a:endParaRPr lang="zh-TW" altLang="en-US" smtClean="0"/>
          </a:p>
        </p:txBody>
      </p:sp>
      <p:sp>
        <p:nvSpPr>
          <p:cNvPr id="5427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84F1B8-BFB7-427F-BD0B-F28D7AD9B94C}" type="slidenum">
              <a:rPr lang="zh-TW" altLang="en-US">
                <a:cs typeface="標楷體"/>
              </a:rPr>
              <a:pPr fontAlgn="base">
                <a:spcBef>
                  <a:spcPct val="0"/>
                </a:spcBef>
                <a:spcAft>
                  <a:spcPct val="0"/>
                </a:spcAft>
                <a:defRPr/>
              </a:pPr>
              <a:t>36</a:t>
            </a:fld>
            <a:endParaRPr lang="en-US" altLang="zh-TW">
              <a:cs typeface="標楷體"/>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投影片圖像版面配置區 1"/>
          <p:cNvSpPr>
            <a:spLocks noGrp="1" noRot="1" noChangeAspect="1"/>
          </p:cNvSpPr>
          <p:nvPr>
            <p:ph type="sldImg"/>
          </p:nvPr>
        </p:nvSpPr>
        <p:spPr bwMode="auto">
          <a:noFill/>
          <a:ln>
            <a:solidFill>
              <a:srgbClr val="000000"/>
            </a:solidFill>
            <a:miter lim="800000"/>
            <a:headEnd/>
            <a:tailEnd/>
          </a:ln>
        </p:spPr>
      </p:sp>
      <p:sp>
        <p:nvSpPr>
          <p:cNvPr id="5734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calcium phosphate product</a:t>
            </a:r>
            <a:endParaRPr lang="zh-TW" altLang="en-US" smtClean="0"/>
          </a:p>
        </p:txBody>
      </p:sp>
      <p:sp>
        <p:nvSpPr>
          <p:cNvPr id="5734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BAB5089-4875-4EE0-BA44-2D90BEB9B3B2}" type="slidenum">
              <a:rPr lang="zh-TW" altLang="en-US">
                <a:cs typeface="標楷體"/>
              </a:rPr>
              <a:pPr fontAlgn="base">
                <a:spcBef>
                  <a:spcPct val="0"/>
                </a:spcBef>
                <a:spcAft>
                  <a:spcPct val="0"/>
                </a:spcAft>
                <a:defRPr/>
              </a:pPr>
              <a:t>38</a:t>
            </a:fld>
            <a:endParaRPr lang="en-US" altLang="zh-TW">
              <a:cs typeface="標楷體"/>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投影片圖像版面配置區 1"/>
          <p:cNvSpPr>
            <a:spLocks noGrp="1" noRot="1" noChangeAspect="1"/>
          </p:cNvSpPr>
          <p:nvPr>
            <p:ph type="sldImg"/>
          </p:nvPr>
        </p:nvSpPr>
        <p:spPr bwMode="auto">
          <a:noFill/>
          <a:ln>
            <a:solidFill>
              <a:srgbClr val="000000"/>
            </a:solidFill>
            <a:miter lim="800000"/>
            <a:headEnd/>
            <a:tailEnd/>
          </a:ln>
        </p:spPr>
      </p:sp>
      <p:sp>
        <p:nvSpPr>
          <p:cNvPr id="5939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Hyperuricemia is a consequence of the catabolism of purine nucleic acids to hypoxanthine and xanthine and then to uric acid via the enzyme xanthine oxidase </a:t>
            </a:r>
          </a:p>
          <a:p>
            <a:pPr eaLnBrk="1" hangingPunct="1">
              <a:spcBef>
                <a:spcPct val="0"/>
              </a:spcBef>
            </a:pPr>
            <a:r>
              <a:rPr lang="en-US" altLang="zh-TW" smtClean="0"/>
              <a:t>Uric acid is poorly soluble in water, particularly in the usually acidic environment in the distal tubules and collecting system of the kidney. </a:t>
            </a:r>
          </a:p>
          <a:p>
            <a:pPr eaLnBrk="1" hangingPunct="1">
              <a:spcBef>
                <a:spcPct val="0"/>
              </a:spcBef>
            </a:pPr>
            <a:r>
              <a:rPr lang="en-US" altLang="zh-TW" smtClean="0"/>
              <a:t>Overproduction and overexcretion of uric acid </a:t>
            </a:r>
          </a:p>
          <a:p>
            <a:pPr eaLnBrk="1" hangingPunct="1">
              <a:spcBef>
                <a:spcPct val="0"/>
              </a:spcBef>
            </a:pPr>
            <a:endParaRPr lang="zh-TW" altLang="en-US" smtClean="0"/>
          </a:p>
        </p:txBody>
      </p:sp>
      <p:sp>
        <p:nvSpPr>
          <p:cNvPr id="5939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A3F938-1DD0-44BA-8950-59160FB22FEC}" type="slidenum">
              <a:rPr lang="zh-TW" altLang="en-US">
                <a:cs typeface="標楷體"/>
              </a:rPr>
              <a:pPr fontAlgn="base">
                <a:spcBef>
                  <a:spcPct val="0"/>
                </a:spcBef>
                <a:spcAft>
                  <a:spcPct val="0"/>
                </a:spcAft>
                <a:defRPr/>
              </a:pPr>
              <a:t>39</a:t>
            </a:fld>
            <a:endParaRPr lang="en-US" altLang="zh-TW">
              <a:cs typeface="標楷體"/>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投影片圖像版面配置區 1"/>
          <p:cNvSpPr>
            <a:spLocks noGrp="1" noRot="1" noChangeAspect="1"/>
          </p:cNvSpPr>
          <p:nvPr>
            <p:ph type="sldImg"/>
          </p:nvPr>
        </p:nvSpPr>
        <p:spPr bwMode="auto">
          <a:noFill/>
          <a:ln>
            <a:solidFill>
              <a:srgbClr val="000000"/>
            </a:solidFill>
            <a:miter lim="800000"/>
            <a:headEnd/>
            <a:tailEnd/>
          </a:ln>
        </p:spPr>
      </p:sp>
      <p:sp>
        <p:nvSpPr>
          <p:cNvPr id="6144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Allopurinol blocks the catabolism of hypoxanthine and xanthine, leading to an increase in the levels of these metabolites </a:t>
            </a:r>
          </a:p>
          <a:p>
            <a:pPr eaLnBrk="1" hangingPunct="1">
              <a:spcBef>
                <a:spcPct val="0"/>
              </a:spcBef>
            </a:pPr>
            <a:r>
              <a:rPr lang="en-US" altLang="zh-TW" smtClean="0"/>
              <a:t>Thus, patients with massive TLS who are receiving allopurinol are at risk for xanthine precipitation in the tubules, resulting in acute renal failure and xanthine stone formation, despite adequate hydration and urinary alkalinization</a:t>
            </a:r>
            <a:endParaRPr lang="zh-TW" altLang="en-US" smtClean="0"/>
          </a:p>
        </p:txBody>
      </p:sp>
      <p:sp>
        <p:nvSpPr>
          <p:cNvPr id="6144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C7BBA3-8190-4E1F-B351-1E6481F5AC39}" type="slidenum">
              <a:rPr lang="zh-TW" altLang="en-US">
                <a:cs typeface="標楷體"/>
              </a:rPr>
              <a:pPr fontAlgn="base">
                <a:spcBef>
                  <a:spcPct val="0"/>
                </a:spcBef>
                <a:spcAft>
                  <a:spcPct val="0"/>
                </a:spcAft>
                <a:defRPr/>
              </a:pPr>
              <a:t>40</a:t>
            </a:fld>
            <a:endParaRPr lang="en-US" altLang="zh-TW">
              <a:cs typeface="標楷體"/>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投影片圖像版面配置區 1"/>
          <p:cNvSpPr>
            <a:spLocks noGrp="1" noRot="1" noChangeAspect="1"/>
          </p:cNvSpPr>
          <p:nvPr>
            <p:ph type="sldImg"/>
          </p:nvPr>
        </p:nvSpPr>
        <p:spPr bwMode="auto">
          <a:noFill/>
          <a:ln>
            <a:solidFill>
              <a:srgbClr val="000000"/>
            </a:solidFill>
            <a:miter lim="800000"/>
            <a:headEnd/>
            <a:tailEnd/>
          </a:ln>
        </p:spPr>
      </p:sp>
      <p:sp>
        <p:nvSpPr>
          <p:cNvPr id="6349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The symptoms associated with TLS largely reflect the associated metabolic abnormalities, Hyperkalemia, Hyperphosphatemia, Hypocalcemia</a:t>
            </a:r>
          </a:p>
          <a:p>
            <a:pPr eaLnBrk="1" hangingPunct="1">
              <a:spcBef>
                <a:spcPct val="0"/>
              </a:spcBef>
            </a:pPr>
            <a:r>
              <a:rPr lang="en-US" altLang="zh-TW" smtClean="0"/>
              <a:t>Acute uric acid nephropathy does not usually cause symptoms referable to the urinary tract, although flank pain can occur if there is renal pelvic or ureteral stone formation. The urinalysis typically shows many uric acid crystals or amorphous urates in an acid urine, but is occasionally relatively normal due to lack of output from the obstructed nephrons</a:t>
            </a:r>
          </a:p>
          <a:p>
            <a:pPr eaLnBrk="1" hangingPunct="1">
              <a:spcBef>
                <a:spcPct val="0"/>
              </a:spcBef>
            </a:pPr>
            <a:endParaRPr lang="zh-TW" altLang="en-US" smtClean="0"/>
          </a:p>
        </p:txBody>
      </p:sp>
      <p:sp>
        <p:nvSpPr>
          <p:cNvPr id="63491"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33B051-3DA2-46E4-B3E8-1EDB90278AFF}" type="slidenum">
              <a:rPr lang="zh-TW" altLang="en-US">
                <a:cs typeface="標楷體"/>
              </a:rPr>
              <a:pPr fontAlgn="base">
                <a:spcBef>
                  <a:spcPct val="0"/>
                </a:spcBef>
                <a:spcAft>
                  <a:spcPct val="0"/>
                </a:spcAft>
                <a:defRPr/>
              </a:pPr>
              <a:t>41</a:t>
            </a:fld>
            <a:endParaRPr lang="en-US" altLang="zh-TW">
              <a:cs typeface="標楷體"/>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投影片圖像版面配置區 1"/>
          <p:cNvSpPr>
            <a:spLocks noGrp="1" noRot="1" noChangeAspect="1"/>
          </p:cNvSpPr>
          <p:nvPr>
            <p:ph type="sldImg"/>
          </p:nvPr>
        </p:nvSpPr>
        <p:spPr bwMode="auto">
          <a:noFill/>
          <a:ln>
            <a:solidFill>
              <a:srgbClr val="000000"/>
            </a:solidFill>
            <a:miter lim="800000"/>
            <a:headEnd/>
            <a:tailEnd/>
          </a:ln>
        </p:spPr>
      </p:sp>
      <p:sp>
        <p:nvSpPr>
          <p:cNvPr id="65538"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Certain intrinsic tumor-related factors are associated with a higher risk</a:t>
            </a:r>
          </a:p>
          <a:p>
            <a:pPr eaLnBrk="1" hangingPunct="1">
              <a:spcBef>
                <a:spcPct val="0"/>
              </a:spcBef>
            </a:pPr>
            <a:r>
              <a:rPr lang="en-US" altLang="zh-TW" smtClean="0"/>
              <a:t>The tumors most frequently associated with tumor lysis syndrome are High-grade non-Hodgkin lymphomas and Acute lymphoblastic leukemia (ALL)</a:t>
            </a:r>
          </a:p>
          <a:p>
            <a:pPr eaLnBrk="1" hangingPunct="1">
              <a:spcBef>
                <a:spcPct val="0"/>
              </a:spcBef>
            </a:pPr>
            <a:r>
              <a:rPr lang="en-US" altLang="zh-TW" smtClean="0"/>
              <a:t>Other hematologic malignancies that are less commonly associated with TLS include T-cell or B-cell precursor ALL, acute myeloid leukemia (AML), chronic lymphocytic leukemia (CLL), and plasma cell disorders, such as multiple myeloma and isolated plasmacytomas</a:t>
            </a:r>
          </a:p>
          <a:p>
            <a:pPr eaLnBrk="1" hangingPunct="1">
              <a:spcBef>
                <a:spcPct val="0"/>
              </a:spcBef>
            </a:pPr>
            <a:r>
              <a:rPr lang="en-US" altLang="zh-TW" smtClean="0"/>
              <a:t>There are also clinical features that predispose to the development of TLS </a:t>
            </a:r>
            <a:endParaRPr lang="zh-TW" altLang="en-US" smtClean="0"/>
          </a:p>
        </p:txBody>
      </p:sp>
      <p:sp>
        <p:nvSpPr>
          <p:cNvPr id="65539"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D2E6634-8525-4806-8A06-87CBF432E808}" type="slidenum">
              <a:rPr lang="zh-TW" altLang="en-US">
                <a:cs typeface="標楷體"/>
              </a:rPr>
              <a:pPr fontAlgn="base">
                <a:spcBef>
                  <a:spcPct val="0"/>
                </a:spcBef>
                <a:spcAft>
                  <a:spcPct val="0"/>
                </a:spcAft>
                <a:defRPr/>
              </a:pPr>
              <a:t>42</a:t>
            </a:fld>
            <a:endParaRPr lang="en-US" altLang="zh-TW">
              <a:cs typeface="標楷體"/>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cxnSp>
        <p:nvCxnSpPr>
          <p:cNvPr id="4" name="直線接點 7"/>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直線接點 12"/>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橢圓 13"/>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kumimoji="0" lang="en-US"/>
          </a:p>
        </p:txBody>
      </p:sp>
      <p:sp>
        <p:nvSpPr>
          <p:cNvPr id="9" name="副標題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28" name="標題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zh-TW" altLang="en-US" smtClean="0"/>
              <a:t>按一下以編輯母片標題樣式</a:t>
            </a:r>
            <a:endParaRPr lang="en-US"/>
          </a:p>
        </p:txBody>
      </p:sp>
      <p:sp>
        <p:nvSpPr>
          <p:cNvPr id="7" name="日期版面配置區 14"/>
          <p:cNvSpPr>
            <a:spLocks noGrp="1"/>
          </p:cNvSpPr>
          <p:nvPr>
            <p:ph type="dt" sz="half" idx="10"/>
          </p:nvPr>
        </p:nvSpPr>
        <p:spPr/>
        <p:txBody>
          <a:bodyPr/>
          <a:lstStyle>
            <a:lvl1pPr>
              <a:defRPr/>
            </a:lvl1pPr>
          </a:lstStyle>
          <a:p>
            <a:pPr>
              <a:defRPr/>
            </a:pPr>
            <a:fld id="{591FAA3A-913F-4311-AE05-CDE7178C004B}" type="datetimeFigureOut">
              <a:rPr lang="zh-TW" altLang="en-US"/>
              <a:pPr>
                <a:defRPr/>
              </a:pPr>
              <a:t>2009/7/22</a:t>
            </a:fld>
            <a:endParaRPr lang="zh-TW" altLang="en-US"/>
          </a:p>
        </p:txBody>
      </p:sp>
      <p:sp>
        <p:nvSpPr>
          <p:cNvPr id="8" name="投影片編號版面配置區 15"/>
          <p:cNvSpPr>
            <a:spLocks noGrp="1"/>
          </p:cNvSpPr>
          <p:nvPr>
            <p:ph type="sldNum" sz="quarter" idx="11"/>
          </p:nvPr>
        </p:nvSpPr>
        <p:spPr/>
        <p:txBody>
          <a:bodyPr/>
          <a:lstStyle>
            <a:lvl1pPr>
              <a:defRPr/>
            </a:lvl1pPr>
          </a:lstStyle>
          <a:p>
            <a:pPr>
              <a:defRPr/>
            </a:pPr>
            <a:fld id="{E211E73D-A1BB-4CA5-8158-B4F24CFFE144}" type="slidenum">
              <a:rPr lang="zh-TW" altLang="en-US"/>
              <a:pPr>
                <a:defRPr/>
              </a:pPr>
              <a:t>‹#›</a:t>
            </a:fld>
            <a:endParaRPr lang="zh-TW" altLang="en-US"/>
          </a:p>
        </p:txBody>
      </p:sp>
      <p:sp>
        <p:nvSpPr>
          <p:cNvPr id="10" name="頁尾版面配置區 16"/>
          <p:cNvSpPr>
            <a:spLocks noGrp="1"/>
          </p:cNvSpPr>
          <p:nvPr>
            <p:ph type="ftr" sz="quarter" idx="12"/>
          </p:nvPr>
        </p:nvSpPr>
        <p:spPr/>
        <p:txBody>
          <a:bodyPr/>
          <a:lstStyle>
            <a:lvl1pPr>
              <a:defRPr/>
            </a:lvl1pPr>
          </a:lstStyle>
          <a:p>
            <a:pPr>
              <a:defRPr/>
            </a:pP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3"/>
          <p:cNvSpPr>
            <a:spLocks noGrp="1"/>
          </p:cNvSpPr>
          <p:nvPr>
            <p:ph type="dt" sz="half" idx="10"/>
          </p:nvPr>
        </p:nvSpPr>
        <p:spPr/>
        <p:txBody>
          <a:bodyPr/>
          <a:lstStyle>
            <a:lvl1pPr>
              <a:defRPr/>
            </a:lvl1pPr>
          </a:lstStyle>
          <a:p>
            <a:pPr>
              <a:defRPr/>
            </a:pPr>
            <a:fld id="{2285F4D7-1061-447E-8770-65C1735627F3}" type="datetimeFigureOut">
              <a:rPr lang="zh-TW" altLang="en-US"/>
              <a:pPr>
                <a:defRPr/>
              </a:pPr>
              <a:t>2009/7/22</a:t>
            </a:fld>
            <a:endParaRPr lang="zh-TW" altLang="en-US"/>
          </a:p>
        </p:txBody>
      </p:sp>
      <p:sp>
        <p:nvSpPr>
          <p:cNvPr id="5" name="頁尾版面配置區 9"/>
          <p:cNvSpPr>
            <a:spLocks noGrp="1"/>
          </p:cNvSpPr>
          <p:nvPr>
            <p:ph type="ftr" sz="quarter" idx="11"/>
          </p:nvPr>
        </p:nvSpPr>
        <p:spPr/>
        <p:txBody>
          <a:bodyPr/>
          <a:lstStyle>
            <a:lvl1pPr>
              <a:defRPr/>
            </a:lvl1pPr>
          </a:lstStyle>
          <a:p>
            <a:pPr>
              <a:defRPr/>
            </a:pPr>
            <a:endParaRPr lang="zh-TW" altLang="en-US"/>
          </a:p>
        </p:txBody>
      </p:sp>
      <p:sp>
        <p:nvSpPr>
          <p:cNvPr id="6" name="投影片編號版面配置區 21"/>
          <p:cNvSpPr>
            <a:spLocks noGrp="1"/>
          </p:cNvSpPr>
          <p:nvPr>
            <p:ph type="sldNum" sz="quarter" idx="12"/>
          </p:nvPr>
        </p:nvSpPr>
        <p:spPr/>
        <p:txBody>
          <a:bodyPr/>
          <a:lstStyle>
            <a:lvl1pPr>
              <a:defRPr/>
            </a:lvl1pPr>
          </a:lstStyle>
          <a:p>
            <a:pPr>
              <a:defRPr/>
            </a:pPr>
            <a:fld id="{98E61206-1BAF-4C20-ACA4-A711B0570259}"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3"/>
          <p:cNvSpPr>
            <a:spLocks noGrp="1"/>
          </p:cNvSpPr>
          <p:nvPr>
            <p:ph type="dt" sz="half" idx="10"/>
          </p:nvPr>
        </p:nvSpPr>
        <p:spPr/>
        <p:txBody>
          <a:bodyPr/>
          <a:lstStyle>
            <a:lvl1pPr>
              <a:defRPr/>
            </a:lvl1pPr>
          </a:lstStyle>
          <a:p>
            <a:pPr>
              <a:defRPr/>
            </a:pPr>
            <a:fld id="{E84B8302-66C9-4D39-A5B7-96F3E200DD63}" type="datetimeFigureOut">
              <a:rPr lang="zh-TW" altLang="en-US"/>
              <a:pPr>
                <a:defRPr/>
              </a:pPr>
              <a:t>2009/7/22</a:t>
            </a:fld>
            <a:endParaRPr lang="zh-TW" altLang="en-US"/>
          </a:p>
        </p:txBody>
      </p:sp>
      <p:sp>
        <p:nvSpPr>
          <p:cNvPr id="5" name="頁尾版面配置區 9"/>
          <p:cNvSpPr>
            <a:spLocks noGrp="1"/>
          </p:cNvSpPr>
          <p:nvPr>
            <p:ph type="ftr" sz="quarter" idx="11"/>
          </p:nvPr>
        </p:nvSpPr>
        <p:spPr/>
        <p:txBody>
          <a:bodyPr/>
          <a:lstStyle>
            <a:lvl1pPr>
              <a:defRPr/>
            </a:lvl1pPr>
          </a:lstStyle>
          <a:p>
            <a:pPr>
              <a:defRPr/>
            </a:pPr>
            <a:endParaRPr lang="zh-TW" altLang="en-US"/>
          </a:p>
        </p:txBody>
      </p:sp>
      <p:sp>
        <p:nvSpPr>
          <p:cNvPr id="6" name="投影片編號版面配置區 21"/>
          <p:cNvSpPr>
            <a:spLocks noGrp="1"/>
          </p:cNvSpPr>
          <p:nvPr>
            <p:ph type="sldNum" sz="quarter" idx="12"/>
          </p:nvPr>
        </p:nvSpPr>
        <p:spPr/>
        <p:txBody>
          <a:bodyPr/>
          <a:lstStyle>
            <a:lvl1pPr>
              <a:defRPr/>
            </a:lvl1pPr>
          </a:lstStyle>
          <a:p>
            <a:pPr>
              <a:defRPr/>
            </a:pPr>
            <a:fld id="{04D01CEE-C7A7-4CBA-871F-BD5905363A5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內容版面配置區 8"/>
          <p:cNvSpPr>
            <a:spLocks noGrp="1"/>
          </p:cNvSpPr>
          <p:nvPr>
            <p:ph idx="1"/>
          </p:nvPr>
        </p:nvSpPr>
        <p:spPr>
          <a:xfrm>
            <a:off x="457200" y="1524000"/>
            <a:ext cx="8229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7" name="標題 16"/>
          <p:cNvSpPr>
            <a:spLocks noGrp="1"/>
          </p:cNvSpPr>
          <p:nvPr>
            <p:ph type="title"/>
          </p:nvPr>
        </p:nvSpPr>
        <p:spPr/>
        <p:txBody>
          <a:bodyPr rtlCol="0"/>
          <a:lstStyle/>
          <a:p>
            <a:r>
              <a:rPr lang="zh-TW" altLang="en-US" smtClean="0"/>
              <a:t>按一下以編輯母片標題樣式</a:t>
            </a:r>
            <a:endParaRPr lang="en-US"/>
          </a:p>
        </p:txBody>
      </p:sp>
      <p:sp>
        <p:nvSpPr>
          <p:cNvPr id="4" name="日期版面配置區 23"/>
          <p:cNvSpPr>
            <a:spLocks noGrp="1"/>
          </p:cNvSpPr>
          <p:nvPr>
            <p:ph type="dt" sz="half" idx="10"/>
          </p:nvPr>
        </p:nvSpPr>
        <p:spPr/>
        <p:txBody>
          <a:bodyPr/>
          <a:lstStyle>
            <a:lvl1pPr>
              <a:defRPr/>
            </a:lvl1pPr>
          </a:lstStyle>
          <a:p>
            <a:pPr>
              <a:defRPr/>
            </a:pPr>
            <a:fld id="{0893D401-D17A-4D4A-AE18-1F7694139F2D}" type="datetimeFigureOut">
              <a:rPr lang="zh-TW" altLang="en-US"/>
              <a:pPr>
                <a:defRPr/>
              </a:pPr>
              <a:t>2009/7/22</a:t>
            </a:fld>
            <a:endParaRPr lang="zh-TW" altLang="en-US"/>
          </a:p>
        </p:txBody>
      </p:sp>
      <p:sp>
        <p:nvSpPr>
          <p:cNvPr id="5" name="頁尾版面配置區 9"/>
          <p:cNvSpPr>
            <a:spLocks noGrp="1"/>
          </p:cNvSpPr>
          <p:nvPr>
            <p:ph type="ftr" sz="quarter" idx="11"/>
          </p:nvPr>
        </p:nvSpPr>
        <p:spPr/>
        <p:txBody>
          <a:bodyPr/>
          <a:lstStyle>
            <a:lvl1pPr>
              <a:defRPr/>
            </a:lvl1pPr>
          </a:lstStyle>
          <a:p>
            <a:pPr>
              <a:defRPr/>
            </a:pPr>
            <a:endParaRPr lang="zh-TW" altLang="en-US"/>
          </a:p>
        </p:txBody>
      </p:sp>
      <p:sp>
        <p:nvSpPr>
          <p:cNvPr id="6" name="投影片編號版面配置區 21"/>
          <p:cNvSpPr>
            <a:spLocks noGrp="1"/>
          </p:cNvSpPr>
          <p:nvPr>
            <p:ph type="sldNum" sz="quarter" idx="12"/>
          </p:nvPr>
        </p:nvSpPr>
        <p:spPr/>
        <p:txBody>
          <a:bodyPr/>
          <a:lstStyle>
            <a:lvl1pPr>
              <a:defRPr/>
            </a:lvl1pPr>
          </a:lstStyle>
          <a:p>
            <a:pPr>
              <a:defRPr/>
            </a:pPr>
            <a:fld id="{73A42A0E-0704-49DB-A266-8834EC4183E3}"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cxnSp>
        <p:nvCxnSpPr>
          <p:cNvPr id="4" name="直線接點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BBC3BB0C-7AA8-4066-B845-0367BE969AB3}" type="datetimeFigureOut">
              <a:rPr lang="zh-TW" altLang="en-US"/>
              <a:pPr>
                <a:defRPr/>
              </a:pPr>
              <a:t>2009/7/22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AA9A6338-65B5-40B9-AA6F-10BEBED73643}"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11" name="內容版面配置區 10"/>
          <p:cNvSpPr>
            <a:spLocks noGrp="1"/>
          </p:cNvSpPr>
          <p:nvPr>
            <p:ph sz="half" idx="1"/>
          </p:nvPr>
        </p:nvSpPr>
        <p:spPr>
          <a:xfrm>
            <a:off x="457200" y="1524000"/>
            <a:ext cx="4059936"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524000"/>
            <a:ext cx="4059936"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23"/>
          <p:cNvSpPr>
            <a:spLocks noGrp="1"/>
          </p:cNvSpPr>
          <p:nvPr>
            <p:ph type="dt" sz="half" idx="10"/>
          </p:nvPr>
        </p:nvSpPr>
        <p:spPr/>
        <p:txBody>
          <a:bodyPr/>
          <a:lstStyle>
            <a:lvl1pPr>
              <a:defRPr/>
            </a:lvl1pPr>
          </a:lstStyle>
          <a:p>
            <a:pPr>
              <a:defRPr/>
            </a:pPr>
            <a:fld id="{33609294-5F37-4EFC-8360-AADAA647F612}" type="datetimeFigureOut">
              <a:rPr lang="zh-TW" altLang="en-US"/>
              <a:pPr>
                <a:defRPr/>
              </a:pPr>
              <a:t>2009/7/22</a:t>
            </a:fld>
            <a:endParaRPr lang="zh-TW" altLang="en-US"/>
          </a:p>
        </p:txBody>
      </p:sp>
      <p:sp>
        <p:nvSpPr>
          <p:cNvPr id="6" name="頁尾版面配置區 9"/>
          <p:cNvSpPr>
            <a:spLocks noGrp="1"/>
          </p:cNvSpPr>
          <p:nvPr>
            <p:ph type="ftr" sz="quarter" idx="11"/>
          </p:nvPr>
        </p:nvSpPr>
        <p:spPr/>
        <p:txBody>
          <a:bodyPr/>
          <a:lstStyle>
            <a:lvl1pPr>
              <a:defRPr/>
            </a:lvl1pPr>
          </a:lstStyle>
          <a:p>
            <a:pPr>
              <a:defRPr/>
            </a:pPr>
            <a:endParaRPr lang="zh-TW" altLang="en-US"/>
          </a:p>
        </p:txBody>
      </p:sp>
      <p:sp>
        <p:nvSpPr>
          <p:cNvPr id="7" name="投影片編號版面配置區 21"/>
          <p:cNvSpPr>
            <a:spLocks noGrp="1"/>
          </p:cNvSpPr>
          <p:nvPr>
            <p:ph type="sldNum" sz="quarter" idx="12"/>
          </p:nvPr>
        </p:nvSpPr>
        <p:spPr/>
        <p:txBody>
          <a:bodyPr/>
          <a:lstStyle>
            <a:lvl1pPr>
              <a:defRPr/>
            </a:lvl1pPr>
          </a:lstStyle>
          <a:p>
            <a:pPr>
              <a:defRPr/>
            </a:pPr>
            <a:fld id="{1146BF6E-F444-49CE-A1CE-0C36A5956A16}"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cxnSp>
        <p:nvCxnSpPr>
          <p:cNvPr id="7" name="直線接點 9"/>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直線接點 16"/>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文字版面配置區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32" name="內容版面配置區 31"/>
          <p:cNvSpPr>
            <a:spLocks noGrp="1"/>
          </p:cNvSpPr>
          <p:nvPr>
            <p:ph sz="half" idx="2"/>
          </p:nvPr>
        </p:nvSpPr>
        <p:spPr>
          <a:xfrm>
            <a:off x="457200" y="2201896"/>
            <a:ext cx="4038600" cy="391363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4" name="內容版面配置區 33"/>
          <p:cNvSpPr>
            <a:spLocks noGrp="1"/>
          </p:cNvSpPr>
          <p:nvPr>
            <p:ph sz="quarter" idx="4"/>
          </p:nvPr>
        </p:nvSpPr>
        <p:spPr>
          <a:xfrm>
            <a:off x="4649788" y="2201896"/>
            <a:ext cx="4038600" cy="391363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標題 1"/>
          <p:cNvSpPr>
            <a:spLocks noGrp="1"/>
          </p:cNvSpPr>
          <p:nvPr>
            <p:ph type="title"/>
          </p:nvPr>
        </p:nvSpPr>
        <p:spPr>
          <a:xfrm>
            <a:off x="457200" y="155448"/>
            <a:ext cx="8229600" cy="1143000"/>
          </a:xfrm>
        </p:spPr>
        <p:txBody>
          <a:bodyPr/>
          <a:lstStyle>
            <a:lvl1pPr>
              <a:defRPr/>
            </a:lvl1pPr>
          </a:lstStyle>
          <a:p>
            <a:r>
              <a:rPr lang="zh-TW" altLang="en-US" smtClean="0"/>
              <a:t>按一下以編輯母片標題樣式</a:t>
            </a:r>
            <a:endParaRPr lang="en-US"/>
          </a:p>
        </p:txBody>
      </p:sp>
      <p:sp>
        <p:nvSpPr>
          <p:cNvPr id="12" name="文字版面配置區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9" name="投影片編號版面配置區 8"/>
          <p:cNvSpPr>
            <a:spLocks noGrp="1"/>
          </p:cNvSpPr>
          <p:nvPr>
            <p:ph type="sldNum" sz="quarter" idx="10"/>
          </p:nvPr>
        </p:nvSpPr>
        <p:spPr/>
        <p:txBody>
          <a:bodyPr/>
          <a:lstStyle>
            <a:lvl1pPr>
              <a:defRPr/>
            </a:lvl1pPr>
          </a:lstStyle>
          <a:p>
            <a:pPr>
              <a:defRPr/>
            </a:pPr>
            <a:fld id="{BCF3F668-9662-480A-AC34-A2D796A97E50}" type="slidenum">
              <a:rPr lang="zh-TW" altLang="en-US"/>
              <a:pPr>
                <a:defRPr/>
              </a:pPr>
              <a:t>‹#›</a:t>
            </a:fld>
            <a:endParaRPr lang="zh-TW" altLang="en-US"/>
          </a:p>
        </p:txBody>
      </p:sp>
      <p:sp>
        <p:nvSpPr>
          <p:cNvPr id="10" name="頁尾版面配置區 7"/>
          <p:cNvSpPr>
            <a:spLocks noGrp="1"/>
          </p:cNvSpPr>
          <p:nvPr>
            <p:ph type="ftr" sz="quarter" idx="11"/>
          </p:nvPr>
        </p:nvSpPr>
        <p:spPr/>
        <p:txBody>
          <a:bodyPr/>
          <a:lstStyle>
            <a:lvl1pPr>
              <a:defRPr/>
            </a:lvl1pPr>
          </a:lstStyle>
          <a:p>
            <a:pPr>
              <a:defRPr/>
            </a:pPr>
            <a:endParaRPr lang="zh-TW" altLang="en-US"/>
          </a:p>
        </p:txBody>
      </p:sp>
      <p:sp>
        <p:nvSpPr>
          <p:cNvPr id="11" name="日期版面配置區 6"/>
          <p:cNvSpPr>
            <a:spLocks noGrp="1"/>
          </p:cNvSpPr>
          <p:nvPr>
            <p:ph type="dt" sz="half" idx="12"/>
          </p:nvPr>
        </p:nvSpPr>
        <p:spPr/>
        <p:txBody>
          <a:bodyPr/>
          <a:lstStyle>
            <a:lvl1pPr>
              <a:defRPr/>
            </a:lvl1pPr>
          </a:lstStyle>
          <a:p>
            <a:pPr>
              <a:defRPr/>
            </a:pPr>
            <a:fld id="{DD9ACB3E-0ED6-4673-AF1A-7DAD2ED4B382}" type="datetimeFigureOut">
              <a:rPr lang="zh-TW" altLang="en-US"/>
              <a:pPr>
                <a:defRPr/>
              </a:pPr>
              <a:t>2009/7/22</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3"/>
          <p:cNvSpPr>
            <a:spLocks noGrp="1"/>
          </p:cNvSpPr>
          <p:nvPr>
            <p:ph type="dt" sz="half" idx="10"/>
          </p:nvPr>
        </p:nvSpPr>
        <p:spPr/>
        <p:txBody>
          <a:bodyPr/>
          <a:lstStyle>
            <a:lvl1pPr>
              <a:defRPr/>
            </a:lvl1pPr>
          </a:lstStyle>
          <a:p>
            <a:pPr>
              <a:defRPr/>
            </a:pPr>
            <a:fld id="{7DE4798A-7D89-4E74-A117-C2B2AE221167}" type="datetimeFigureOut">
              <a:rPr lang="zh-TW" altLang="en-US"/>
              <a:pPr>
                <a:defRPr/>
              </a:pPr>
              <a:t>2009/7/22</a:t>
            </a:fld>
            <a:endParaRPr lang="zh-TW" altLang="en-US"/>
          </a:p>
        </p:txBody>
      </p:sp>
      <p:sp>
        <p:nvSpPr>
          <p:cNvPr id="4" name="頁尾版面配置區 9"/>
          <p:cNvSpPr>
            <a:spLocks noGrp="1"/>
          </p:cNvSpPr>
          <p:nvPr>
            <p:ph type="ftr" sz="quarter" idx="11"/>
          </p:nvPr>
        </p:nvSpPr>
        <p:spPr/>
        <p:txBody>
          <a:bodyPr/>
          <a:lstStyle>
            <a:lvl1pPr>
              <a:defRPr/>
            </a:lvl1pPr>
          </a:lstStyle>
          <a:p>
            <a:pPr>
              <a:defRPr/>
            </a:pPr>
            <a:endParaRPr lang="zh-TW" altLang="en-US"/>
          </a:p>
        </p:txBody>
      </p:sp>
      <p:sp>
        <p:nvSpPr>
          <p:cNvPr id="5" name="投影片編號版面配置區 21"/>
          <p:cNvSpPr>
            <a:spLocks noGrp="1"/>
          </p:cNvSpPr>
          <p:nvPr>
            <p:ph type="sldNum" sz="quarter" idx="12"/>
          </p:nvPr>
        </p:nvSpPr>
        <p:spPr/>
        <p:txBody>
          <a:bodyPr/>
          <a:lstStyle>
            <a:lvl1pPr>
              <a:defRPr/>
            </a:lvl1pPr>
          </a:lstStyle>
          <a:p>
            <a:pPr>
              <a:defRPr/>
            </a:pPr>
            <a:fld id="{45D5AEF6-DBAA-4660-930F-45BAF5133AB5}"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23"/>
          <p:cNvSpPr>
            <a:spLocks noGrp="1"/>
          </p:cNvSpPr>
          <p:nvPr>
            <p:ph type="dt" sz="half" idx="10"/>
          </p:nvPr>
        </p:nvSpPr>
        <p:spPr/>
        <p:txBody>
          <a:bodyPr/>
          <a:lstStyle>
            <a:lvl1pPr>
              <a:defRPr/>
            </a:lvl1pPr>
          </a:lstStyle>
          <a:p>
            <a:pPr>
              <a:defRPr/>
            </a:pPr>
            <a:fld id="{E84A59B5-B6B5-413D-A31E-E20042D34A72}" type="datetimeFigureOut">
              <a:rPr lang="zh-TW" altLang="en-US"/>
              <a:pPr>
                <a:defRPr/>
              </a:pPr>
              <a:t>2009/7/22</a:t>
            </a:fld>
            <a:endParaRPr lang="zh-TW" altLang="en-US"/>
          </a:p>
        </p:txBody>
      </p:sp>
      <p:sp>
        <p:nvSpPr>
          <p:cNvPr id="3" name="頁尾版面配置區 9"/>
          <p:cNvSpPr>
            <a:spLocks noGrp="1"/>
          </p:cNvSpPr>
          <p:nvPr>
            <p:ph type="ftr" sz="quarter" idx="11"/>
          </p:nvPr>
        </p:nvSpPr>
        <p:spPr/>
        <p:txBody>
          <a:bodyPr/>
          <a:lstStyle>
            <a:lvl1pPr>
              <a:defRPr/>
            </a:lvl1pPr>
          </a:lstStyle>
          <a:p>
            <a:pPr>
              <a:defRPr/>
            </a:pPr>
            <a:endParaRPr lang="zh-TW" altLang="en-US"/>
          </a:p>
        </p:txBody>
      </p:sp>
      <p:sp>
        <p:nvSpPr>
          <p:cNvPr id="4" name="投影片編號版面配置區 21"/>
          <p:cNvSpPr>
            <a:spLocks noGrp="1"/>
          </p:cNvSpPr>
          <p:nvPr>
            <p:ph type="sldNum" sz="quarter" idx="12"/>
          </p:nvPr>
        </p:nvSpPr>
        <p:spPr/>
        <p:txBody>
          <a:bodyPr/>
          <a:lstStyle>
            <a:lvl1pPr>
              <a:defRPr/>
            </a:lvl1pPr>
          </a:lstStyle>
          <a:p>
            <a:pPr>
              <a:defRPr/>
            </a:pPr>
            <a:fld id="{12C37377-8740-4155-AFC7-C83A84C0F588}"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9" name="內容版面配置區 28"/>
          <p:cNvSpPr>
            <a:spLocks noGrp="1"/>
          </p:cNvSpPr>
          <p:nvPr>
            <p:ph sz="quarter" idx="1"/>
          </p:nvPr>
        </p:nvSpPr>
        <p:spPr>
          <a:xfrm>
            <a:off x="457200" y="457200"/>
            <a:ext cx="6248400" cy="5715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3" name="文字版面配置區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31" name="標題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zh-TW" altLang="en-US" smtClean="0"/>
              <a:t>按一下以編輯母片標題樣式</a:t>
            </a:r>
            <a:endParaRPr lang="en-US"/>
          </a:p>
        </p:txBody>
      </p:sp>
      <p:sp>
        <p:nvSpPr>
          <p:cNvPr id="5" name="日期版面配置區 23"/>
          <p:cNvSpPr>
            <a:spLocks noGrp="1"/>
          </p:cNvSpPr>
          <p:nvPr>
            <p:ph type="dt" sz="half" idx="10"/>
          </p:nvPr>
        </p:nvSpPr>
        <p:spPr/>
        <p:txBody>
          <a:bodyPr/>
          <a:lstStyle>
            <a:lvl1pPr>
              <a:defRPr/>
            </a:lvl1pPr>
          </a:lstStyle>
          <a:p>
            <a:pPr>
              <a:defRPr/>
            </a:pPr>
            <a:fld id="{AE49E93F-F4F4-48C4-B0F2-36BDD4BAC55F}" type="datetimeFigureOut">
              <a:rPr lang="zh-TW" altLang="en-US"/>
              <a:pPr>
                <a:defRPr/>
              </a:pPr>
              <a:t>2009/7/22</a:t>
            </a:fld>
            <a:endParaRPr lang="zh-TW" altLang="en-US"/>
          </a:p>
        </p:txBody>
      </p:sp>
      <p:sp>
        <p:nvSpPr>
          <p:cNvPr id="6" name="頁尾版面配置區 9"/>
          <p:cNvSpPr>
            <a:spLocks noGrp="1"/>
          </p:cNvSpPr>
          <p:nvPr>
            <p:ph type="ftr" sz="quarter" idx="11"/>
          </p:nvPr>
        </p:nvSpPr>
        <p:spPr/>
        <p:txBody>
          <a:bodyPr/>
          <a:lstStyle>
            <a:lvl1pPr>
              <a:defRPr/>
            </a:lvl1pPr>
          </a:lstStyle>
          <a:p>
            <a:pPr>
              <a:defRPr/>
            </a:pPr>
            <a:endParaRPr lang="zh-TW" altLang="en-US"/>
          </a:p>
        </p:txBody>
      </p:sp>
      <p:sp>
        <p:nvSpPr>
          <p:cNvPr id="7" name="投影片編號版面配置區 21"/>
          <p:cNvSpPr>
            <a:spLocks noGrp="1"/>
          </p:cNvSpPr>
          <p:nvPr>
            <p:ph type="sldNum" sz="quarter" idx="12"/>
          </p:nvPr>
        </p:nvSpPr>
        <p:spPr/>
        <p:txBody>
          <a:bodyPr/>
          <a:lstStyle>
            <a:lvl1pPr>
              <a:defRPr/>
            </a:lvl1pPr>
          </a:lstStyle>
          <a:p>
            <a:pPr>
              <a:defRPr/>
            </a:pPr>
            <a:fld id="{1012F472-365E-4F94-9105-22170344371C}"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zh-TW" altLang="en-US" noProof="0" smtClean="0"/>
              <a:t>按一下圖示以新增圖片</a:t>
            </a:r>
            <a:endParaRPr lang="en-US" noProof="0"/>
          </a:p>
        </p:txBody>
      </p:sp>
      <p:sp>
        <p:nvSpPr>
          <p:cNvPr id="4" name="文字版面配置區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23"/>
          <p:cNvSpPr>
            <a:spLocks noGrp="1"/>
          </p:cNvSpPr>
          <p:nvPr>
            <p:ph type="dt" sz="half" idx="10"/>
          </p:nvPr>
        </p:nvSpPr>
        <p:spPr/>
        <p:txBody>
          <a:bodyPr/>
          <a:lstStyle>
            <a:lvl1pPr>
              <a:defRPr/>
            </a:lvl1pPr>
          </a:lstStyle>
          <a:p>
            <a:pPr>
              <a:defRPr/>
            </a:pPr>
            <a:fld id="{EB69C3CD-AFA9-4FBD-AE70-0FCCF4FFC25B}" type="datetimeFigureOut">
              <a:rPr lang="zh-TW" altLang="en-US"/>
              <a:pPr>
                <a:defRPr/>
              </a:pPr>
              <a:t>2009/7/22</a:t>
            </a:fld>
            <a:endParaRPr lang="zh-TW" altLang="en-US"/>
          </a:p>
        </p:txBody>
      </p:sp>
      <p:sp>
        <p:nvSpPr>
          <p:cNvPr id="6" name="頁尾版面配置區 9"/>
          <p:cNvSpPr>
            <a:spLocks noGrp="1"/>
          </p:cNvSpPr>
          <p:nvPr>
            <p:ph type="ftr" sz="quarter" idx="11"/>
          </p:nvPr>
        </p:nvSpPr>
        <p:spPr/>
        <p:txBody>
          <a:bodyPr/>
          <a:lstStyle>
            <a:lvl1pPr>
              <a:defRPr/>
            </a:lvl1pPr>
          </a:lstStyle>
          <a:p>
            <a:pPr>
              <a:defRPr/>
            </a:pPr>
            <a:endParaRPr lang="zh-TW" altLang="en-US"/>
          </a:p>
        </p:txBody>
      </p:sp>
      <p:sp>
        <p:nvSpPr>
          <p:cNvPr id="7" name="投影片編號版面配置區 21"/>
          <p:cNvSpPr>
            <a:spLocks noGrp="1"/>
          </p:cNvSpPr>
          <p:nvPr>
            <p:ph type="sldNum" sz="quarter" idx="12"/>
          </p:nvPr>
        </p:nvSpPr>
        <p:spPr/>
        <p:txBody>
          <a:bodyPr/>
          <a:lstStyle>
            <a:lvl1pPr>
              <a:defRPr/>
            </a:lvl1pPr>
          </a:lstStyle>
          <a:p>
            <a:pPr>
              <a:defRPr/>
            </a:pPr>
            <a:fld id="{462FA6A1-96BA-427C-8175-9498266A357F}"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文字版面配置區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24" name="日期版面配置區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ea typeface="+mn-ea"/>
                <a:cs typeface="+mn-cs"/>
              </a:defRPr>
            </a:lvl1pPr>
          </a:lstStyle>
          <a:p>
            <a:pPr>
              <a:defRPr/>
            </a:pPr>
            <a:fld id="{7E705590-2BA9-426E-98C7-4399F4D55399}" type="datetimeFigureOut">
              <a:rPr lang="zh-TW" altLang="en-US"/>
              <a:pPr>
                <a:defRPr/>
              </a:pPr>
              <a:t>2009/7/22</a:t>
            </a:fld>
            <a:endParaRPr lang="zh-TW" altLang="en-US"/>
          </a:p>
        </p:txBody>
      </p:sp>
      <p:sp>
        <p:nvSpPr>
          <p:cNvPr id="10" name="頁尾版面配置區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ea typeface="+mn-ea"/>
                <a:cs typeface="+mn-cs"/>
              </a:defRPr>
            </a:lvl1pPr>
          </a:lstStyle>
          <a:p>
            <a:pPr>
              <a:defRPr/>
            </a:pPr>
            <a:endParaRPr lang="zh-TW" altLang="en-US"/>
          </a:p>
        </p:txBody>
      </p:sp>
      <p:sp>
        <p:nvSpPr>
          <p:cNvPr id="22" name="投影片編號版面配置區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ea typeface="+mn-ea"/>
                <a:cs typeface="+mn-cs"/>
              </a:defRPr>
            </a:lvl1pPr>
          </a:lstStyle>
          <a:p>
            <a:pPr>
              <a:defRPr/>
            </a:pPr>
            <a:fld id="{C03A65DA-2EDD-4AB0-A030-1593B81D03B5}" type="slidenum">
              <a:rPr lang="zh-TW" altLang="en-US"/>
              <a:pPr>
                <a:defRPr/>
              </a:pPr>
              <a:t>‹#›</a:t>
            </a:fld>
            <a:endParaRPr lang="zh-TW" altLang="en-US"/>
          </a:p>
        </p:txBody>
      </p:sp>
      <p:sp>
        <p:nvSpPr>
          <p:cNvPr id="5" name="標題版面配置區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zh-TW" altLang="en-US" smtClean="0"/>
              <a:t>按一下以編輯母片標題樣式</a:t>
            </a:r>
            <a:endParaRPr lang="en-US"/>
          </a:p>
        </p:txBody>
      </p:sp>
    </p:spTree>
  </p:cSld>
  <p:clrMap bg1="dk1" tx1="lt1" bg2="dk2" tx2="lt2" accent1="accent1" accent2="accent2" accent3="accent3" accent4="accent4" accent5="accent5" accent6="accent6" hlink="hlink" folHlink="folHlink"/>
  <p:sldLayoutIdLst>
    <p:sldLayoutId id="2147483696" r:id="rId1"/>
    <p:sldLayoutId id="2147483688" r:id="rId2"/>
    <p:sldLayoutId id="2147483697" r:id="rId3"/>
    <p:sldLayoutId id="2147483689" r:id="rId4"/>
    <p:sldLayoutId id="2147483698"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標楷體"/>
        </a:defRPr>
      </a:lvl1pPr>
      <a:lvl2pPr algn="l" rtl="0" eaLnBrk="0" fontAlgn="base" hangingPunct="0">
        <a:spcBef>
          <a:spcPct val="0"/>
        </a:spcBef>
        <a:spcAft>
          <a:spcPct val="0"/>
        </a:spcAft>
        <a:defRPr sz="4200">
          <a:solidFill>
            <a:srgbClr val="F9F9F9"/>
          </a:solidFill>
          <a:latin typeface="Constantia" pitchFamily="18" charset="0"/>
          <a:ea typeface="標楷體"/>
          <a:cs typeface="標楷體"/>
        </a:defRPr>
      </a:lvl2pPr>
      <a:lvl3pPr algn="l" rtl="0" eaLnBrk="0" fontAlgn="base" hangingPunct="0">
        <a:spcBef>
          <a:spcPct val="0"/>
        </a:spcBef>
        <a:spcAft>
          <a:spcPct val="0"/>
        </a:spcAft>
        <a:defRPr sz="4200">
          <a:solidFill>
            <a:srgbClr val="F9F9F9"/>
          </a:solidFill>
          <a:latin typeface="Constantia" pitchFamily="18" charset="0"/>
          <a:ea typeface="標楷體"/>
          <a:cs typeface="標楷體"/>
        </a:defRPr>
      </a:lvl3pPr>
      <a:lvl4pPr algn="l" rtl="0" eaLnBrk="0" fontAlgn="base" hangingPunct="0">
        <a:spcBef>
          <a:spcPct val="0"/>
        </a:spcBef>
        <a:spcAft>
          <a:spcPct val="0"/>
        </a:spcAft>
        <a:defRPr sz="4200">
          <a:solidFill>
            <a:srgbClr val="F9F9F9"/>
          </a:solidFill>
          <a:latin typeface="Constantia" pitchFamily="18" charset="0"/>
          <a:ea typeface="標楷體"/>
          <a:cs typeface="標楷體"/>
        </a:defRPr>
      </a:lvl4pPr>
      <a:lvl5pPr algn="l" rtl="0" eaLnBrk="0" fontAlgn="base" hangingPunct="0">
        <a:spcBef>
          <a:spcPct val="0"/>
        </a:spcBef>
        <a:spcAft>
          <a:spcPct val="0"/>
        </a:spcAft>
        <a:defRPr sz="4200">
          <a:solidFill>
            <a:srgbClr val="F9F9F9"/>
          </a:solidFill>
          <a:latin typeface="Constantia" pitchFamily="18" charset="0"/>
          <a:ea typeface="標楷體"/>
          <a:cs typeface="標楷體"/>
        </a:defRPr>
      </a:lvl5pPr>
      <a:lvl6pPr marL="457200" algn="l" rtl="0" fontAlgn="base">
        <a:spcBef>
          <a:spcPct val="0"/>
        </a:spcBef>
        <a:spcAft>
          <a:spcPct val="0"/>
        </a:spcAft>
        <a:defRPr sz="4200">
          <a:solidFill>
            <a:srgbClr val="F9F9F9"/>
          </a:solidFill>
          <a:latin typeface="Constantia" pitchFamily="18" charset="0"/>
          <a:ea typeface="標楷體"/>
          <a:cs typeface="標楷體"/>
        </a:defRPr>
      </a:lvl6pPr>
      <a:lvl7pPr marL="914400" algn="l" rtl="0" fontAlgn="base">
        <a:spcBef>
          <a:spcPct val="0"/>
        </a:spcBef>
        <a:spcAft>
          <a:spcPct val="0"/>
        </a:spcAft>
        <a:defRPr sz="4200">
          <a:solidFill>
            <a:srgbClr val="F9F9F9"/>
          </a:solidFill>
          <a:latin typeface="Constantia" pitchFamily="18" charset="0"/>
          <a:ea typeface="標楷體"/>
          <a:cs typeface="標楷體"/>
        </a:defRPr>
      </a:lvl7pPr>
      <a:lvl8pPr marL="1371600" algn="l" rtl="0" fontAlgn="base">
        <a:spcBef>
          <a:spcPct val="0"/>
        </a:spcBef>
        <a:spcAft>
          <a:spcPct val="0"/>
        </a:spcAft>
        <a:defRPr sz="4200">
          <a:solidFill>
            <a:srgbClr val="F9F9F9"/>
          </a:solidFill>
          <a:latin typeface="Constantia" pitchFamily="18" charset="0"/>
          <a:ea typeface="標楷體"/>
          <a:cs typeface="標楷體"/>
        </a:defRPr>
      </a:lvl8pPr>
      <a:lvl9pPr marL="1828800" algn="l" rtl="0" fontAlgn="base">
        <a:spcBef>
          <a:spcPct val="0"/>
        </a:spcBef>
        <a:spcAft>
          <a:spcPct val="0"/>
        </a:spcAft>
        <a:defRPr sz="4200">
          <a:solidFill>
            <a:srgbClr val="F9F9F9"/>
          </a:solidFill>
          <a:latin typeface="Constantia" pitchFamily="18" charset="0"/>
          <a:ea typeface="標楷體"/>
          <a:cs typeface="標楷體"/>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標楷體"/>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標楷體"/>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標楷體"/>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標楷體"/>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標楷體"/>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uptodate.com/online/content/topic.do?topicKey=drug_a_k/10302&amp;drug=tru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57200" y="3700463"/>
            <a:ext cx="8305800" cy="1143000"/>
          </a:xfrm>
        </p:spPr>
        <p:txBody>
          <a:bodyPr/>
          <a:lstStyle/>
          <a:p>
            <a:pPr eaLnBrk="1" hangingPunct="1"/>
            <a:r>
              <a:rPr lang="en-US" altLang="zh-TW" smtClean="0"/>
              <a:t>Ngai Chun Wai Wallace</a:t>
            </a:r>
          </a:p>
          <a:p>
            <a:pPr eaLnBrk="1" hangingPunct="1"/>
            <a:r>
              <a:rPr lang="en-US" altLang="zh-TW" smtClean="0"/>
              <a:t>AICU</a:t>
            </a:r>
          </a:p>
          <a:p>
            <a:pPr eaLnBrk="1" hangingPunct="1"/>
            <a:r>
              <a:rPr lang="en-US" altLang="zh-TW" smtClean="0"/>
              <a:t>Queen Mary Hospital</a:t>
            </a:r>
          </a:p>
          <a:p>
            <a:pPr eaLnBrk="1" hangingPunct="1"/>
            <a:endParaRPr lang="zh-TW" altLang="en-US" smtClean="0"/>
          </a:p>
          <a:p>
            <a:pPr eaLnBrk="1" hangingPunct="1"/>
            <a:r>
              <a:rPr lang="en-US" altLang="zh-TW" smtClean="0"/>
              <a:t>21 July 2009</a:t>
            </a:r>
          </a:p>
        </p:txBody>
      </p:sp>
      <p:sp>
        <p:nvSpPr>
          <p:cNvPr id="2" name="標題 1"/>
          <p:cNvSpPr>
            <a:spLocks noGrp="1"/>
          </p:cNvSpPr>
          <p:nvPr>
            <p:ph type="ctrTitle"/>
          </p:nvPr>
        </p:nvSpPr>
        <p:spPr/>
        <p:txBody>
          <a:bodyPr>
            <a:normAutofit fontScale="90000"/>
          </a:bodyPr>
          <a:lstStyle/>
          <a:p>
            <a:pPr eaLnBrk="1" fontAlgn="auto" hangingPunct="1">
              <a:spcAft>
                <a:spcPts val="0"/>
              </a:spcAft>
              <a:defRPr/>
            </a:pPr>
            <a:r>
              <a:rPr b="1" smtClean="0">
                <a:cs typeface="+mj-cs"/>
              </a:rPr>
              <a:t>If a patient with a Medical Disease was admitted to a Surgical Ward..</a:t>
            </a:r>
            <a:r>
              <a:rPr smtClean="0">
                <a:cs typeface="+mj-cs"/>
              </a:rPr>
              <a:t/>
            </a:r>
            <a:br>
              <a:rPr smtClean="0">
                <a:cs typeface="+mj-cs"/>
              </a:rPr>
            </a:br>
            <a:endParaRPr lang="zh-TW" altLang="en-US">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內容版面配置區 2"/>
          <p:cNvSpPr>
            <a:spLocks noGrp="1"/>
          </p:cNvSpPr>
          <p:nvPr>
            <p:ph idx="1"/>
          </p:nvPr>
        </p:nvSpPr>
        <p:spPr/>
        <p:txBody>
          <a:bodyPr/>
          <a:lstStyle/>
          <a:p>
            <a:pPr eaLnBrk="1" hangingPunct="1">
              <a:buFont typeface="Wingdings 2" pitchFamily="18" charset="2"/>
              <a:buNone/>
            </a:pPr>
            <a:r>
              <a:rPr lang="en-US" altLang="zh-TW" smtClean="0"/>
              <a:t>Physical examinations on admission</a:t>
            </a:r>
          </a:p>
          <a:p>
            <a:pPr eaLnBrk="1" hangingPunct="1"/>
            <a:r>
              <a:rPr lang="en-US" altLang="zh-TW" smtClean="0"/>
              <a:t>Fully conscious</a:t>
            </a:r>
          </a:p>
          <a:p>
            <a:pPr lvl="1" eaLnBrk="1" hangingPunct="1"/>
            <a:r>
              <a:rPr lang="en-US" altLang="zh-TW" smtClean="0"/>
              <a:t>GCS 15/15</a:t>
            </a:r>
          </a:p>
          <a:p>
            <a:pPr eaLnBrk="1" hangingPunct="1"/>
            <a:r>
              <a:rPr lang="en-US" altLang="zh-TW" smtClean="0"/>
              <a:t>Chest</a:t>
            </a:r>
          </a:p>
          <a:p>
            <a:pPr lvl="1" eaLnBrk="1" hangingPunct="1"/>
            <a:r>
              <a:rPr lang="en-US" altLang="zh-TW" smtClean="0"/>
              <a:t>Right side decrease air entry</a:t>
            </a:r>
          </a:p>
          <a:p>
            <a:pPr eaLnBrk="1" hangingPunct="1"/>
            <a:r>
              <a:rPr lang="en-US" altLang="zh-TW" smtClean="0"/>
              <a:t>Abdomen</a:t>
            </a:r>
          </a:p>
          <a:p>
            <a:pPr lvl="1" eaLnBrk="1" hangingPunct="1"/>
            <a:r>
              <a:rPr lang="en-US" altLang="zh-TW" smtClean="0"/>
              <a:t>Distended</a:t>
            </a:r>
          </a:p>
          <a:p>
            <a:pPr lvl="1" eaLnBrk="1" hangingPunct="1"/>
            <a:r>
              <a:rPr lang="en-US" altLang="zh-TW" smtClean="0"/>
              <a:t>Bilateral flank ballotable masses</a:t>
            </a:r>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內容版面配置區 2"/>
          <p:cNvSpPr>
            <a:spLocks noGrp="1"/>
          </p:cNvSpPr>
          <p:nvPr>
            <p:ph idx="1"/>
          </p:nvPr>
        </p:nvSpPr>
        <p:spPr/>
        <p:txBody>
          <a:bodyPr/>
          <a:lstStyle/>
          <a:p>
            <a:pPr eaLnBrk="1" hangingPunct="1"/>
            <a:r>
              <a:rPr lang="en-US" altLang="zh-TW" smtClean="0"/>
              <a:t>CXR</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pic>
        <p:nvPicPr>
          <p:cNvPr id="24581" name="Picture 5" descr="Picture1"/>
          <p:cNvPicPr>
            <a:picLocks noChangeAspect="1" noChangeArrowheads="1"/>
          </p:cNvPicPr>
          <p:nvPr/>
        </p:nvPicPr>
        <p:blipFill>
          <a:blip r:embed="rId2"/>
          <a:srcRect/>
          <a:stretch>
            <a:fillRect/>
          </a:stretch>
        </p:blipFill>
        <p:spPr bwMode="auto">
          <a:xfrm>
            <a:off x="2124075" y="1412875"/>
            <a:ext cx="5184775" cy="509111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pic>
        <p:nvPicPr>
          <p:cNvPr id="25602" name="Picture 3" descr="C:\Users\wallacengai\Desktop\RFTD1.JPG"/>
          <p:cNvPicPr>
            <a:picLocks noChangeAspect="1" noChangeArrowheads="1"/>
          </p:cNvPicPr>
          <p:nvPr/>
        </p:nvPicPr>
        <p:blipFill>
          <a:blip r:embed="rId3"/>
          <a:srcRect/>
          <a:stretch>
            <a:fillRect/>
          </a:stretch>
        </p:blipFill>
        <p:spPr bwMode="auto">
          <a:xfrm>
            <a:off x="428625" y="1428750"/>
            <a:ext cx="5786438" cy="5008563"/>
          </a:xfrm>
          <a:prstGeom prst="rect">
            <a:avLst/>
          </a:prstGeom>
          <a:noFill/>
          <a:ln w="9525">
            <a:noFill/>
            <a:miter lim="800000"/>
            <a:headEnd/>
            <a:tailEnd/>
          </a:ln>
        </p:spPr>
      </p:pic>
      <p:sp>
        <p:nvSpPr>
          <p:cNvPr id="5" name="向右箭號 4"/>
          <p:cNvSpPr/>
          <p:nvPr/>
        </p:nvSpPr>
        <p:spPr>
          <a:xfrm rot="8130309">
            <a:off x="4752975" y="3395663"/>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 name="向右箭號 6"/>
          <p:cNvSpPr/>
          <p:nvPr/>
        </p:nvSpPr>
        <p:spPr>
          <a:xfrm rot="8130309">
            <a:off x="4752975" y="3824288"/>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8" name="向右箭號 7"/>
          <p:cNvSpPr/>
          <p:nvPr/>
        </p:nvSpPr>
        <p:spPr>
          <a:xfrm rot="8130309">
            <a:off x="4752975" y="4395788"/>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 name="向右箭號 8"/>
          <p:cNvSpPr/>
          <p:nvPr/>
        </p:nvSpPr>
        <p:spPr>
          <a:xfrm rot="8130309">
            <a:off x="4110038" y="3181350"/>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1000"/>
                                        <p:tgtEl>
                                          <p:spTgt spid="5"/>
                                        </p:tgtEl>
                                      </p:cBhvr>
                                    </p:animEffect>
                                    <p:set>
                                      <p:cBhvr>
                                        <p:cTn id="12" dur="1" fill="hold">
                                          <p:stCondLst>
                                            <p:cond delay="999"/>
                                          </p:stCondLst>
                                        </p:cTn>
                                        <p:tgtEl>
                                          <p:spTgt spid="5"/>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1000"/>
                                        <p:tgtEl>
                                          <p:spTgt spid="7"/>
                                        </p:tgtEl>
                                      </p:cBhvr>
                                    </p:animEffect>
                                    <p:set>
                                      <p:cBhvr>
                                        <p:cTn id="20" dur="1" fill="hold">
                                          <p:stCondLst>
                                            <p:cond delay="999"/>
                                          </p:stCondLst>
                                        </p:cTn>
                                        <p:tgtEl>
                                          <p:spTgt spid="7"/>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1000"/>
                                        <p:tgtEl>
                                          <p:spTgt spid="8"/>
                                        </p:tgtEl>
                                      </p:cBhvr>
                                    </p:animEffect>
                                    <p:set>
                                      <p:cBhvr>
                                        <p:cTn id="28" dur="1" fill="hold">
                                          <p:stCondLst>
                                            <p:cond delay="999"/>
                                          </p:stCondLst>
                                        </p:cTn>
                                        <p:tgtEl>
                                          <p:spTgt spid="8"/>
                                        </p:tgtEl>
                                        <p:attrNameLst>
                                          <p:attrName>style.visibility</p:attrName>
                                        </p:attrNameLst>
                                      </p:cBhvr>
                                      <p:to>
                                        <p:strVal val="hidden"/>
                                      </p:to>
                                    </p:se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1000"/>
                                        <p:tgtEl>
                                          <p:spTgt spid="9"/>
                                        </p:tgtEl>
                                      </p:cBhvr>
                                    </p:animEffect>
                                    <p:set>
                                      <p:cBhvr>
                                        <p:cTn id="36"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P spid="9" grpId="0" animBg="1"/>
      <p:bldP spid="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pic>
        <p:nvPicPr>
          <p:cNvPr id="27650" name="Picture 4" descr="C:\Users\wallacengai\Desktop\INRD1.JPG"/>
          <p:cNvPicPr>
            <a:picLocks noChangeAspect="1" noChangeArrowheads="1"/>
          </p:cNvPicPr>
          <p:nvPr/>
        </p:nvPicPr>
        <p:blipFill>
          <a:blip r:embed="rId2"/>
          <a:srcRect/>
          <a:stretch>
            <a:fillRect/>
          </a:stretch>
        </p:blipFill>
        <p:spPr bwMode="auto">
          <a:xfrm>
            <a:off x="2071688" y="5786438"/>
            <a:ext cx="6472237" cy="874712"/>
          </a:xfrm>
          <a:prstGeom prst="rect">
            <a:avLst/>
          </a:prstGeom>
          <a:noFill/>
          <a:ln w="9525">
            <a:noFill/>
            <a:miter lim="800000"/>
            <a:headEnd/>
            <a:tailEnd/>
          </a:ln>
        </p:spPr>
      </p:pic>
      <p:pic>
        <p:nvPicPr>
          <p:cNvPr id="27651" name="Picture 5" descr="C:\Users\wallacengai\Desktop\CBCD1.JPG"/>
          <p:cNvPicPr>
            <a:picLocks noChangeAspect="1" noChangeArrowheads="1"/>
          </p:cNvPicPr>
          <p:nvPr/>
        </p:nvPicPr>
        <p:blipFill>
          <a:blip r:embed="rId3"/>
          <a:srcRect/>
          <a:stretch>
            <a:fillRect/>
          </a:stretch>
        </p:blipFill>
        <p:spPr bwMode="auto">
          <a:xfrm>
            <a:off x="357188" y="1500188"/>
            <a:ext cx="6457950" cy="4492625"/>
          </a:xfrm>
          <a:prstGeom prst="rect">
            <a:avLst/>
          </a:prstGeom>
          <a:noFill/>
          <a:ln w="9525">
            <a:noFill/>
            <a:miter lim="800000"/>
            <a:headEnd/>
            <a:tailEnd/>
          </a:ln>
        </p:spPr>
      </p:pic>
      <p:sp>
        <p:nvSpPr>
          <p:cNvPr id="5" name="向右箭號 4"/>
          <p:cNvSpPr/>
          <p:nvPr/>
        </p:nvSpPr>
        <p:spPr>
          <a:xfrm rot="8130309">
            <a:off x="4181475" y="2752725"/>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6" name="向右箭號 5"/>
          <p:cNvSpPr/>
          <p:nvPr/>
        </p:nvSpPr>
        <p:spPr>
          <a:xfrm rot="8130309">
            <a:off x="4181475" y="2466975"/>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 name="向右箭號 6"/>
          <p:cNvSpPr/>
          <p:nvPr/>
        </p:nvSpPr>
        <p:spPr>
          <a:xfrm rot="8130309">
            <a:off x="6038850" y="5824538"/>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1000"/>
                                        <p:tgtEl>
                                          <p:spTgt spid="5"/>
                                        </p:tgtEl>
                                      </p:cBhvr>
                                    </p:animEffect>
                                    <p:set>
                                      <p:cBhvr>
                                        <p:cTn id="12" dur="1" fill="hold">
                                          <p:stCondLst>
                                            <p:cond delay="999"/>
                                          </p:stCondLst>
                                        </p:cTn>
                                        <p:tgtEl>
                                          <p:spTgt spid="5"/>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1000"/>
                                        <p:tgtEl>
                                          <p:spTgt spid="6"/>
                                        </p:tgtEl>
                                      </p:cBhvr>
                                    </p:animEffect>
                                    <p:set>
                                      <p:cBhvr>
                                        <p:cTn id="20" dur="1" fill="hold">
                                          <p:stCondLst>
                                            <p:cond delay="999"/>
                                          </p:stCondLst>
                                        </p:cTn>
                                        <p:tgtEl>
                                          <p:spTgt spid="6"/>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marL="274320" indent="-274320" eaLnBrk="1" fontAlgn="auto" hangingPunct="1">
              <a:spcAft>
                <a:spcPts val="0"/>
              </a:spcAft>
              <a:buFont typeface="Wingdings 2"/>
              <a:buNone/>
              <a:defRPr/>
            </a:pPr>
            <a:r>
              <a:rPr lang="en-US" altLang="zh-TW" dirty="0" smtClean="0">
                <a:cs typeface="+mn-cs"/>
              </a:rPr>
              <a:t>Progress in surgical ward</a:t>
            </a:r>
          </a:p>
          <a:p>
            <a:pPr marL="274320" indent="-274320" eaLnBrk="1" fontAlgn="auto" hangingPunct="1">
              <a:spcAft>
                <a:spcPts val="0"/>
              </a:spcAft>
              <a:buFont typeface="Wingdings 2"/>
              <a:buChar char=""/>
              <a:defRPr/>
            </a:pPr>
            <a:r>
              <a:rPr lang="en-US" altLang="zh-TW" dirty="0" smtClean="0">
                <a:cs typeface="+mn-cs"/>
              </a:rPr>
              <a:t>Given Ca </a:t>
            </a:r>
            <a:r>
              <a:rPr lang="en-US" altLang="zh-TW" dirty="0" err="1">
                <a:cs typeface="+mn-cs"/>
              </a:rPr>
              <a:t>g</a:t>
            </a:r>
            <a:r>
              <a:rPr lang="en-US" altLang="zh-TW" dirty="0" err="1" smtClean="0">
                <a:cs typeface="+mn-cs"/>
              </a:rPr>
              <a:t>luconate</a:t>
            </a:r>
            <a:r>
              <a:rPr lang="en-US" altLang="zh-TW" dirty="0" smtClean="0">
                <a:cs typeface="+mn-cs"/>
              </a:rPr>
              <a:t>, </a:t>
            </a:r>
            <a:r>
              <a:rPr lang="en-US" altLang="zh-TW" dirty="0" err="1" smtClean="0">
                <a:cs typeface="+mn-cs"/>
              </a:rPr>
              <a:t>resonium</a:t>
            </a:r>
            <a:r>
              <a:rPr lang="en-US" altLang="zh-TW" dirty="0" smtClean="0">
                <a:cs typeface="+mn-cs"/>
              </a:rPr>
              <a:t> for </a:t>
            </a:r>
            <a:r>
              <a:rPr lang="en-US" altLang="zh-TW" dirty="0" err="1" smtClean="0">
                <a:cs typeface="+mn-cs"/>
              </a:rPr>
              <a:t>hyperkalaemia</a:t>
            </a:r>
            <a:endParaRPr lang="en-US" altLang="zh-TW" dirty="0" smtClean="0">
              <a:cs typeface="+mn-cs"/>
            </a:endParaRPr>
          </a:p>
          <a:p>
            <a:pPr marL="274320" indent="-274320" eaLnBrk="1" fontAlgn="auto" hangingPunct="1">
              <a:spcAft>
                <a:spcPts val="0"/>
              </a:spcAft>
              <a:buFont typeface="Wingdings 2"/>
              <a:buChar char=""/>
              <a:defRPr/>
            </a:pPr>
            <a:r>
              <a:rPr lang="en-US" altLang="zh-TW" dirty="0" smtClean="0">
                <a:cs typeface="+mn-cs"/>
              </a:rPr>
              <a:t>Further drop in BP 77/54 mmHg, pulse 120 </a:t>
            </a:r>
            <a:r>
              <a:rPr lang="en-US" altLang="zh-TW" dirty="0" err="1" smtClean="0">
                <a:cs typeface="+mn-cs"/>
              </a:rPr>
              <a:t>bpm</a:t>
            </a:r>
            <a:r>
              <a:rPr lang="en-US" altLang="zh-TW" dirty="0" smtClean="0">
                <a:cs typeface="+mn-cs"/>
              </a:rPr>
              <a:t>, SaO</a:t>
            </a:r>
            <a:r>
              <a:rPr lang="en-US" altLang="zh-TW" baseline="-25000" dirty="0" smtClean="0">
                <a:cs typeface="+mn-cs"/>
              </a:rPr>
              <a:t>2</a:t>
            </a:r>
            <a:r>
              <a:rPr lang="en-US" altLang="zh-TW" dirty="0" smtClean="0">
                <a:cs typeface="+mn-cs"/>
              </a:rPr>
              <a:t> 95% with 2L/min O</a:t>
            </a:r>
            <a:r>
              <a:rPr lang="en-US" altLang="zh-TW" baseline="-25000" dirty="0" smtClean="0">
                <a:cs typeface="+mn-cs"/>
              </a:rPr>
              <a:t>2</a:t>
            </a:r>
          </a:p>
          <a:p>
            <a:pPr marL="274320" indent="-274320" eaLnBrk="1" fontAlgn="auto" hangingPunct="1">
              <a:spcAft>
                <a:spcPts val="0"/>
              </a:spcAft>
              <a:buFont typeface="Wingdings 2"/>
              <a:buChar char=""/>
              <a:defRPr/>
            </a:pPr>
            <a:r>
              <a:rPr lang="en-US" altLang="zh-TW" dirty="0" smtClean="0">
                <a:cs typeface="+mn-cs"/>
              </a:rPr>
              <a:t>Decrease urine output 15ml over 4 hours</a:t>
            </a:r>
          </a:p>
          <a:p>
            <a:pPr marL="274320" indent="-274320" eaLnBrk="1" fontAlgn="auto" hangingPunct="1">
              <a:spcAft>
                <a:spcPts val="0"/>
              </a:spcAft>
              <a:buFont typeface="Wingdings 2"/>
              <a:buChar char=""/>
              <a:defRPr/>
            </a:pPr>
            <a:r>
              <a:rPr lang="en-US" altLang="zh-TW" dirty="0" smtClean="0">
                <a:cs typeface="+mn-cs"/>
              </a:rPr>
              <a:t>Given fluid challenge 1L </a:t>
            </a:r>
            <a:r>
              <a:rPr lang="en-US" altLang="zh-TW" dirty="0" err="1" smtClean="0">
                <a:cs typeface="+mn-cs"/>
              </a:rPr>
              <a:t>gelofusin</a:t>
            </a:r>
            <a:endParaRPr lang="en-US" altLang="zh-TW" dirty="0" smtClean="0">
              <a:cs typeface="+mn-cs"/>
            </a:endParaRPr>
          </a:p>
          <a:p>
            <a:pPr marL="274320" indent="-274320" eaLnBrk="1" fontAlgn="auto" hangingPunct="1">
              <a:spcAft>
                <a:spcPts val="0"/>
              </a:spcAft>
              <a:buFont typeface="Wingdings 2"/>
              <a:buChar char=""/>
              <a:defRPr/>
            </a:pPr>
            <a:r>
              <a:rPr lang="en-US" altLang="zh-TW" dirty="0" smtClean="0">
                <a:cs typeface="+mn-cs"/>
              </a:rPr>
              <a:t>CVP inserted, 1</a:t>
            </a:r>
            <a:r>
              <a:rPr lang="en-US" altLang="zh-TW" baseline="30000" dirty="0" smtClean="0">
                <a:cs typeface="+mn-cs"/>
              </a:rPr>
              <a:t>st</a:t>
            </a:r>
            <a:r>
              <a:rPr lang="en-US" altLang="zh-TW" dirty="0" smtClean="0">
                <a:cs typeface="+mn-cs"/>
              </a:rPr>
              <a:t> reading 9cm</a:t>
            </a:r>
          </a:p>
          <a:p>
            <a:pPr marL="274320" indent="-274320" eaLnBrk="1" fontAlgn="auto" hangingPunct="1">
              <a:spcAft>
                <a:spcPts val="0"/>
              </a:spcAft>
              <a:buFont typeface="Wingdings 2"/>
              <a:buChar char=""/>
              <a:defRPr/>
            </a:pPr>
            <a:r>
              <a:rPr lang="en-US" altLang="zh-TW" dirty="0" smtClean="0">
                <a:cs typeface="+mn-cs"/>
              </a:rPr>
              <a:t>CT abdomen/pelvis preformed, result pending</a:t>
            </a:r>
          </a:p>
          <a:p>
            <a:pPr marL="274320" indent="-274320" eaLnBrk="1" fontAlgn="auto" hangingPunct="1">
              <a:spcAft>
                <a:spcPts val="0"/>
              </a:spcAft>
              <a:buFont typeface="Wingdings 2"/>
              <a:buChar char=""/>
              <a:defRPr/>
            </a:pPr>
            <a:r>
              <a:rPr lang="en-US" altLang="zh-TW" dirty="0" smtClean="0">
                <a:cs typeface="+mn-cs"/>
              </a:rPr>
              <a:t>Persistent </a:t>
            </a:r>
            <a:r>
              <a:rPr lang="en-US" altLang="zh-TW" dirty="0" err="1" smtClean="0">
                <a:cs typeface="+mn-cs"/>
              </a:rPr>
              <a:t>lowish</a:t>
            </a:r>
            <a:r>
              <a:rPr lang="en-US" altLang="zh-TW" dirty="0" smtClean="0">
                <a:cs typeface="+mn-cs"/>
              </a:rPr>
              <a:t> BP</a:t>
            </a:r>
          </a:p>
          <a:p>
            <a:pPr marL="274320" indent="-274320" eaLnBrk="1" fontAlgn="auto" hangingPunct="1">
              <a:spcAft>
                <a:spcPts val="0"/>
              </a:spcAft>
              <a:buFont typeface="Wingdings 2"/>
              <a:buChar char=""/>
              <a:defRPr/>
            </a:pPr>
            <a:r>
              <a:rPr lang="en-US" altLang="zh-TW" dirty="0" smtClean="0">
                <a:cs typeface="+mn-cs"/>
              </a:rPr>
              <a:t>Consult ICU</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Shock</a:t>
            </a:r>
          </a:p>
          <a:p>
            <a:pPr lvl="1" eaLnBrk="1" hangingPunct="1"/>
            <a:r>
              <a:rPr lang="en-US" altLang="zh-TW" smtClean="0"/>
              <a:t>?Urosepsis</a:t>
            </a:r>
          </a:p>
          <a:p>
            <a:pPr lvl="1" eaLnBrk="1" hangingPunct="1"/>
            <a:r>
              <a:rPr lang="en-US" altLang="zh-TW" smtClean="0"/>
              <a:t>?intra-abdominal sepsis/haemorrhage</a:t>
            </a:r>
          </a:p>
          <a:p>
            <a:pPr eaLnBrk="1" hangingPunct="1"/>
            <a:r>
              <a:rPr lang="en-US" altLang="zh-TW" smtClean="0"/>
              <a:t>Acute renal failure</a:t>
            </a:r>
          </a:p>
          <a:p>
            <a:pPr eaLnBrk="1" hangingPunct="1"/>
            <a:r>
              <a:rPr lang="en-US" altLang="zh-TW" smtClean="0"/>
              <a:t>Pleural effusion</a:t>
            </a:r>
          </a:p>
          <a:p>
            <a:pPr eaLnBrk="1" hangingPunct="1"/>
            <a:r>
              <a:rPr lang="en-US" altLang="zh-TW" smtClean="0"/>
              <a:t>Hyponatremia/hyperkalaemia</a:t>
            </a:r>
          </a:p>
          <a:p>
            <a:pPr lvl="1" eaLnBrk="1" hangingPunct="1"/>
            <a:r>
              <a:rPr lang="en-US" altLang="zh-TW" smtClean="0"/>
              <a:t>?Adrenal insufficiency</a:t>
            </a:r>
          </a:p>
          <a:p>
            <a:pPr eaLnBrk="1" hangingPunct="1"/>
            <a:r>
              <a:rPr lang="en-US" altLang="zh-TW" smtClean="0"/>
              <a:t>Underlying bilateral suprarenal mass</a:t>
            </a:r>
          </a:p>
          <a:p>
            <a:pPr lvl="1" eaLnBrk="1" hangingPunct="1"/>
            <a:r>
              <a:rPr lang="en-US" altLang="zh-TW" smtClean="0"/>
              <a:t>Working diagnosis: Renal cell carcinoma</a:t>
            </a:r>
          </a:p>
          <a:p>
            <a:pPr lvl="1" eaLnBrk="1" hangingPunct="1"/>
            <a:r>
              <a:rPr lang="en-US" altLang="zh-TW" smtClean="0"/>
              <a:t>Considered unresectable by urologist</a:t>
            </a:r>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500"/>
                                        <p:tgtEl>
                                          <p:spTgt spid="3">
                                            <p:txEl>
                                              <p:pRg st="7" end="7"/>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linds(horizontal)">
                                      <p:cBhvr>
                                        <p:cTn id="39" dur="500"/>
                                        <p:tgtEl>
                                          <p:spTgt spid="3">
                                            <p:txEl>
                                              <p:pRg st="8" end="8"/>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內容版面配置區 2"/>
          <p:cNvSpPr>
            <a:spLocks noGrp="1"/>
          </p:cNvSpPr>
          <p:nvPr>
            <p:ph idx="1"/>
          </p:nvPr>
        </p:nvSpPr>
        <p:spPr/>
        <p:txBody>
          <a:bodyPr/>
          <a:lstStyle/>
          <a:p>
            <a:pPr eaLnBrk="1" hangingPunct="1"/>
            <a:r>
              <a:rPr lang="en-US" altLang="zh-TW" smtClean="0"/>
              <a:t>Would you or your ICU admit this patient to the ICU for further care?</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Opinion Poll</a:t>
            </a:r>
            <a:endParaRPr lang="zh-TW" altLang="en-US">
              <a:cs typeface="+mj-cs"/>
            </a:endParaRPr>
          </a:p>
        </p:txBody>
      </p:sp>
      <p:graphicFrame>
        <p:nvGraphicFramePr>
          <p:cNvPr id="4" name="內容版面配置區 3"/>
          <p:cNvGraphicFramePr>
            <a:graphicFrameLocks/>
          </p:cNvGraphicFramePr>
          <p:nvPr/>
        </p:nvGraphicFramePr>
        <p:xfrm>
          <a:off x="1000125" y="2643188"/>
          <a:ext cx="6543675" cy="3405187"/>
        </p:xfrm>
        <a:graphic>
          <a:graphicData uri="http://schemas.openxmlformats.org/drawingml/2006/table">
            <a:tbl>
              <a:tblPr firstRow="1" bandRow="1">
                <a:tableStyleId>{5C22544A-7EE6-4342-B048-85BDC9FD1C3A}</a:tableStyleId>
              </a:tblPr>
              <a:tblGrid>
                <a:gridCol w="2181231"/>
                <a:gridCol w="2181231"/>
                <a:gridCol w="2181231"/>
              </a:tblGrid>
              <a:tr h="1135066">
                <a:tc>
                  <a:txBody>
                    <a:bodyPr/>
                    <a:lstStyle/>
                    <a:p>
                      <a:r>
                        <a:rPr lang="en-US" altLang="zh-TW" dirty="0" smtClean="0"/>
                        <a:t>Questions</a:t>
                      </a:r>
                      <a:endParaRPr lang="zh-TW" altLang="en-US" dirty="0"/>
                    </a:p>
                  </a:txBody>
                  <a:tcPr/>
                </a:tc>
                <a:tc gridSpan="2">
                  <a:txBody>
                    <a:bodyPr/>
                    <a:lstStyle/>
                    <a:p>
                      <a:r>
                        <a:rPr lang="en-US" altLang="zh-TW" dirty="0" smtClean="0"/>
                        <a:t>Answer</a:t>
                      </a:r>
                      <a:endParaRPr lang="zh-TW" altLang="en-US" dirty="0"/>
                    </a:p>
                  </a:txBody>
                  <a:tcPr/>
                </a:tc>
                <a:tc hMerge="1">
                  <a:txBody>
                    <a:bodyPr/>
                    <a:lstStyle/>
                    <a:p>
                      <a:endParaRPr lang="zh-TW" altLang="en-US" dirty="0"/>
                    </a:p>
                  </a:txBody>
                  <a:tcPr/>
                </a:tc>
              </a:tr>
              <a:tr h="1135066">
                <a:tc>
                  <a:txBody>
                    <a:bodyPr/>
                    <a:lstStyle/>
                    <a:p>
                      <a:r>
                        <a:rPr lang="en-US" altLang="zh-TW" dirty="0" smtClean="0">
                          <a:solidFill>
                            <a:srgbClr val="FF0000"/>
                          </a:solidFill>
                        </a:rPr>
                        <a:t>Your</a:t>
                      </a:r>
                      <a:r>
                        <a:rPr lang="en-US" altLang="zh-TW" baseline="0" dirty="0" smtClean="0">
                          <a:solidFill>
                            <a:srgbClr val="FF0000"/>
                          </a:solidFill>
                        </a:rPr>
                        <a:t> ICU will Admit this Patient.</a:t>
                      </a:r>
                      <a:endParaRPr lang="zh-TW" altLang="en-US" dirty="0">
                        <a:solidFill>
                          <a:srgbClr val="FF0000"/>
                        </a:solidFill>
                      </a:endParaRPr>
                    </a:p>
                  </a:txBody>
                  <a:tcPr/>
                </a:tc>
                <a:tc>
                  <a:txBody>
                    <a:bodyPr/>
                    <a:lstStyle/>
                    <a:p>
                      <a:r>
                        <a:rPr lang="en-US" altLang="zh-TW" dirty="0" smtClean="0">
                          <a:solidFill>
                            <a:srgbClr val="FF0000"/>
                          </a:solidFill>
                        </a:rPr>
                        <a:t>Yes</a:t>
                      </a:r>
                      <a:endParaRPr lang="zh-TW" altLang="en-US" dirty="0">
                        <a:solidFill>
                          <a:srgbClr val="FF0000"/>
                        </a:solidFill>
                      </a:endParaRPr>
                    </a:p>
                  </a:txBody>
                  <a:tcPr/>
                </a:tc>
                <a:tc>
                  <a:txBody>
                    <a:bodyPr/>
                    <a:lstStyle/>
                    <a:p>
                      <a:r>
                        <a:rPr lang="en-US" altLang="zh-TW" dirty="0" smtClean="0">
                          <a:solidFill>
                            <a:srgbClr val="FF0000"/>
                          </a:solidFill>
                        </a:rPr>
                        <a:t>No</a:t>
                      </a:r>
                      <a:endParaRPr lang="zh-TW" altLang="en-US" dirty="0">
                        <a:solidFill>
                          <a:srgbClr val="FF0000"/>
                        </a:solidFill>
                      </a:endParaRPr>
                    </a:p>
                  </a:txBody>
                  <a:tcPr/>
                </a:tc>
              </a:tr>
              <a:tr h="1135066">
                <a:tc>
                  <a:txBody>
                    <a:bodyPr/>
                    <a:lstStyle/>
                    <a:p>
                      <a:r>
                        <a:rPr lang="en-US" altLang="zh-TW" dirty="0" smtClean="0"/>
                        <a:t>The</a:t>
                      </a:r>
                      <a:r>
                        <a:rPr lang="en-US" altLang="zh-TW" baseline="0" dirty="0" smtClean="0"/>
                        <a:t> Patient will be labeled as “Do-Not-Resuscitate”.</a:t>
                      </a:r>
                      <a:endParaRPr lang="zh-TW" altLang="en-US" dirty="0"/>
                    </a:p>
                  </a:txBody>
                  <a:tcPr/>
                </a:tc>
                <a:tc>
                  <a:txBody>
                    <a:bodyPr/>
                    <a:lstStyle/>
                    <a:p>
                      <a:r>
                        <a:rPr lang="en-US" altLang="zh-TW" dirty="0" smtClean="0"/>
                        <a:t>Yes</a:t>
                      </a:r>
                      <a:endParaRPr lang="zh-TW" altLang="en-US" dirty="0"/>
                    </a:p>
                  </a:txBody>
                  <a:tcPr/>
                </a:tc>
                <a:tc>
                  <a:txBody>
                    <a:bodyPr/>
                    <a:lstStyle/>
                    <a:p>
                      <a:r>
                        <a:rPr lang="en-US" altLang="zh-TW" dirty="0" smtClean="0"/>
                        <a:t>No</a:t>
                      </a:r>
                      <a:endParaRPr lang="zh-TW" alt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Patient admitted to ICU</a:t>
            </a:r>
          </a:p>
          <a:p>
            <a:pPr eaLnBrk="1" hangingPunct="1"/>
            <a:r>
              <a:rPr lang="en-US" altLang="zh-TW" smtClean="0"/>
              <a:t>Empirical antibiotic after septic workup</a:t>
            </a:r>
          </a:p>
          <a:p>
            <a:pPr eaLnBrk="1" hangingPunct="1"/>
            <a:r>
              <a:rPr lang="en-US" altLang="zh-TW" smtClean="0"/>
              <a:t>CT abdomen/ pelvis</a:t>
            </a:r>
          </a:p>
          <a:p>
            <a:pPr lvl="1" eaLnBrk="1" hangingPunct="1"/>
            <a:r>
              <a:rPr lang="en-US" altLang="zh-TW" smtClean="0"/>
              <a:t>Bilateral suprarenal masses (15x11x21 and 9x10x14cm) </a:t>
            </a:r>
          </a:p>
          <a:p>
            <a:pPr lvl="1" eaLnBrk="1" hangingPunct="1"/>
            <a:r>
              <a:rPr lang="en-US" altLang="zh-TW" smtClean="0"/>
              <a:t>Vague internal hyperdensities within right side mass, could represent internal haemorrhage</a:t>
            </a:r>
          </a:p>
          <a:p>
            <a:pPr lvl="1" eaLnBrk="1" hangingPunct="1"/>
            <a:r>
              <a:rPr lang="en-US" altLang="zh-TW" smtClean="0"/>
              <a:t>IVC largely compressed with anterior displacement</a:t>
            </a:r>
          </a:p>
          <a:p>
            <a:pPr lvl="1" eaLnBrk="1" hangingPunct="1"/>
            <a:r>
              <a:rPr lang="en-US" altLang="zh-TW" smtClean="0"/>
              <a:t>Multiple shotty paraaortic LN</a:t>
            </a:r>
          </a:p>
          <a:p>
            <a:pPr lvl="1" eaLnBrk="1" hangingPunct="1"/>
            <a:r>
              <a:rPr lang="en-US" altLang="zh-TW" smtClean="0"/>
              <a:t>Free fluid in pelvic region and bilateral paracolic gutters</a:t>
            </a:r>
          </a:p>
          <a:p>
            <a:pPr lvl="1" eaLnBrk="1" hangingPunct="1"/>
            <a:r>
              <a:rPr lang="en-US" altLang="zh-TW" smtClean="0"/>
              <a:t>Right side pleural effusion with collapse right lower lobe</a:t>
            </a:r>
          </a:p>
          <a:p>
            <a:pPr eaLnBrk="1" hangingPunct="1"/>
            <a:endParaRPr lang="en-US" altLang="zh-TW"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內容版面配置區 2"/>
          <p:cNvSpPr>
            <a:spLocks noGrp="1"/>
          </p:cNvSpPr>
          <p:nvPr>
            <p:ph idx="1"/>
          </p:nvPr>
        </p:nvSpPr>
        <p:spPr/>
        <p:txBody>
          <a:bodyPr/>
          <a:lstStyle/>
          <a:p>
            <a:pPr eaLnBrk="1" hangingPunct="1"/>
            <a:r>
              <a:rPr lang="en-US" altLang="zh-TW" smtClean="0"/>
              <a:t>CT scan films</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pic>
        <p:nvPicPr>
          <p:cNvPr id="32774" name="Picture 6" descr="Picture2"/>
          <p:cNvPicPr>
            <a:picLocks noChangeAspect="1" noChangeArrowheads="1"/>
          </p:cNvPicPr>
          <p:nvPr/>
        </p:nvPicPr>
        <p:blipFill>
          <a:blip r:embed="rId3"/>
          <a:srcRect/>
          <a:stretch>
            <a:fillRect/>
          </a:stretch>
        </p:blipFill>
        <p:spPr bwMode="auto">
          <a:xfrm>
            <a:off x="468313" y="1341438"/>
            <a:ext cx="7785100" cy="5059362"/>
          </a:xfrm>
          <a:prstGeom prst="rect">
            <a:avLst/>
          </a:prstGeom>
          <a:noFill/>
        </p:spPr>
      </p:pic>
      <p:sp>
        <p:nvSpPr>
          <p:cNvPr id="6" name="向右箭號 5"/>
          <p:cNvSpPr/>
          <p:nvPr/>
        </p:nvSpPr>
        <p:spPr>
          <a:xfrm rot="19118384">
            <a:off x="3398838" y="3035300"/>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buFont typeface="Wingdings 2" pitchFamily="18" charset="2"/>
              <a:buNone/>
            </a:pPr>
            <a:r>
              <a:rPr lang="en-US" altLang="zh-TW" smtClean="0"/>
              <a:t>Progress</a:t>
            </a:r>
          </a:p>
          <a:p>
            <a:pPr eaLnBrk="1" hangingPunct="1"/>
            <a:r>
              <a:rPr lang="en-US" altLang="zh-TW" smtClean="0"/>
              <a:t>Echocardiogram</a:t>
            </a:r>
          </a:p>
          <a:p>
            <a:pPr lvl="1" eaLnBrk="1" hangingPunct="1"/>
            <a:r>
              <a:rPr lang="en-US" altLang="zh-TW" smtClean="0"/>
              <a:t>Hyperdynamic LV, moderate TR, thin rim of pericardial effusion</a:t>
            </a:r>
          </a:p>
          <a:p>
            <a:pPr eaLnBrk="1" hangingPunct="1"/>
            <a:r>
              <a:rPr lang="en-US" altLang="zh-TW" smtClean="0"/>
              <a:t>Started hydrocortisone for possible adrenal insufficiency / septic shock</a:t>
            </a:r>
          </a:p>
          <a:p>
            <a:pPr eaLnBrk="1" hangingPunct="1"/>
            <a:r>
              <a:rPr lang="en-US" altLang="zh-TW" smtClean="0"/>
              <a:t>Require vasopressor noradrenline ~0.25mcg/kg/min</a:t>
            </a:r>
          </a:p>
          <a:p>
            <a:pPr eaLnBrk="1" hangingPunct="1"/>
            <a:r>
              <a:rPr lang="en-US" altLang="zh-TW" smtClean="0"/>
              <a:t>Given DI drip, lasix, HCO</a:t>
            </a:r>
            <a:r>
              <a:rPr lang="en-US" altLang="zh-TW" baseline="-25000" smtClean="0"/>
              <a:t>3</a:t>
            </a:r>
            <a:r>
              <a:rPr lang="en-US" altLang="zh-TW" baseline="50000" smtClean="0"/>
              <a:t>-</a:t>
            </a:r>
            <a:r>
              <a:rPr lang="en-US" altLang="zh-TW" smtClean="0"/>
              <a:t> for hyperkalaemia</a:t>
            </a:r>
          </a:p>
          <a:p>
            <a:pPr eaLnBrk="1" hangingPunct="1"/>
            <a:r>
              <a:rPr lang="en-US" altLang="zh-TW" smtClean="0"/>
              <a:t>Presistent oliguria, hyperkalaemia and acidosis</a:t>
            </a:r>
          </a:p>
          <a:p>
            <a:pPr eaLnBrk="1" hangingPunct="1"/>
            <a:r>
              <a:rPr lang="en-US" altLang="zh-TW" smtClean="0"/>
              <a:t>Stated CVVH</a:t>
            </a:r>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linds(horizontal)">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linds(horizontal)">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457200" y="1524000"/>
          <a:ext cx="8229600" cy="4471988"/>
        </p:xfrm>
        <a:graphic>
          <a:graphicData uri="http://schemas.openxmlformats.org/drawingml/2006/table">
            <a:tbl>
              <a:tblPr firstRow="1" bandRow="1">
                <a:tableStyleId>{5C22544A-7EE6-4342-B048-85BDC9FD1C3A}</a:tableStyleId>
              </a:tblPr>
              <a:tblGrid>
                <a:gridCol w="2743200"/>
                <a:gridCol w="2743200"/>
                <a:gridCol w="2743200"/>
              </a:tblGrid>
              <a:tr h="1490669">
                <a:tc>
                  <a:txBody>
                    <a:bodyPr/>
                    <a:lstStyle/>
                    <a:p>
                      <a:r>
                        <a:rPr lang="en-US" altLang="zh-TW" dirty="0" smtClean="0"/>
                        <a:t>Questions</a:t>
                      </a:r>
                      <a:endParaRPr lang="zh-TW" altLang="en-US" dirty="0"/>
                    </a:p>
                  </a:txBody>
                  <a:tcPr/>
                </a:tc>
                <a:tc gridSpan="2">
                  <a:txBody>
                    <a:bodyPr/>
                    <a:lstStyle/>
                    <a:p>
                      <a:r>
                        <a:rPr lang="en-US" altLang="zh-TW" dirty="0" smtClean="0"/>
                        <a:t>Answer</a:t>
                      </a:r>
                      <a:endParaRPr lang="zh-TW" altLang="en-US" dirty="0"/>
                    </a:p>
                  </a:txBody>
                  <a:tcPr/>
                </a:tc>
                <a:tc hMerge="1">
                  <a:txBody>
                    <a:bodyPr/>
                    <a:lstStyle/>
                    <a:p>
                      <a:endParaRPr lang="zh-TW" altLang="en-US" dirty="0"/>
                    </a:p>
                  </a:txBody>
                  <a:tcPr/>
                </a:tc>
              </a:tr>
              <a:tr h="1490669">
                <a:tc>
                  <a:txBody>
                    <a:bodyPr/>
                    <a:lstStyle/>
                    <a:p>
                      <a:r>
                        <a:rPr lang="en-US" altLang="zh-TW" dirty="0" smtClean="0"/>
                        <a:t>Your</a:t>
                      </a:r>
                      <a:r>
                        <a:rPr lang="en-US" altLang="zh-TW" baseline="0" dirty="0" smtClean="0"/>
                        <a:t> ICU will Admit this Patient.</a:t>
                      </a:r>
                      <a:endParaRPr lang="zh-TW" altLang="en-US" dirty="0"/>
                    </a:p>
                  </a:txBody>
                  <a:tcPr/>
                </a:tc>
                <a:tc>
                  <a:txBody>
                    <a:bodyPr/>
                    <a:lstStyle/>
                    <a:p>
                      <a:r>
                        <a:rPr lang="en-US" altLang="zh-TW" dirty="0" smtClean="0"/>
                        <a:t>Yes</a:t>
                      </a:r>
                      <a:endParaRPr lang="zh-TW" altLang="en-US" dirty="0"/>
                    </a:p>
                  </a:txBody>
                  <a:tcPr/>
                </a:tc>
                <a:tc>
                  <a:txBody>
                    <a:bodyPr/>
                    <a:lstStyle/>
                    <a:p>
                      <a:r>
                        <a:rPr lang="en-US" altLang="zh-TW" dirty="0" smtClean="0"/>
                        <a:t>No</a:t>
                      </a:r>
                      <a:endParaRPr lang="zh-TW" altLang="en-US" dirty="0"/>
                    </a:p>
                  </a:txBody>
                  <a:tcPr/>
                </a:tc>
              </a:tr>
              <a:tr h="1490669">
                <a:tc>
                  <a:txBody>
                    <a:bodyPr/>
                    <a:lstStyle/>
                    <a:p>
                      <a:r>
                        <a:rPr lang="en-US" altLang="zh-TW" dirty="0" smtClean="0"/>
                        <a:t>The</a:t>
                      </a:r>
                      <a:r>
                        <a:rPr lang="en-US" altLang="zh-TW" baseline="0" dirty="0" smtClean="0"/>
                        <a:t> Patient will be labeled as “Do-Not-Resuscitate”.</a:t>
                      </a:r>
                      <a:endParaRPr lang="zh-TW" altLang="en-US" dirty="0"/>
                    </a:p>
                  </a:txBody>
                  <a:tcPr/>
                </a:tc>
                <a:tc>
                  <a:txBody>
                    <a:bodyPr/>
                    <a:lstStyle/>
                    <a:p>
                      <a:r>
                        <a:rPr lang="en-US" altLang="zh-TW" dirty="0" smtClean="0"/>
                        <a:t>Yes</a:t>
                      </a:r>
                      <a:endParaRPr lang="zh-TW" altLang="en-US" dirty="0"/>
                    </a:p>
                  </a:txBody>
                  <a:tcPr/>
                </a:tc>
                <a:tc>
                  <a:txBody>
                    <a:bodyPr/>
                    <a:lstStyle/>
                    <a:p>
                      <a:r>
                        <a:rPr lang="en-US" altLang="zh-TW" dirty="0" smtClean="0"/>
                        <a:t>No</a:t>
                      </a:r>
                      <a:endParaRPr lang="zh-TW" altLang="en-US" dirty="0"/>
                    </a:p>
                  </a:txBody>
                  <a:tcPr/>
                </a:tc>
              </a:tr>
            </a:tbl>
          </a:graphicData>
        </a:graphic>
      </p:graphicFrame>
      <p:sp>
        <p:nvSpPr>
          <p:cNvPr id="2" name="標題 1"/>
          <p:cNvSpPr>
            <a:spLocks noGrp="1"/>
          </p:cNvSpPr>
          <p:nvPr>
            <p:ph type="title"/>
          </p:nvPr>
        </p:nvSpPr>
        <p:spPr/>
        <p:txBody>
          <a:bodyPr/>
          <a:lstStyle/>
          <a:p>
            <a:pPr eaLnBrk="1" fontAlgn="auto" hangingPunct="1">
              <a:spcAft>
                <a:spcPts val="0"/>
              </a:spcAft>
              <a:defRPr/>
            </a:pPr>
            <a:r>
              <a:rPr altLang="zh-TW" smtClean="0">
                <a:cs typeface="+mj-cs"/>
              </a:rPr>
              <a:t>Opinion Poll</a:t>
            </a:r>
            <a:endParaRPr lang="zh-TW" altLang="en-US">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None/>
              <a:defRPr/>
            </a:pPr>
            <a:r>
              <a:rPr lang="en-US" altLang="zh-TW" dirty="0" smtClean="0">
                <a:cs typeface="+mn-cs"/>
              </a:rPr>
              <a:t>ICU day2</a:t>
            </a:r>
          </a:p>
          <a:p>
            <a:pPr marL="274320" indent="-274320" eaLnBrk="1" fontAlgn="auto" hangingPunct="1">
              <a:spcAft>
                <a:spcPts val="0"/>
              </a:spcAft>
              <a:buFont typeface="Wingdings 2"/>
              <a:buChar char=""/>
              <a:defRPr/>
            </a:pPr>
            <a:r>
              <a:rPr lang="en-US" altLang="zh-TW" dirty="0" smtClean="0">
                <a:cs typeface="+mn-cs"/>
              </a:rPr>
              <a:t>Spontaneous breathing with 2L/min O2, SaO2 95%</a:t>
            </a:r>
          </a:p>
          <a:p>
            <a:pPr marL="274320" indent="-274320" eaLnBrk="1" fontAlgn="auto" hangingPunct="1">
              <a:spcAft>
                <a:spcPts val="0"/>
              </a:spcAft>
              <a:buFont typeface="Wingdings 2"/>
              <a:buChar char=""/>
              <a:defRPr/>
            </a:pPr>
            <a:r>
              <a:rPr lang="en-US" altLang="zh-TW" dirty="0" smtClean="0">
                <a:cs typeface="+mn-cs"/>
              </a:rPr>
              <a:t>Require high dose </a:t>
            </a:r>
            <a:r>
              <a:rPr lang="en-US" altLang="zh-TW" dirty="0" err="1" smtClean="0">
                <a:cs typeface="+mn-cs"/>
              </a:rPr>
              <a:t>noradrenaline</a:t>
            </a:r>
            <a:r>
              <a:rPr lang="en-US" altLang="zh-TW" dirty="0" smtClean="0">
                <a:cs typeface="+mn-cs"/>
              </a:rPr>
              <a:t> 0.5mcg/kg/min</a:t>
            </a:r>
          </a:p>
          <a:p>
            <a:pPr marL="274320" indent="-274320" eaLnBrk="1" fontAlgn="auto" hangingPunct="1">
              <a:spcAft>
                <a:spcPts val="0"/>
              </a:spcAft>
              <a:buFont typeface="Wingdings 2"/>
              <a:buChar char=""/>
              <a:defRPr/>
            </a:pPr>
            <a:r>
              <a:rPr lang="en-US" altLang="zh-TW" dirty="0" err="1" smtClean="0">
                <a:cs typeface="+mn-cs"/>
              </a:rPr>
              <a:t>Hyperkalaemia</a:t>
            </a:r>
            <a:r>
              <a:rPr lang="en-US" altLang="zh-TW" dirty="0" smtClean="0">
                <a:cs typeface="+mn-cs"/>
              </a:rPr>
              <a:t>/acidosis improved with CVVH</a:t>
            </a:r>
          </a:p>
          <a:p>
            <a:pPr marL="274320" indent="-274320" eaLnBrk="1" fontAlgn="auto" hangingPunct="1">
              <a:spcAft>
                <a:spcPts val="0"/>
              </a:spcAft>
              <a:buFont typeface="Wingdings 2"/>
              <a:buChar char=""/>
              <a:defRPr/>
            </a:pPr>
            <a:r>
              <a:rPr lang="en-US" altLang="zh-TW" dirty="0" smtClean="0">
                <a:cs typeface="+mn-cs"/>
              </a:rPr>
              <a:t>Still </a:t>
            </a:r>
            <a:r>
              <a:rPr lang="en-US" altLang="zh-TW" dirty="0" err="1" smtClean="0">
                <a:cs typeface="+mn-cs"/>
              </a:rPr>
              <a:t>oliguric</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Cr 253→277</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Urea 32</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Na</a:t>
            </a:r>
            <a:r>
              <a:rPr lang="en-US" altLang="zh-TW" baseline="50000" dirty="0" smtClean="0">
                <a:cs typeface="+mn-cs"/>
              </a:rPr>
              <a:t>+</a:t>
            </a:r>
            <a:r>
              <a:rPr lang="en-US" altLang="zh-TW" dirty="0" smtClean="0">
                <a:cs typeface="+mn-cs"/>
              </a:rPr>
              <a:t>/K</a:t>
            </a:r>
            <a:r>
              <a:rPr lang="en-US" altLang="zh-TW" baseline="50000" dirty="0" smtClean="0">
                <a:cs typeface="+mn-cs"/>
              </a:rPr>
              <a:t>+</a:t>
            </a:r>
            <a:r>
              <a:rPr lang="en-US" altLang="zh-TW" dirty="0" smtClean="0">
                <a:cs typeface="+mn-cs"/>
              </a:rPr>
              <a:t> 126/4.9</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Adj</a:t>
            </a:r>
            <a:r>
              <a:rPr lang="en-US" altLang="zh-TW" dirty="0" smtClean="0">
                <a:cs typeface="+mn-cs"/>
              </a:rPr>
              <a:t> Ca</a:t>
            </a:r>
            <a:r>
              <a:rPr lang="en-US" altLang="zh-TW" baseline="50000" dirty="0" smtClean="0">
                <a:cs typeface="+mn-cs"/>
              </a:rPr>
              <a:t>2+</a:t>
            </a:r>
            <a:r>
              <a:rPr lang="en-US" altLang="zh-TW" dirty="0" smtClean="0">
                <a:cs typeface="+mn-cs"/>
              </a:rPr>
              <a:t> 2.65 / PO4 2.31</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Urate</a:t>
            </a:r>
            <a:r>
              <a:rPr lang="en-US" altLang="zh-TW" dirty="0" smtClean="0">
                <a:cs typeface="+mn-cs"/>
              </a:rPr>
              <a:t> 951</a:t>
            </a:r>
          </a:p>
          <a:p>
            <a:pPr marL="274320" indent="-274320" eaLnBrk="1" fontAlgn="auto" hangingPunct="1">
              <a:spcAft>
                <a:spcPts val="0"/>
              </a:spcAft>
              <a:buFont typeface="Wingdings 2"/>
              <a:buChar char=""/>
              <a:defRPr/>
            </a:pPr>
            <a:r>
              <a:rPr lang="en-US" altLang="zh-TW" dirty="0" smtClean="0">
                <a:cs typeface="+mn-cs"/>
              </a:rPr>
              <a:t>Surgeon consulted for definite diagnosis of bilateral suprarenal mass</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Suggest </a:t>
            </a:r>
            <a:r>
              <a:rPr lang="en-US" altLang="zh-TW" dirty="0" err="1" smtClean="0">
                <a:cs typeface="+mn-cs"/>
              </a:rPr>
              <a:t>laparotomy</a:t>
            </a:r>
            <a:r>
              <a:rPr lang="en-US" altLang="zh-TW" dirty="0" smtClean="0">
                <a:cs typeface="+mn-cs"/>
              </a:rPr>
              <a:t> + biopsy when condition more stable</a:t>
            </a: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linds(horizontal)">
                                      <p:cBhvr>
                                        <p:cTn id="28" dur="500"/>
                                        <p:tgtEl>
                                          <p:spTgt spid="3">
                                            <p:txEl>
                                              <p:pRg st="6" end="6"/>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linds(horizontal)">
                                      <p:cBhvr>
                                        <p:cTn id="34" dur="500"/>
                                        <p:tgtEl>
                                          <p:spTgt spid="3">
                                            <p:txEl>
                                              <p:pRg st="8" end="8"/>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linds(horizontal)">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linds(horizontal)">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pic>
        <p:nvPicPr>
          <p:cNvPr id="36866" name="Picture 2" descr="C:\Users\wallacengai\Desktop\RFTD2.JPG"/>
          <p:cNvPicPr>
            <a:picLocks noChangeAspect="1" noChangeArrowheads="1"/>
          </p:cNvPicPr>
          <p:nvPr/>
        </p:nvPicPr>
        <p:blipFill>
          <a:blip r:embed="rId2"/>
          <a:srcRect/>
          <a:stretch>
            <a:fillRect/>
          </a:stretch>
        </p:blipFill>
        <p:spPr bwMode="auto">
          <a:xfrm>
            <a:off x="1071563" y="1428750"/>
            <a:ext cx="5786437" cy="5013325"/>
          </a:xfrm>
          <a:prstGeom prst="rect">
            <a:avLst/>
          </a:prstGeom>
          <a:noFill/>
          <a:ln w="9525">
            <a:noFill/>
            <a:miter lim="800000"/>
            <a:headEnd/>
            <a:tailEnd/>
          </a:ln>
        </p:spPr>
      </p:pic>
      <p:sp>
        <p:nvSpPr>
          <p:cNvPr id="4" name="向右箭號 3"/>
          <p:cNvSpPr/>
          <p:nvPr/>
        </p:nvSpPr>
        <p:spPr>
          <a:xfrm rot="8130309">
            <a:off x="5538788" y="3824288"/>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5" name="向右箭號 4"/>
          <p:cNvSpPr/>
          <p:nvPr/>
        </p:nvSpPr>
        <p:spPr>
          <a:xfrm rot="8130309">
            <a:off x="5538788" y="5753100"/>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6" name="向右箭號 5"/>
          <p:cNvSpPr/>
          <p:nvPr/>
        </p:nvSpPr>
        <p:spPr>
          <a:xfrm rot="8130309">
            <a:off x="5538788" y="4324350"/>
            <a:ext cx="428625" cy="2857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2000"/>
                                        <p:tgtEl>
                                          <p:spTgt spid="6"/>
                                        </p:tgtEl>
                                      </p:cBhvr>
                                    </p:animEffect>
                                    <p:set>
                                      <p:cBhvr>
                                        <p:cTn id="20" dur="1" fill="hold">
                                          <p:stCondLst>
                                            <p:cond delay="1999"/>
                                          </p:stCondLst>
                                        </p:cTn>
                                        <p:tgtEl>
                                          <p:spTgt spid="6"/>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buFont typeface="Wingdings 2" pitchFamily="18" charset="2"/>
              <a:buNone/>
            </a:pPr>
            <a:r>
              <a:rPr lang="en-US" altLang="zh-TW" smtClean="0"/>
              <a:t>ICU day3</a:t>
            </a:r>
          </a:p>
          <a:p>
            <a:pPr eaLnBrk="1" hangingPunct="1"/>
            <a:r>
              <a:rPr lang="en-US" altLang="zh-TW" smtClean="0"/>
              <a:t>Still oliguria</a:t>
            </a:r>
          </a:p>
          <a:p>
            <a:pPr eaLnBrk="1" hangingPunct="1"/>
            <a:r>
              <a:rPr lang="en-US" altLang="zh-TW" smtClean="0"/>
              <a:t>Persistent high fever and leukocytosis despite empirical augmentin</a:t>
            </a:r>
          </a:p>
          <a:p>
            <a:pPr eaLnBrk="1" hangingPunct="1"/>
            <a:r>
              <a:rPr lang="en-US" altLang="zh-TW" smtClean="0"/>
              <a:t>Require increasing dosage of noradrenaline ~0.6mcg/kg/min</a:t>
            </a:r>
          </a:p>
          <a:p>
            <a:pPr eaLnBrk="1" hangingPunct="1"/>
            <a:r>
              <a:rPr lang="en-US" altLang="zh-TW" smtClean="0"/>
              <a:t>Blood culture/ urine culture so far no growth</a:t>
            </a:r>
          </a:p>
          <a:p>
            <a:pPr eaLnBrk="1" hangingPunct="1"/>
            <a:endParaRPr lang="en-US" altLang="zh-TW"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內容版面配置區 2"/>
          <p:cNvSpPr>
            <a:spLocks noGrp="1"/>
          </p:cNvSpPr>
          <p:nvPr>
            <p:ph idx="1"/>
          </p:nvPr>
        </p:nvSpPr>
        <p:spPr/>
        <p:txBody>
          <a:bodyPr/>
          <a:lstStyle/>
          <a:p>
            <a:pPr eaLnBrk="1" hangingPunct="1"/>
            <a:r>
              <a:rPr lang="en-US" altLang="zh-TW" smtClean="0"/>
              <a:t>Would you or your ICU “DNR” this patient?</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Opinion Poll</a:t>
            </a:r>
            <a:endParaRPr lang="zh-TW" altLang="en-US">
              <a:cs typeface="+mj-cs"/>
            </a:endParaRPr>
          </a:p>
        </p:txBody>
      </p:sp>
      <p:graphicFrame>
        <p:nvGraphicFramePr>
          <p:cNvPr id="4" name="內容版面配置區 3"/>
          <p:cNvGraphicFramePr>
            <a:graphicFrameLocks/>
          </p:cNvGraphicFramePr>
          <p:nvPr/>
        </p:nvGraphicFramePr>
        <p:xfrm>
          <a:off x="1000125" y="2571750"/>
          <a:ext cx="6400800" cy="3405188"/>
        </p:xfrm>
        <a:graphic>
          <a:graphicData uri="http://schemas.openxmlformats.org/drawingml/2006/table">
            <a:tbl>
              <a:tblPr firstRow="1" bandRow="1">
                <a:tableStyleId>{5C22544A-7EE6-4342-B048-85BDC9FD1C3A}</a:tableStyleId>
              </a:tblPr>
              <a:tblGrid>
                <a:gridCol w="2133605"/>
                <a:gridCol w="2133605"/>
                <a:gridCol w="2133605"/>
              </a:tblGrid>
              <a:tr h="1135066">
                <a:tc>
                  <a:txBody>
                    <a:bodyPr/>
                    <a:lstStyle/>
                    <a:p>
                      <a:r>
                        <a:rPr lang="en-US" altLang="zh-TW" dirty="0" smtClean="0"/>
                        <a:t>Questions</a:t>
                      </a:r>
                      <a:endParaRPr lang="zh-TW" altLang="en-US" dirty="0"/>
                    </a:p>
                  </a:txBody>
                  <a:tcPr/>
                </a:tc>
                <a:tc gridSpan="2">
                  <a:txBody>
                    <a:bodyPr/>
                    <a:lstStyle/>
                    <a:p>
                      <a:r>
                        <a:rPr lang="en-US" altLang="zh-TW" dirty="0" smtClean="0"/>
                        <a:t>Answer</a:t>
                      </a:r>
                      <a:endParaRPr lang="zh-TW" altLang="en-US" dirty="0"/>
                    </a:p>
                  </a:txBody>
                  <a:tcPr/>
                </a:tc>
                <a:tc hMerge="1">
                  <a:txBody>
                    <a:bodyPr/>
                    <a:lstStyle/>
                    <a:p>
                      <a:endParaRPr lang="zh-TW" altLang="en-US" dirty="0"/>
                    </a:p>
                  </a:txBody>
                  <a:tcPr/>
                </a:tc>
              </a:tr>
              <a:tr h="1135066">
                <a:tc>
                  <a:txBody>
                    <a:bodyPr/>
                    <a:lstStyle/>
                    <a:p>
                      <a:r>
                        <a:rPr lang="en-US" altLang="zh-TW" dirty="0" smtClean="0"/>
                        <a:t>Your</a:t>
                      </a:r>
                      <a:r>
                        <a:rPr lang="en-US" altLang="zh-TW" baseline="0" dirty="0" smtClean="0"/>
                        <a:t> ICU will Admit this Patient.</a:t>
                      </a:r>
                      <a:endParaRPr lang="zh-TW" altLang="en-US" dirty="0"/>
                    </a:p>
                  </a:txBody>
                  <a:tcPr/>
                </a:tc>
                <a:tc>
                  <a:txBody>
                    <a:bodyPr/>
                    <a:lstStyle/>
                    <a:p>
                      <a:r>
                        <a:rPr lang="en-US" altLang="zh-TW" dirty="0" smtClean="0"/>
                        <a:t>Yes</a:t>
                      </a:r>
                      <a:endParaRPr lang="zh-TW" altLang="en-US" dirty="0"/>
                    </a:p>
                  </a:txBody>
                  <a:tcPr/>
                </a:tc>
                <a:tc>
                  <a:txBody>
                    <a:bodyPr/>
                    <a:lstStyle/>
                    <a:p>
                      <a:r>
                        <a:rPr lang="en-US" altLang="zh-TW" dirty="0" smtClean="0"/>
                        <a:t>No</a:t>
                      </a:r>
                      <a:endParaRPr lang="zh-TW" altLang="en-US" dirty="0"/>
                    </a:p>
                  </a:txBody>
                  <a:tcPr/>
                </a:tc>
              </a:tr>
              <a:tr h="1135066">
                <a:tc>
                  <a:txBody>
                    <a:bodyPr/>
                    <a:lstStyle/>
                    <a:p>
                      <a:r>
                        <a:rPr lang="en-US" altLang="zh-TW" dirty="0" smtClean="0">
                          <a:solidFill>
                            <a:srgbClr val="FF0000"/>
                          </a:solidFill>
                        </a:rPr>
                        <a:t>The</a:t>
                      </a:r>
                      <a:r>
                        <a:rPr lang="en-US" altLang="zh-TW" baseline="0" dirty="0" smtClean="0">
                          <a:solidFill>
                            <a:srgbClr val="FF0000"/>
                          </a:solidFill>
                        </a:rPr>
                        <a:t> Patient will be labeled as “Do-Not-Resuscitate”.</a:t>
                      </a:r>
                      <a:endParaRPr lang="zh-TW" altLang="en-US" dirty="0">
                        <a:solidFill>
                          <a:srgbClr val="FF0000"/>
                        </a:solidFill>
                      </a:endParaRPr>
                    </a:p>
                  </a:txBody>
                  <a:tcPr/>
                </a:tc>
                <a:tc>
                  <a:txBody>
                    <a:bodyPr/>
                    <a:lstStyle/>
                    <a:p>
                      <a:r>
                        <a:rPr lang="en-US" altLang="zh-TW" dirty="0" smtClean="0">
                          <a:solidFill>
                            <a:srgbClr val="FF0000"/>
                          </a:solidFill>
                        </a:rPr>
                        <a:t>Yes</a:t>
                      </a:r>
                      <a:endParaRPr lang="zh-TW" altLang="en-US" dirty="0">
                        <a:solidFill>
                          <a:srgbClr val="FF0000"/>
                        </a:solidFill>
                      </a:endParaRPr>
                    </a:p>
                  </a:txBody>
                  <a:tcPr/>
                </a:tc>
                <a:tc>
                  <a:txBody>
                    <a:bodyPr/>
                    <a:lstStyle/>
                    <a:p>
                      <a:r>
                        <a:rPr lang="en-US" altLang="zh-TW" dirty="0" smtClean="0">
                          <a:solidFill>
                            <a:srgbClr val="FF0000"/>
                          </a:solidFill>
                        </a:rPr>
                        <a:t>No</a:t>
                      </a:r>
                      <a:endParaRPr lang="zh-TW" altLang="en-US" dirty="0">
                        <a:solidFill>
                          <a:srgbClr val="FF0000"/>
                        </a:solidFill>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buFont typeface="Wingdings 2" pitchFamily="18" charset="2"/>
              <a:buNone/>
            </a:pPr>
            <a:r>
              <a:rPr lang="en-US" altLang="zh-TW" smtClean="0"/>
              <a:t>ICU day3</a:t>
            </a:r>
          </a:p>
          <a:p>
            <a:pPr eaLnBrk="1" hangingPunct="1"/>
            <a:r>
              <a:rPr lang="en-US" altLang="zh-TW" smtClean="0"/>
              <a:t>Discussion for DNR with relatives</a:t>
            </a:r>
          </a:p>
          <a:p>
            <a:pPr lvl="1" eaLnBrk="1" hangingPunct="1"/>
            <a:r>
              <a:rPr lang="en-US" altLang="zh-TW" smtClean="0"/>
              <a:t>Continue support management</a:t>
            </a:r>
          </a:p>
          <a:p>
            <a:pPr lvl="1" eaLnBrk="1" hangingPunct="1"/>
            <a:r>
              <a:rPr lang="en-US" altLang="zh-TW" smtClean="0"/>
              <a:t>Proceed to laparotomy + biopsy to confirm diagnosis if condition improve</a:t>
            </a:r>
          </a:p>
          <a:p>
            <a:pPr lvl="1" eaLnBrk="1" hangingPunct="1"/>
            <a:r>
              <a:rPr lang="en-US" altLang="zh-TW" smtClean="0"/>
              <a:t>If further deteriorate / arrest before laparotomy, decided not for intubation/CPR</a:t>
            </a:r>
          </a:p>
          <a:p>
            <a:pPr eaLnBrk="1" hangingPunct="1"/>
            <a:endParaRPr lang="en-US" altLang="zh-TW"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524000"/>
            <a:ext cx="8229600" cy="4572000"/>
          </a:xfrm>
        </p:spPr>
        <p:txBody>
          <a:bodyPr/>
          <a:lstStyle/>
          <a:p>
            <a:pPr eaLnBrk="1" hangingPunct="1">
              <a:buFont typeface="Wingdings 2" pitchFamily="18" charset="2"/>
              <a:buNone/>
            </a:pPr>
            <a:r>
              <a:rPr lang="en-US" altLang="zh-TW" smtClean="0"/>
              <a:t>ICU day 3</a:t>
            </a:r>
          </a:p>
          <a:p>
            <a:pPr eaLnBrk="1" hangingPunct="1"/>
            <a:r>
              <a:rPr lang="en-US" altLang="zh-TW" smtClean="0"/>
              <a:t>Laparotomy + biopsy</a:t>
            </a:r>
          </a:p>
          <a:p>
            <a:pPr eaLnBrk="1" hangingPunct="1"/>
            <a:r>
              <a:rPr lang="en-US" altLang="zh-TW" smtClean="0"/>
              <a:t>Repeat CT guided FNA</a:t>
            </a:r>
          </a:p>
          <a:p>
            <a:pPr eaLnBrk="1" hangingPunct="1"/>
            <a:r>
              <a:rPr lang="en-US" altLang="zh-TW" smtClean="0"/>
              <a:t>Bedside trucut biopsy of suprarenal mass</a:t>
            </a:r>
          </a:p>
          <a:p>
            <a:pPr eaLnBrk="1" hangingPunct="1"/>
            <a:r>
              <a:rPr lang="en-US" altLang="zh-TW" smtClean="0"/>
              <a:t>MRI</a:t>
            </a:r>
          </a:p>
          <a:p>
            <a:pPr eaLnBrk="1" hangingPunct="1"/>
            <a:r>
              <a:rPr lang="en-US" altLang="zh-TW" smtClean="0"/>
              <a:t>PET-CT</a:t>
            </a:r>
          </a:p>
          <a:p>
            <a:pPr eaLnBrk="1" hangingPunct="1"/>
            <a:r>
              <a:rPr lang="en-US" altLang="zh-TW" smtClean="0"/>
              <a:t>Pleural tap/ pleural biopsy</a:t>
            </a:r>
          </a:p>
          <a:p>
            <a:pPr eaLnBrk="1" hangingPunct="1"/>
            <a:r>
              <a:rPr lang="en-US" altLang="zh-TW" smtClean="0"/>
              <a:t>Others</a:t>
            </a:r>
          </a:p>
          <a:p>
            <a:pPr eaLnBrk="1" hangingPunct="1"/>
            <a:endParaRPr lang="en-US" altLang="zh-TW" smtClean="0"/>
          </a:p>
          <a:p>
            <a:pPr eaLnBrk="1" hangingPunct="1"/>
            <a:endParaRPr lang="zh-TW" altLang="en-US" smtClean="0"/>
          </a:p>
        </p:txBody>
      </p:sp>
      <p:sp>
        <p:nvSpPr>
          <p:cNvPr id="40964" name="Rectangle 4"/>
          <p:cNvSpPr>
            <a:spLocks noGrp="1"/>
          </p:cNvSpPr>
          <p:nvPr>
            <p:ph type="title" idx="4294967295"/>
          </p:nvPr>
        </p:nvSpPr>
        <p:spPr bwMode="auto">
          <a:ln w="9525"/>
        </p:spPr>
        <p:txBody>
          <a:bodyPr wrap="square" lIns="91440" tIns="45720" rIns="91440" bIns="45720" numCol="1" compatLnSpc="1">
            <a:prstTxWarp prst="textNoShape">
              <a:avLst/>
            </a:prstTxWarp>
          </a:bodyPr>
          <a:lstStyle/>
          <a:p>
            <a:pPr eaLnBrk="1" hangingPunct="1">
              <a:defRPr/>
            </a:pPr>
            <a:r>
              <a:rPr altLang="zh-TW" sz="3800" smtClean="0">
                <a:ln>
                  <a:noFill/>
                </a:ln>
                <a:effectLst/>
              </a:rPr>
              <a:t>A Diagnostic Investigation was performed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None/>
              <a:defRPr/>
            </a:pPr>
            <a:r>
              <a:rPr lang="en-US" altLang="zh-TW" dirty="0" smtClean="0">
                <a:cs typeface="+mn-cs"/>
              </a:rPr>
              <a:t>ICU day3</a:t>
            </a:r>
          </a:p>
          <a:p>
            <a:pPr marL="274320" indent="-274320" eaLnBrk="1" fontAlgn="auto" hangingPunct="1">
              <a:spcAft>
                <a:spcPts val="0"/>
              </a:spcAft>
              <a:buFont typeface="Wingdings 2"/>
              <a:buChar char=""/>
              <a:defRPr/>
            </a:pPr>
            <a:r>
              <a:rPr lang="en-US" altLang="zh-TW" dirty="0" smtClean="0">
                <a:cs typeface="+mn-cs"/>
              </a:rPr>
              <a:t>USG guided pleural tapping + pigtail insertion</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Blood stained fluid</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Biochemistry </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Glucose 2.1</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pH 7.0</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Protein 41</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LDH 3663</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Cell count</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Total cell count 20500</a:t>
            </a:r>
          </a:p>
          <a:p>
            <a:pPr marL="1005840" lvl="2" eaLnBrk="1" fontAlgn="auto" hangingPunct="1">
              <a:spcAft>
                <a:spcPts val="0"/>
              </a:spcAft>
              <a:buClr>
                <a:schemeClr val="accent2">
                  <a:shade val="50000"/>
                </a:schemeClr>
              </a:buClr>
              <a:buFont typeface="Wingdings 2"/>
              <a:buChar char=""/>
              <a:defRPr/>
            </a:pPr>
            <a:r>
              <a:rPr lang="en-US" altLang="zh-TW" dirty="0" err="1" smtClean="0">
                <a:cs typeface="+mn-cs"/>
              </a:rPr>
              <a:t>Neutrophil</a:t>
            </a:r>
            <a:r>
              <a:rPr lang="en-US" altLang="zh-TW" dirty="0" smtClean="0">
                <a:cs typeface="+mn-cs"/>
              </a:rPr>
              <a:t> 20%</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Abnormal lymphoid cell 80%</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Medium to large size with high N/C ratio, fine to mildly condensed chromatin with several small nucleoli and fair amount of basophilic vacuolated cytoplasm</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 calcmode="lin" valueType="num">
                                      <p:cBhvr additive="base">
                                        <p:cTn id="6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buFont typeface="Wingdings 2" pitchFamily="18" charset="2"/>
              <a:buNone/>
            </a:pPr>
            <a:r>
              <a:rPr lang="en-US" altLang="zh-TW" smtClean="0"/>
              <a:t>Dx</a:t>
            </a:r>
          </a:p>
          <a:p>
            <a:pPr eaLnBrk="1" hangingPunct="1"/>
            <a:r>
              <a:rPr lang="en-US" altLang="zh-TW" smtClean="0"/>
              <a:t>Spontaneous tumour lysis syndrome</a:t>
            </a:r>
          </a:p>
          <a:p>
            <a:pPr lvl="1" eaLnBrk="1" hangingPunct="1"/>
            <a:r>
              <a:rPr lang="en-US" altLang="zh-TW" smtClean="0"/>
              <a:t>Acute Renal Failure</a:t>
            </a:r>
          </a:p>
          <a:p>
            <a:pPr lvl="1" eaLnBrk="1" hangingPunct="1"/>
            <a:r>
              <a:rPr lang="en-US" altLang="zh-TW" smtClean="0"/>
              <a:t>Shock</a:t>
            </a:r>
          </a:p>
          <a:p>
            <a:pPr lvl="1" eaLnBrk="1" hangingPunct="1"/>
            <a:r>
              <a:rPr lang="en-US" altLang="zh-TW" smtClean="0"/>
              <a:t>Hyperkalaemia</a:t>
            </a:r>
          </a:p>
          <a:p>
            <a:pPr lvl="1" eaLnBrk="1" hangingPunct="1"/>
            <a:r>
              <a:rPr lang="en-US" altLang="zh-TW" smtClean="0"/>
              <a:t>Hyperuricaemia</a:t>
            </a:r>
          </a:p>
          <a:p>
            <a:pPr eaLnBrk="1" hangingPunct="1"/>
            <a:r>
              <a:rPr lang="en-US" altLang="zh-TW" smtClean="0"/>
              <a:t>?Underlying Lymphoma</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Haematologist consulted</a:t>
            </a:r>
          </a:p>
          <a:p>
            <a:pPr eaLnBrk="1" hangingPunct="1"/>
            <a:r>
              <a:rPr lang="en-US" altLang="zh-TW" smtClean="0"/>
              <a:t>Review of pleural tapping result with flow cytometry</a:t>
            </a:r>
          </a:p>
          <a:p>
            <a:pPr lvl="1" eaLnBrk="1" hangingPunct="1"/>
            <a:r>
              <a:rPr lang="en-US" altLang="zh-TW" smtClean="0"/>
              <a:t>Abnormal medium to large sized lymphoid cell</a:t>
            </a:r>
          </a:p>
          <a:p>
            <a:pPr lvl="1" eaLnBrk="1" hangingPunct="1"/>
            <a:r>
              <a:rPr lang="en-US" altLang="zh-TW" smtClean="0"/>
              <a:t>Several prominent nucleoli and fairly abundant basophilic and vacuolated cytoplasm</a:t>
            </a:r>
          </a:p>
          <a:p>
            <a:pPr lvl="1" eaLnBrk="1" hangingPunct="1"/>
            <a:r>
              <a:rPr lang="en-US" altLang="zh-TW" smtClean="0"/>
              <a:t>Immunophenotyping:</a:t>
            </a:r>
          </a:p>
          <a:p>
            <a:pPr lvl="2" eaLnBrk="1" hangingPunct="1"/>
            <a:r>
              <a:rPr lang="en-US" altLang="zh-TW" smtClean="0"/>
              <a:t>41% B-cell, CD19+, CD20+</a:t>
            </a:r>
          </a:p>
          <a:p>
            <a:pPr lvl="2" eaLnBrk="1" hangingPunct="1"/>
            <a:r>
              <a:rPr lang="en-US" altLang="zh-TW" smtClean="0"/>
              <a:t>Clonal with kappa light chain restriction and expressed xCD22, sIgM and sIgA</a:t>
            </a:r>
          </a:p>
          <a:p>
            <a:pPr eaLnBrk="1" hangingPunct="1"/>
            <a:r>
              <a:rPr lang="en-US" altLang="zh-TW" smtClean="0"/>
              <a:t>Consistent with pleural involvement by high grade B cells lymphoma</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blinds(horizontal)">
                                      <p:cBhvr>
                                        <p:cTn id="20" dur="500"/>
                                        <p:tgtEl>
                                          <p:spTgt spid="3">
                                            <p:txEl>
                                              <p:pRg st="5" end="5"/>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blinds(horizontal)">
                                      <p:cBhvr>
                                        <p:cTn id="23" dur="500"/>
                                        <p:tgtEl>
                                          <p:spTgt spid="3">
                                            <p:txEl>
                                              <p:pRg st="6" end="6"/>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blinds(horizontal)">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Started chemotherapy</a:t>
            </a:r>
          </a:p>
          <a:p>
            <a:pPr lvl="1" eaLnBrk="1" hangingPunct="1"/>
            <a:r>
              <a:rPr lang="en-US" altLang="zh-TW" smtClean="0"/>
              <a:t>Methyprednisolone</a:t>
            </a:r>
          </a:p>
          <a:p>
            <a:pPr lvl="1" eaLnBrk="1" hangingPunct="1"/>
            <a:r>
              <a:rPr lang="en-US" altLang="zh-TW" smtClean="0"/>
              <a:t>Vincristine</a:t>
            </a:r>
          </a:p>
          <a:p>
            <a:pPr lvl="1" eaLnBrk="1" hangingPunct="1"/>
            <a:r>
              <a:rPr lang="en-US" altLang="zh-TW" smtClean="0"/>
              <a:t>Cyclophosphamide</a:t>
            </a:r>
          </a:p>
          <a:p>
            <a:pPr eaLnBrk="1" hangingPunct="1"/>
            <a:r>
              <a:rPr lang="en-US" altLang="zh-TW" smtClean="0"/>
              <a:t>In view of spontaneous tumour lysis syndrome and high risk of further lysis after chemotherapy</a:t>
            </a:r>
          </a:p>
          <a:p>
            <a:pPr eaLnBrk="1" hangingPunct="1"/>
            <a:r>
              <a:rPr lang="en-US" altLang="zh-TW" smtClean="0"/>
              <a:t>Started prophylactic </a:t>
            </a:r>
            <a:r>
              <a:rPr lang="en-US" altLang="zh-TW" smtClean="0">
                <a:solidFill>
                  <a:srgbClr val="FF0000"/>
                </a:solidFill>
              </a:rPr>
              <a:t>Rasburicase </a:t>
            </a:r>
            <a:r>
              <a:rPr lang="en-US" altLang="zh-TW" smtClean="0"/>
              <a:t>4.5mg</a:t>
            </a:r>
            <a:r>
              <a:rPr lang="en-US" altLang="zh-TW" smtClean="0">
                <a:solidFill>
                  <a:srgbClr val="FF0000"/>
                </a:solidFill>
              </a:rPr>
              <a:t> </a:t>
            </a:r>
            <a:r>
              <a:rPr lang="en-US" altLang="zh-TW" smtClean="0"/>
              <a:t>besides allopurinol</a:t>
            </a:r>
          </a:p>
          <a:p>
            <a:pPr eaLnBrk="1" hangingPunct="1"/>
            <a:r>
              <a:rPr lang="en-US" altLang="zh-TW" smtClean="0"/>
              <a:t>IV rehydration</a:t>
            </a:r>
          </a:p>
          <a:p>
            <a:pPr eaLnBrk="1" hangingPunct="1"/>
            <a:r>
              <a:rPr lang="en-US" altLang="zh-TW" smtClean="0"/>
              <a:t>Bone marrow examination: no marrow involvement</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內容版面配置區 2"/>
          <p:cNvSpPr>
            <a:spLocks noGrp="1"/>
          </p:cNvSpPr>
          <p:nvPr>
            <p:ph idx="1"/>
          </p:nvPr>
        </p:nvSpPr>
        <p:spPr/>
        <p:txBody>
          <a:bodyPr/>
          <a:lstStyle/>
          <a:p>
            <a:pPr eaLnBrk="1" hangingPunct="1">
              <a:buFont typeface="Wingdings 2" pitchFamily="18" charset="2"/>
              <a:buNone/>
            </a:pPr>
            <a:r>
              <a:rPr lang="en-US" altLang="zh-TW" smtClean="0"/>
              <a:t>History</a:t>
            </a:r>
          </a:p>
          <a:p>
            <a:pPr eaLnBrk="1" hangingPunct="1"/>
            <a:r>
              <a:rPr lang="en-US" altLang="zh-TW" smtClean="0"/>
              <a:t>M/ 41</a:t>
            </a:r>
          </a:p>
          <a:p>
            <a:pPr eaLnBrk="1" hangingPunct="1"/>
            <a:r>
              <a:rPr lang="en-US" altLang="zh-TW" smtClean="0"/>
              <a:t>Married, live with wife and 2 sons</a:t>
            </a:r>
          </a:p>
          <a:p>
            <a:pPr eaLnBrk="1" hangingPunct="1"/>
            <a:r>
              <a:rPr lang="en-US" altLang="zh-TW" smtClean="0"/>
              <a:t>No Known Drug Allergy</a:t>
            </a:r>
          </a:p>
          <a:p>
            <a:pPr eaLnBrk="1" hangingPunct="1"/>
            <a:r>
              <a:rPr lang="en-US" altLang="zh-TW" smtClean="0"/>
              <a:t>Non smoker</a:t>
            </a:r>
          </a:p>
          <a:p>
            <a:pPr eaLnBrk="1" hangingPunct="1"/>
            <a:r>
              <a:rPr lang="en-US" altLang="zh-TW" smtClean="0"/>
              <a:t>Non drinker</a:t>
            </a:r>
          </a:p>
          <a:p>
            <a:pPr eaLnBrk="1" hangingPunct="1"/>
            <a:endParaRPr lang="en-US" altLang="zh-TW"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Continued supportive management in ICU</a:t>
            </a:r>
          </a:p>
          <a:p>
            <a:pPr lvl="1" eaLnBrk="1" hangingPunct="1"/>
            <a:r>
              <a:rPr lang="en-US" altLang="zh-TW" smtClean="0"/>
              <a:t>Vasopressor</a:t>
            </a:r>
          </a:p>
          <a:p>
            <a:pPr lvl="1" eaLnBrk="1" hangingPunct="1"/>
            <a:r>
              <a:rPr lang="en-US" altLang="zh-TW" smtClean="0"/>
              <a:t>CVVH</a:t>
            </a:r>
          </a:p>
          <a:p>
            <a:pPr lvl="1" eaLnBrk="1" hangingPunct="1"/>
            <a:r>
              <a:rPr lang="en-US" altLang="zh-TW" smtClean="0"/>
              <a:t>DNR order cancelled</a:t>
            </a:r>
          </a:p>
          <a:p>
            <a:pPr lvl="1" eaLnBrk="1" hangingPunct="1"/>
            <a:r>
              <a:rPr lang="en-US" altLang="zh-TW" smtClean="0"/>
              <a:t>Fluid overload started CPAP</a:t>
            </a:r>
          </a:p>
          <a:p>
            <a:pPr lvl="1" eaLnBrk="1" hangingPunct="1"/>
            <a:r>
              <a:rPr lang="en-US" altLang="zh-TW" smtClean="0"/>
              <a:t>Failed CPAP → intubation</a:t>
            </a:r>
          </a:p>
          <a:p>
            <a:pPr lvl="1" eaLnBrk="1" hangingPunct="1"/>
            <a:r>
              <a:rPr lang="en-US" altLang="zh-TW" smtClean="0"/>
              <a:t>Oxygenation improved after negative fluid balance</a:t>
            </a:r>
          </a:p>
          <a:p>
            <a:pPr lvl="1" eaLnBrk="1" hangingPunct="1"/>
            <a:r>
              <a:rPr lang="en-US" altLang="zh-TW" smtClean="0"/>
              <a:t>Extubated</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blinds(horizontal)">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blinds(horizontal)">
                                      <p:cBhvr>
                                        <p:cTn id="20" dur="500"/>
                                        <p:tgtEl>
                                          <p:spTgt spid="3">
                                            <p:txEl>
                                              <p:pRg st="6" end="6"/>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linds(horizontal)">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Continued supportive management in ICU</a:t>
            </a:r>
          </a:p>
          <a:p>
            <a:pPr lvl="1" eaLnBrk="1" hangingPunct="1"/>
            <a:r>
              <a:rPr lang="en-US" altLang="zh-TW" smtClean="0"/>
              <a:t>Renal function progressively improved, urine output resumed, stopped CVVH</a:t>
            </a:r>
          </a:p>
          <a:p>
            <a:pPr lvl="2" eaLnBrk="1" hangingPunct="1"/>
            <a:r>
              <a:rPr lang="en-US" altLang="zh-TW" smtClean="0"/>
              <a:t>Cr 300→250→170→105</a:t>
            </a:r>
          </a:p>
          <a:p>
            <a:pPr lvl="1" eaLnBrk="1" hangingPunct="1"/>
            <a:r>
              <a:rPr lang="en-US" altLang="zh-TW" smtClean="0"/>
              <a:t>Urate level progressively drop </a:t>
            </a:r>
          </a:p>
          <a:p>
            <a:pPr lvl="2" eaLnBrk="1" hangingPunct="1"/>
            <a:r>
              <a:rPr lang="en-US" altLang="zh-TW" smtClean="0"/>
              <a:t>951 → 605 → 300→ 150</a:t>
            </a:r>
          </a:p>
          <a:p>
            <a:pPr eaLnBrk="1" hangingPunct="1"/>
            <a:r>
              <a:rPr lang="en-US" altLang="zh-TW" smtClean="0"/>
              <a:t>Discharged to haematology ward on day 11</a:t>
            </a:r>
          </a:p>
          <a:p>
            <a:pPr lvl="1" eaLnBrk="1" hangingPunct="1"/>
            <a:r>
              <a:rPr lang="en-US" altLang="zh-TW" smtClean="0"/>
              <a:t>Chemotherapy continued</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USG abdomen day 8 after chemotherapy</a:t>
            </a:r>
          </a:p>
          <a:p>
            <a:pPr lvl="1" eaLnBrk="1" hangingPunct="1"/>
            <a:r>
              <a:rPr lang="en-US" altLang="zh-TW" smtClean="0"/>
              <a:t>Significant regression of bilateral suprarenal tumour mass compared with previous imaging study</a:t>
            </a:r>
          </a:p>
          <a:p>
            <a:pPr lvl="1" eaLnBrk="1" hangingPunct="1"/>
            <a:r>
              <a:rPr lang="en-US" altLang="zh-TW" smtClean="0"/>
              <a:t>Right</a:t>
            </a:r>
          </a:p>
          <a:p>
            <a:pPr lvl="2" eaLnBrk="1" hangingPunct="1"/>
            <a:r>
              <a:rPr lang="en-US" altLang="zh-TW" smtClean="0"/>
              <a:t>15 x 11 x 21cm → 5.3 x 5.5 x 5.9cm</a:t>
            </a:r>
          </a:p>
          <a:p>
            <a:pPr lvl="1" eaLnBrk="1" hangingPunct="1"/>
            <a:r>
              <a:rPr lang="en-US" altLang="zh-TW" smtClean="0"/>
              <a:t>Left</a:t>
            </a:r>
          </a:p>
          <a:p>
            <a:pPr lvl="2" eaLnBrk="1" hangingPunct="1"/>
            <a:r>
              <a:rPr lang="en-US" altLang="zh-TW" smtClean="0"/>
              <a:t>9 x 10 x 14cm → 4.5 x 3.6 x 3.4cm</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3" end="3"/>
                                            </p:txEl>
                                          </p:spTgt>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 calcmode="lin" valueType="num">
                                      <p:cBhvr additive="base">
                                        <p:cTn id="16"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Bilateral suprarenal lymphoma</a:t>
            </a:r>
          </a:p>
          <a:p>
            <a:pPr eaLnBrk="1" hangingPunct="1"/>
            <a:r>
              <a:rPr lang="en-US" altLang="zh-TW" smtClean="0"/>
              <a:t>Spontaneous tumour lysis syndrome</a:t>
            </a:r>
          </a:p>
          <a:p>
            <a:pPr lvl="1" eaLnBrk="1" hangingPunct="1"/>
            <a:r>
              <a:rPr lang="en-US" altLang="zh-TW" smtClean="0"/>
              <a:t>Acute renal failure</a:t>
            </a:r>
          </a:p>
          <a:p>
            <a:pPr lvl="1" eaLnBrk="1" hangingPunct="1"/>
            <a:r>
              <a:rPr lang="en-US" altLang="zh-TW" smtClean="0"/>
              <a:t>Shock</a:t>
            </a:r>
          </a:p>
          <a:p>
            <a:pPr eaLnBrk="1" hangingPunct="1"/>
            <a:r>
              <a:rPr lang="en-US" altLang="zh-TW" smtClean="0"/>
              <a:t>Chemotherapy responsive </a:t>
            </a:r>
          </a:p>
          <a:p>
            <a:pPr eaLnBrk="1" hangingPunct="1"/>
            <a:r>
              <a:rPr lang="en-US" altLang="zh-TW" smtClean="0"/>
              <a:t>Prophylactic Rasburicase</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Summary of 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57200" y="3700463"/>
            <a:ext cx="8305800" cy="1143000"/>
          </a:xfrm>
        </p:spPr>
        <p:txBody>
          <a:bodyPr/>
          <a:lstStyle/>
          <a:p>
            <a:pPr eaLnBrk="1" fontAlgn="auto" hangingPunct="1">
              <a:spcAft>
                <a:spcPts val="0"/>
              </a:spcAft>
              <a:buFont typeface="Wingdings 2"/>
              <a:buNone/>
              <a:defRPr/>
            </a:pPr>
            <a:endParaRPr lang="zh-TW" altLang="en-US">
              <a:cs typeface="+mn-cs"/>
            </a:endParaRPr>
          </a:p>
        </p:txBody>
      </p:sp>
      <p:sp>
        <p:nvSpPr>
          <p:cNvPr id="2" name="標題 1"/>
          <p:cNvSpPr>
            <a:spLocks noGrp="1"/>
          </p:cNvSpPr>
          <p:nvPr>
            <p:ph type="ctrTitle"/>
          </p:nvPr>
        </p:nvSpPr>
        <p:spPr/>
        <p:txBody>
          <a:bodyPr/>
          <a:lstStyle/>
          <a:p>
            <a:pPr eaLnBrk="1" fontAlgn="auto" hangingPunct="1">
              <a:spcAft>
                <a:spcPts val="0"/>
              </a:spcAft>
              <a:defRPr/>
            </a:pPr>
            <a:r>
              <a:rPr altLang="zh-TW" err="1" smtClean="0">
                <a:cs typeface="+mj-cs"/>
              </a:rPr>
              <a:t>Tumour</a:t>
            </a:r>
            <a:r>
              <a:rPr altLang="zh-TW" smtClean="0">
                <a:cs typeface="+mj-cs"/>
              </a:rPr>
              <a:t> </a:t>
            </a:r>
            <a:r>
              <a:rPr altLang="zh-TW" err="1" smtClean="0">
                <a:cs typeface="+mj-cs"/>
              </a:rPr>
              <a:t>Lysis</a:t>
            </a:r>
            <a:r>
              <a:rPr altLang="zh-TW" smtClean="0">
                <a:cs typeface="+mj-cs"/>
              </a:rPr>
              <a:t> Syndrome</a:t>
            </a:r>
            <a:endParaRPr lang="zh-TW" altLang="en-US">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Medical emergency caused by massive tumor cell lysis </a:t>
            </a:r>
          </a:p>
          <a:p>
            <a:pPr eaLnBrk="1" hangingPunct="1"/>
            <a:r>
              <a:rPr lang="en-US" altLang="zh-TW" smtClean="0"/>
              <a:t>Release massive quantities of intracellular contents into the systemic circulation</a:t>
            </a:r>
          </a:p>
          <a:p>
            <a:pPr eaLnBrk="1" hangingPunct="1"/>
            <a:r>
              <a:rPr lang="en-US" altLang="zh-TW" smtClean="0"/>
              <a:t>Most often occurs after the initiation of cytotoxic therapy </a:t>
            </a:r>
          </a:p>
          <a:p>
            <a:pPr eaLnBrk="1" hangingPunct="1"/>
            <a:r>
              <a:rPr lang="en-US" altLang="zh-TW" smtClean="0"/>
              <a:t>TLS can occur spontaneously</a:t>
            </a:r>
          </a:p>
          <a:p>
            <a:pPr eaLnBrk="1" hangingPunct="1"/>
            <a:r>
              <a:rPr lang="en-US" altLang="zh-TW" smtClean="0"/>
              <a:t>TLS associated with high mortality and morbidity</a:t>
            </a:r>
          </a:p>
        </p:txBody>
      </p:sp>
      <p:sp>
        <p:nvSpPr>
          <p:cNvPr id="2" name="標題 1"/>
          <p:cNvSpPr>
            <a:spLocks noGrp="1"/>
          </p:cNvSpPr>
          <p:nvPr>
            <p:ph type="title"/>
          </p:nvPr>
        </p:nvSpPr>
        <p:spPr/>
        <p:txBody>
          <a:bodyPr/>
          <a:lstStyle/>
          <a:p>
            <a:pPr eaLnBrk="1" fontAlgn="auto" hangingPunct="1">
              <a:spcAft>
                <a:spcPts val="0"/>
              </a:spcAft>
              <a:defRPr/>
            </a:pPr>
            <a:r>
              <a:rPr smtClean="0">
                <a:cs typeface="+mj-cs"/>
              </a:rPr>
              <a:t>Tumor </a:t>
            </a:r>
            <a:r>
              <a:rPr err="1" smtClean="0">
                <a:cs typeface="+mj-cs"/>
              </a:rPr>
              <a:t>lysis</a:t>
            </a:r>
            <a:r>
              <a:rPr smtClean="0">
                <a:cs typeface="+mj-cs"/>
              </a:rPr>
              <a:t> syndrome</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0000" lnSpcReduction="20000"/>
          </a:bodyPr>
          <a:lstStyle/>
          <a:p>
            <a:pPr marL="274320" indent="-274320" eaLnBrk="1" fontAlgn="auto" hangingPunct="1">
              <a:spcAft>
                <a:spcPts val="0"/>
              </a:spcAft>
              <a:buFont typeface="Wingdings 2"/>
              <a:buNone/>
              <a:defRPr/>
            </a:pPr>
            <a:r>
              <a:rPr lang="en-US" dirty="0" smtClean="0">
                <a:cs typeface="+mn-cs"/>
              </a:rPr>
              <a:t>Cairo-Bishop definition </a:t>
            </a:r>
          </a:p>
          <a:p>
            <a:pPr marL="274320" indent="-274320" eaLnBrk="1" fontAlgn="auto" hangingPunct="1">
              <a:spcAft>
                <a:spcPts val="0"/>
              </a:spcAft>
              <a:buFont typeface="Wingdings 2"/>
              <a:buChar char=""/>
              <a:defRPr/>
            </a:pPr>
            <a:r>
              <a:rPr lang="en-US" dirty="0" smtClean="0">
                <a:cs typeface="+mn-cs"/>
              </a:rPr>
              <a:t>Laboratory TLS</a:t>
            </a:r>
          </a:p>
          <a:p>
            <a:pPr marL="640080" lvl="1" indent="-274320" eaLnBrk="1" fontAlgn="auto" hangingPunct="1">
              <a:spcAft>
                <a:spcPts val="0"/>
              </a:spcAft>
              <a:buClr>
                <a:schemeClr val="accent2">
                  <a:shade val="75000"/>
                </a:schemeClr>
              </a:buClr>
              <a:buFont typeface="Wingdings 2"/>
              <a:buNone/>
              <a:defRPr/>
            </a:pPr>
            <a:r>
              <a:rPr lang="en-US" dirty="0" smtClean="0">
                <a:cs typeface="+mn-cs"/>
              </a:rPr>
              <a:t>		≥2 below serum values revealing the following abnormalities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uric acid ≥8 mg/</a:t>
            </a:r>
            <a:r>
              <a:rPr lang="en-US" dirty="0" err="1" smtClean="0">
                <a:cs typeface="+mn-cs"/>
              </a:rPr>
              <a:t>dL</a:t>
            </a:r>
            <a:r>
              <a:rPr lang="en-US" dirty="0" smtClean="0">
                <a:cs typeface="+mn-cs"/>
              </a:rPr>
              <a:t> (476 </a:t>
            </a:r>
            <a:r>
              <a:rPr lang="en-US" dirty="0" err="1" smtClean="0">
                <a:cs typeface="+mn-cs"/>
              </a:rPr>
              <a:t>micromol</a:t>
            </a:r>
            <a:r>
              <a:rPr lang="en-US" dirty="0" smtClean="0">
                <a:cs typeface="+mn-cs"/>
              </a:rPr>
              <a:t>/L) or ↑25% from baseline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K</a:t>
            </a:r>
            <a:r>
              <a:rPr lang="en-US" baseline="30000" dirty="0" smtClean="0">
                <a:cs typeface="+mn-cs"/>
              </a:rPr>
              <a:t>+</a:t>
            </a:r>
            <a:r>
              <a:rPr lang="en-US" dirty="0" smtClean="0">
                <a:cs typeface="+mn-cs"/>
              </a:rPr>
              <a:t> ≥6.0 </a:t>
            </a:r>
            <a:r>
              <a:rPr lang="en-US" dirty="0" err="1" smtClean="0">
                <a:cs typeface="+mn-cs"/>
              </a:rPr>
              <a:t>mmol</a:t>
            </a:r>
            <a:r>
              <a:rPr lang="en-US" dirty="0" smtClean="0">
                <a:cs typeface="+mn-cs"/>
              </a:rPr>
              <a:t>/L or ↑25% from baseline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PO</a:t>
            </a:r>
            <a:r>
              <a:rPr lang="en-US" baseline="-25000" dirty="0" smtClean="0">
                <a:cs typeface="+mn-cs"/>
              </a:rPr>
              <a:t>4</a:t>
            </a:r>
            <a:r>
              <a:rPr lang="en-US" baseline="30000" dirty="0" smtClean="0">
                <a:cs typeface="+mn-cs"/>
              </a:rPr>
              <a:t>3-</a:t>
            </a:r>
            <a:r>
              <a:rPr lang="en-US" dirty="0" smtClean="0">
                <a:cs typeface="+mn-cs"/>
              </a:rPr>
              <a:t> ≥1.45 </a:t>
            </a:r>
            <a:r>
              <a:rPr lang="en-US" dirty="0" err="1" smtClean="0">
                <a:cs typeface="+mn-cs"/>
              </a:rPr>
              <a:t>mmol</a:t>
            </a:r>
            <a:r>
              <a:rPr lang="en-US" dirty="0" smtClean="0">
                <a:cs typeface="+mn-cs"/>
              </a:rPr>
              <a:t>/L or ↑25% from baseline</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Ca</a:t>
            </a:r>
            <a:r>
              <a:rPr lang="en-US" baseline="30000" dirty="0" smtClean="0">
                <a:cs typeface="+mn-cs"/>
              </a:rPr>
              <a:t>2+</a:t>
            </a:r>
            <a:r>
              <a:rPr lang="en-US" dirty="0" smtClean="0">
                <a:cs typeface="+mn-cs"/>
              </a:rPr>
              <a:t> ≤1.75 </a:t>
            </a:r>
            <a:r>
              <a:rPr lang="en-US" dirty="0" err="1" smtClean="0">
                <a:cs typeface="+mn-cs"/>
              </a:rPr>
              <a:t>mmol</a:t>
            </a:r>
            <a:r>
              <a:rPr lang="en-US" dirty="0" smtClean="0">
                <a:cs typeface="+mn-cs"/>
              </a:rPr>
              <a:t>/L or ↓25% from baseline </a:t>
            </a:r>
            <a:br>
              <a:rPr lang="en-US" dirty="0" smtClean="0">
                <a:cs typeface="+mn-cs"/>
              </a:rPr>
            </a:b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a:cs typeface="+mn-cs"/>
              </a:rPr>
              <a:t>P</a:t>
            </a:r>
            <a:r>
              <a:rPr lang="en-US" dirty="0" smtClean="0">
                <a:cs typeface="+mn-cs"/>
              </a:rPr>
              <a:t>resent within -3 to +7day instituting chemotherapy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Adequate hydration (with or without </a:t>
            </a:r>
            <a:r>
              <a:rPr lang="en-US" dirty="0" err="1" smtClean="0">
                <a:cs typeface="+mn-cs"/>
              </a:rPr>
              <a:t>alkalinization</a:t>
            </a:r>
            <a:r>
              <a:rPr lang="en-US" dirty="0" smtClean="0">
                <a:cs typeface="+mn-cs"/>
              </a:rPr>
              <a:t>) </a:t>
            </a:r>
          </a:p>
          <a:p>
            <a:pPr marL="640080" lvl="1" indent="-274320" eaLnBrk="1" fontAlgn="auto" hangingPunct="1">
              <a:spcAft>
                <a:spcPts val="0"/>
              </a:spcAft>
              <a:buClr>
                <a:schemeClr val="accent2">
                  <a:shade val="75000"/>
                </a:schemeClr>
              </a:buClr>
              <a:buFont typeface="Wingdings 2"/>
              <a:buChar char=""/>
              <a:defRPr/>
            </a:pPr>
            <a:r>
              <a:rPr lang="en-US" dirty="0">
                <a:cs typeface="+mn-cs"/>
              </a:rPr>
              <a:t>U</a:t>
            </a:r>
            <a:r>
              <a:rPr lang="en-US" dirty="0" smtClean="0">
                <a:cs typeface="+mn-cs"/>
              </a:rPr>
              <a:t>se of a </a:t>
            </a:r>
            <a:r>
              <a:rPr lang="en-US" dirty="0" err="1" smtClean="0">
                <a:cs typeface="+mn-cs"/>
              </a:rPr>
              <a:t>hypouricemic</a:t>
            </a:r>
            <a:r>
              <a:rPr lang="en-US" dirty="0" smtClean="0">
                <a:cs typeface="+mn-cs"/>
              </a:rPr>
              <a:t> agent</a:t>
            </a:r>
          </a:p>
          <a:p>
            <a:pPr marL="274320" indent="-274320" eaLnBrk="1" fontAlgn="auto" hangingPunct="1">
              <a:spcAft>
                <a:spcPts val="0"/>
              </a:spcAft>
              <a:buFont typeface="Wingdings 2"/>
              <a:buChar char=""/>
              <a:defRPr/>
            </a:pPr>
            <a:r>
              <a:rPr lang="en-US" dirty="0" smtClean="0">
                <a:cs typeface="+mn-cs"/>
              </a:rPr>
              <a:t>Clinical TLS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laboratory TLS +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 Serum </a:t>
            </a:r>
            <a:r>
              <a:rPr lang="en-US" dirty="0" err="1" smtClean="0">
                <a:cs typeface="+mn-cs"/>
              </a:rPr>
              <a:t>creatinine</a:t>
            </a:r>
            <a:r>
              <a:rPr lang="en-US" dirty="0" smtClean="0">
                <a:cs typeface="+mn-cs"/>
              </a:rPr>
              <a:t> concentration (≥1.5 times the upper limit of normal)</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Seizure</a:t>
            </a:r>
          </a:p>
          <a:p>
            <a:pPr marL="640080" lvl="1" indent="-274320" eaLnBrk="1" fontAlgn="auto" hangingPunct="1">
              <a:spcAft>
                <a:spcPts val="0"/>
              </a:spcAft>
              <a:buClr>
                <a:schemeClr val="accent2">
                  <a:shade val="75000"/>
                </a:schemeClr>
              </a:buClr>
              <a:buFont typeface="Wingdings 2"/>
              <a:buChar char=""/>
              <a:defRPr/>
            </a:pPr>
            <a:r>
              <a:rPr lang="en-US" dirty="0">
                <a:cs typeface="+mn-cs"/>
              </a:rPr>
              <a:t>C</a:t>
            </a:r>
            <a:r>
              <a:rPr lang="en-US" dirty="0" smtClean="0">
                <a:cs typeface="+mn-cs"/>
              </a:rPr>
              <a:t>ardiac arrhythmia / Sudden death </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Definition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childTnLst>
                          </p:cTn>
                        </p:par>
                        <p:par>
                          <p:cTn id="20" fill="hold">
                            <p:stCondLst>
                              <p:cond delay="500"/>
                            </p:stCondLst>
                            <p:childTnLst>
                              <p:par>
                                <p:cTn id="21" presetID="3" presetClass="entr" presetSubtype="10" fill="hold" nodeType="after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linds(horizontal)">
                                      <p:cBhvr>
                                        <p:cTn id="23" dur="500"/>
                                        <p:tgtEl>
                                          <p:spTgt spid="3">
                                            <p:txEl>
                                              <p:pRg st="7" end="7"/>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blinds(horizontal)">
                                      <p:cBhvr>
                                        <p:cTn id="26" dur="500"/>
                                        <p:tgtEl>
                                          <p:spTgt spid="3">
                                            <p:txEl>
                                              <p:pRg st="8" end="8"/>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blinds(horizontal)">
                                      <p:cBhvr>
                                        <p:cTn id="29" dur="500"/>
                                        <p:tgtEl>
                                          <p:spTgt spid="3">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blinds(horizontal)">
                                      <p:cBhvr>
                                        <p:cTn id="34" dur="500"/>
                                        <p:tgtEl>
                                          <p:spTgt spid="3">
                                            <p:txEl>
                                              <p:pRg st="11" end="11"/>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linds(horizontal)">
                                      <p:cBhvr>
                                        <p:cTn id="37" dur="500"/>
                                        <p:tgtEl>
                                          <p:spTgt spid="3">
                                            <p:txEl>
                                              <p:pRg st="12" end="12"/>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13" end="13"/>
                                            </p:txEl>
                                          </p:spTgt>
                                        </p:tgtEl>
                                        <p:attrNameLst>
                                          <p:attrName>style.visibility</p:attrName>
                                        </p:attrNameLst>
                                      </p:cBhvr>
                                      <p:to>
                                        <p:strVal val="visible"/>
                                      </p:to>
                                    </p:set>
                                    <p:animEffect transition="in" filter="blinds(horizontal)">
                                      <p:cBhvr>
                                        <p:cTn id="40" dur="500"/>
                                        <p:tgtEl>
                                          <p:spTgt spid="3">
                                            <p:txEl>
                                              <p:pRg st="13" end="13"/>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animEffect transition="in" filter="blinds(horizontal)">
                                      <p:cBhvr>
                                        <p:cTn id="43"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en-US" dirty="0" smtClean="0">
                <a:cs typeface="+mn-cs"/>
              </a:rPr>
              <a:t>Rapid </a:t>
            </a:r>
            <a:r>
              <a:rPr lang="en-US" dirty="0" err="1" smtClean="0">
                <a:cs typeface="+mn-cs"/>
              </a:rPr>
              <a:t>lysis</a:t>
            </a:r>
            <a:r>
              <a:rPr lang="en-US" dirty="0" smtClean="0">
                <a:cs typeface="+mn-cs"/>
              </a:rPr>
              <a:t> of malignant cell</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High proliferative rate</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Large tumor burden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High sensitivity to treatment</a:t>
            </a:r>
          </a:p>
          <a:p>
            <a:pPr marL="1005840" lvl="2" eaLnBrk="1" fontAlgn="auto" hangingPunct="1">
              <a:spcAft>
                <a:spcPts val="0"/>
              </a:spcAft>
              <a:buClr>
                <a:schemeClr val="accent2">
                  <a:shade val="50000"/>
                </a:schemeClr>
              </a:buClr>
              <a:buFont typeface="Wingdings 2"/>
              <a:buChar char=""/>
              <a:defRPr/>
            </a:pPr>
            <a:r>
              <a:rPr lang="en-US" dirty="0" err="1" smtClean="0">
                <a:cs typeface="+mn-cs"/>
              </a:rPr>
              <a:t>Cytotoxic</a:t>
            </a:r>
            <a:r>
              <a:rPr lang="en-US" dirty="0" smtClean="0">
                <a:cs typeface="+mn-cs"/>
              </a:rPr>
              <a:t> chemotherapy</a:t>
            </a:r>
          </a:p>
          <a:p>
            <a:pPr marL="1005840" lvl="2" eaLnBrk="1" fontAlgn="auto" hangingPunct="1">
              <a:spcAft>
                <a:spcPts val="0"/>
              </a:spcAft>
              <a:buClr>
                <a:schemeClr val="accent2">
                  <a:shade val="50000"/>
                </a:schemeClr>
              </a:buClr>
              <a:buFont typeface="Wingdings 2"/>
              <a:buChar char=""/>
              <a:defRPr/>
            </a:pPr>
            <a:r>
              <a:rPr lang="en-US" dirty="0" err="1" smtClean="0">
                <a:cs typeface="+mn-cs"/>
              </a:rPr>
              <a:t>Cytolytic</a:t>
            </a:r>
            <a:r>
              <a:rPr lang="en-US" dirty="0" smtClean="0">
                <a:cs typeface="+mn-cs"/>
              </a:rPr>
              <a:t> antibody therapy</a:t>
            </a:r>
          </a:p>
          <a:p>
            <a:pPr marL="1005840" lvl="2" eaLnBrk="1" fontAlgn="auto" hangingPunct="1">
              <a:spcAft>
                <a:spcPts val="0"/>
              </a:spcAft>
              <a:buClr>
                <a:schemeClr val="accent2">
                  <a:shade val="50000"/>
                </a:schemeClr>
              </a:buClr>
              <a:buFont typeface="Wingdings 2"/>
              <a:buChar char=""/>
              <a:defRPr/>
            </a:pPr>
            <a:r>
              <a:rPr lang="en-US" dirty="0" smtClean="0">
                <a:cs typeface="+mn-cs"/>
              </a:rPr>
              <a:t>Radiation therapy</a:t>
            </a:r>
          </a:p>
          <a:p>
            <a:pPr marL="1005840" lvl="2" eaLnBrk="1" fontAlgn="auto" hangingPunct="1">
              <a:spcAft>
                <a:spcPts val="0"/>
              </a:spcAft>
              <a:buClr>
                <a:schemeClr val="accent2">
                  <a:shade val="50000"/>
                </a:schemeClr>
              </a:buClr>
              <a:buFont typeface="Wingdings 2"/>
              <a:buChar char=""/>
              <a:defRPr/>
            </a:pPr>
            <a:r>
              <a:rPr lang="en-US" dirty="0" err="1" smtClean="0">
                <a:cs typeface="+mn-cs"/>
              </a:rPr>
              <a:t>Glucocorticoids</a:t>
            </a:r>
            <a:endParaRPr lang="en-US" dirty="0" smtClean="0">
              <a:cs typeface="+mn-cs"/>
            </a:endParaRPr>
          </a:p>
          <a:p>
            <a:pPr marL="274320" indent="-274320" eaLnBrk="1" fontAlgn="auto" hangingPunct="1">
              <a:spcAft>
                <a:spcPts val="0"/>
              </a:spcAft>
              <a:buFont typeface="Wingdings 2"/>
              <a:buChar char=""/>
              <a:defRPr/>
            </a:pPr>
            <a:r>
              <a:rPr lang="en-US" dirty="0" smtClean="0">
                <a:cs typeface="+mn-cs"/>
              </a:rPr>
              <a:t>Releases massive quantities of intracellular contents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K</a:t>
            </a:r>
            <a:r>
              <a:rPr lang="en-US" baseline="30000" dirty="0" smtClean="0">
                <a:cs typeface="+mn-cs"/>
              </a:rPr>
              <a:t>+</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PO</a:t>
            </a:r>
            <a:r>
              <a:rPr lang="en-US" baseline="-25000" dirty="0" smtClean="0">
                <a:cs typeface="+mn-cs"/>
              </a:rPr>
              <a:t>4</a:t>
            </a:r>
            <a:r>
              <a:rPr lang="en-US" baseline="30000" dirty="0" smtClean="0">
                <a:cs typeface="+mn-cs"/>
              </a:rPr>
              <a:t>3+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Nucleic acids </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Pathogenesis</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blinds(horizontal)">
                                      <p:cBhvr>
                                        <p:cTn id="7" dur="500"/>
                                        <p:tgtEl>
                                          <p:spTgt spid="3">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blinds(horizontal)">
                                      <p:cBhvr>
                                        <p:cTn id="10" dur="500"/>
                                        <p:tgtEl>
                                          <p:spTgt spid="3">
                                            <p:txEl>
                                              <p:pRg st="9" end="9"/>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Effect transition="in" filter="blinds(horizontal)">
                                      <p:cBhvr>
                                        <p:cTn id="13" dur="500"/>
                                        <p:tgtEl>
                                          <p:spTgt spid="3">
                                            <p:txEl>
                                              <p:pRg st="10" end="1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1" end="11"/>
                                            </p:txEl>
                                          </p:spTgt>
                                        </p:tgtEl>
                                        <p:attrNameLst>
                                          <p:attrName>style.visibility</p:attrName>
                                        </p:attrNameLst>
                                      </p:cBhvr>
                                      <p:to>
                                        <p:strVal val="visible"/>
                                      </p:to>
                                    </p:set>
                                    <p:animEffect transition="in" filter="blinds(horizontal)">
                                      <p:cBhvr>
                                        <p:cTn id="1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Hyperphosphatemia </a:t>
            </a:r>
          </a:p>
          <a:p>
            <a:pPr lvl="1" eaLnBrk="1" hangingPunct="1"/>
            <a:r>
              <a:rPr lang="en-US" altLang="zh-TW" smtClean="0"/>
              <a:t>Phosphorus concentration in malignant cells is up to four times higher than in normal cells</a:t>
            </a:r>
          </a:p>
          <a:p>
            <a:pPr lvl="1" eaLnBrk="1" hangingPunct="1"/>
            <a:r>
              <a:rPr lang="en-US" altLang="zh-TW" smtClean="0"/>
              <a:t>Rapid tumor breakdown often leads to ↑PO</a:t>
            </a:r>
            <a:r>
              <a:rPr lang="en-US" altLang="zh-TW" baseline="-25000" smtClean="0"/>
              <a:t>4</a:t>
            </a:r>
            <a:r>
              <a:rPr lang="en-US" altLang="zh-TW" baseline="30000" smtClean="0"/>
              <a:t>3+</a:t>
            </a:r>
            <a:endParaRPr lang="en-US" altLang="zh-TW" smtClean="0"/>
          </a:p>
          <a:p>
            <a:pPr lvl="2" eaLnBrk="1" hangingPunct="1"/>
            <a:r>
              <a:rPr lang="en-US" altLang="zh-TW" smtClean="0"/>
              <a:t>Secondary hypocalcemia</a:t>
            </a:r>
          </a:p>
          <a:p>
            <a:pPr lvl="1" eaLnBrk="1" hangingPunct="1"/>
            <a:r>
              <a:rPr lang="en-US" altLang="zh-TW" smtClean="0"/>
              <a:t>Increased risk of calcium phosphate precipitation</a:t>
            </a:r>
          </a:p>
          <a:p>
            <a:pPr lvl="2" eaLnBrk="1" hangingPunct="1"/>
            <a:r>
              <a:rPr lang="en-US" altLang="zh-TW" smtClean="0"/>
              <a:t>[Ca</a:t>
            </a:r>
            <a:r>
              <a:rPr lang="en-US" altLang="zh-TW" baseline="30000" smtClean="0"/>
              <a:t>2+</a:t>
            </a:r>
            <a:r>
              <a:rPr lang="en-US" altLang="zh-TW" smtClean="0"/>
              <a:t>] x [PO</a:t>
            </a:r>
            <a:r>
              <a:rPr lang="en-US" altLang="zh-TW" baseline="-25000" smtClean="0"/>
              <a:t>4</a:t>
            </a:r>
            <a:r>
              <a:rPr lang="en-US" altLang="zh-TW" baseline="30000" smtClean="0"/>
              <a:t>3+</a:t>
            </a:r>
            <a:r>
              <a:rPr lang="en-US" altLang="zh-TW" smtClean="0"/>
              <a:t>] &gt; 60 mg</a:t>
            </a:r>
            <a:r>
              <a:rPr lang="en-US" altLang="zh-TW" baseline="30000" smtClean="0"/>
              <a:t>2</a:t>
            </a:r>
            <a:r>
              <a:rPr lang="en-US" altLang="zh-TW" smtClean="0"/>
              <a:t>/dL</a:t>
            </a:r>
            <a:r>
              <a:rPr lang="en-US" altLang="zh-TW" baseline="30000" smtClean="0"/>
              <a:t>2</a:t>
            </a:r>
          </a:p>
          <a:p>
            <a:pPr lvl="2" eaLnBrk="1" hangingPunct="1"/>
            <a:r>
              <a:rPr lang="en-US" altLang="zh-TW" smtClean="0"/>
              <a:t>In renal tubules</a:t>
            </a:r>
          </a:p>
          <a:p>
            <a:pPr lvl="3" eaLnBrk="1" hangingPunct="1"/>
            <a:r>
              <a:rPr lang="en-US" altLang="zh-TW" smtClean="0"/>
              <a:t>Acute Renal failure</a:t>
            </a:r>
          </a:p>
          <a:p>
            <a:pPr lvl="2" eaLnBrk="1" hangingPunct="1"/>
            <a:r>
              <a:rPr lang="en-US" altLang="zh-TW" smtClean="0"/>
              <a:t>Heart </a:t>
            </a:r>
          </a:p>
          <a:p>
            <a:pPr lvl="3" eaLnBrk="1" hangingPunct="1"/>
            <a:r>
              <a:rPr lang="en-US" altLang="zh-TW" smtClean="0"/>
              <a:t>Cardiac arrhythmias</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Pathogenesis</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lnSpcReduction="10000"/>
          </a:bodyPr>
          <a:lstStyle/>
          <a:p>
            <a:pPr marL="274320" indent="-274320" eaLnBrk="1" fontAlgn="auto" hangingPunct="1">
              <a:spcAft>
                <a:spcPts val="0"/>
              </a:spcAft>
              <a:buFont typeface="Wingdings 2"/>
              <a:buChar char=""/>
              <a:defRPr/>
            </a:pPr>
            <a:r>
              <a:rPr lang="en-US" dirty="0" err="1" smtClean="0">
                <a:cs typeface="+mn-cs"/>
              </a:rPr>
              <a:t>Hyperuricemia</a:t>
            </a:r>
            <a:endParaRPr lang="en-US" dirty="0" smtClean="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a:cs typeface="+mn-cs"/>
            </a:endParaRPr>
          </a:p>
          <a:p>
            <a:pPr marL="274320" indent="-274320" eaLnBrk="1" fontAlgn="auto" hangingPunct="1">
              <a:spcAft>
                <a:spcPts val="0"/>
              </a:spcAft>
              <a:buFont typeface="Wingdings 2"/>
              <a:buChar char=""/>
              <a:defRPr/>
            </a:pPr>
            <a:r>
              <a:rPr lang="en-US" dirty="0" smtClean="0">
                <a:cs typeface="+mn-cs"/>
              </a:rPr>
              <a:t>Poorly soluble in water</a:t>
            </a:r>
          </a:p>
          <a:p>
            <a:pPr marL="274320" indent="-274320" eaLnBrk="1" fontAlgn="auto" hangingPunct="1">
              <a:spcAft>
                <a:spcPts val="0"/>
              </a:spcAft>
              <a:buFont typeface="Wingdings 2"/>
              <a:buChar char=""/>
              <a:defRPr/>
            </a:pPr>
            <a:r>
              <a:rPr lang="en-US" dirty="0" smtClean="0">
                <a:cs typeface="+mn-cs"/>
              </a:rPr>
              <a:t>Crystal precipitation and deposition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Renal tubules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Acute uric acid nephropathy</a:t>
            </a:r>
          </a:p>
          <a:p>
            <a:pPr marL="640080" lvl="1" indent="-274320" eaLnBrk="1" fontAlgn="auto" hangingPunct="1">
              <a:spcAft>
                <a:spcPts val="0"/>
              </a:spcAft>
              <a:buClr>
                <a:schemeClr val="accent2">
                  <a:shade val="75000"/>
                </a:schemeClr>
              </a:buClr>
              <a:buFont typeface="Wingdings 2"/>
              <a:buChar char=""/>
              <a:defRPr/>
            </a:pPr>
            <a:r>
              <a:rPr lang="en-US" dirty="0">
                <a:cs typeface="+mn-cs"/>
              </a:rPr>
              <a:t>A</a:t>
            </a:r>
            <a:r>
              <a:rPr lang="en-US" dirty="0" smtClean="0">
                <a:cs typeface="+mn-cs"/>
              </a:rPr>
              <a:t>cute renal failure</a:t>
            </a: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Pathogenesis</a:t>
            </a:r>
            <a:endParaRPr lang="zh-TW" altLang="en-US">
              <a:cs typeface="+mj-cs"/>
            </a:endParaRPr>
          </a:p>
        </p:txBody>
      </p:sp>
      <p:sp>
        <p:nvSpPr>
          <p:cNvPr id="9" name="文字方塊 8"/>
          <p:cNvSpPr txBox="1">
            <a:spLocks noChangeArrowheads="1"/>
          </p:cNvSpPr>
          <p:nvPr/>
        </p:nvSpPr>
        <p:spPr bwMode="auto">
          <a:xfrm>
            <a:off x="2000250" y="2214563"/>
            <a:ext cx="1785938"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Hypoxanthine</a:t>
            </a:r>
            <a:endParaRPr kumimoji="0" lang="zh-TW" altLang="en-US">
              <a:solidFill>
                <a:srgbClr val="002060"/>
              </a:solidFill>
              <a:latin typeface="Constantia" pitchFamily="18" charset="0"/>
            </a:endParaRPr>
          </a:p>
        </p:txBody>
      </p:sp>
      <p:sp>
        <p:nvSpPr>
          <p:cNvPr id="10" name="文字方塊 9"/>
          <p:cNvSpPr txBox="1">
            <a:spLocks noChangeArrowheads="1"/>
          </p:cNvSpPr>
          <p:nvPr/>
        </p:nvSpPr>
        <p:spPr bwMode="auto">
          <a:xfrm>
            <a:off x="928688" y="2214563"/>
            <a:ext cx="92868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Purine</a:t>
            </a:r>
            <a:endParaRPr kumimoji="0" lang="zh-TW" altLang="en-US" sz="2000">
              <a:solidFill>
                <a:srgbClr val="002060"/>
              </a:solidFill>
              <a:latin typeface="Constantia" pitchFamily="18" charset="0"/>
            </a:endParaRPr>
          </a:p>
        </p:txBody>
      </p:sp>
      <p:sp>
        <p:nvSpPr>
          <p:cNvPr id="17" name="文字方塊 16"/>
          <p:cNvSpPr txBox="1">
            <a:spLocks noChangeArrowheads="1"/>
          </p:cNvSpPr>
          <p:nvPr/>
        </p:nvSpPr>
        <p:spPr bwMode="auto">
          <a:xfrm>
            <a:off x="3929063" y="2214563"/>
            <a:ext cx="121443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Xanthine</a:t>
            </a:r>
            <a:endParaRPr kumimoji="0" lang="zh-TW" altLang="en-US">
              <a:solidFill>
                <a:srgbClr val="002060"/>
              </a:solidFill>
              <a:latin typeface="Constantia" pitchFamily="18" charset="0"/>
            </a:endParaRPr>
          </a:p>
        </p:txBody>
      </p:sp>
      <p:sp>
        <p:nvSpPr>
          <p:cNvPr id="18" name="文字方塊 17"/>
          <p:cNvSpPr txBox="1">
            <a:spLocks noChangeArrowheads="1"/>
          </p:cNvSpPr>
          <p:nvPr/>
        </p:nvSpPr>
        <p:spPr bwMode="auto">
          <a:xfrm>
            <a:off x="5286375" y="2214563"/>
            <a:ext cx="1285875"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Uric Acid</a:t>
            </a:r>
            <a:endParaRPr kumimoji="0" lang="zh-TW" altLang="en-US" sz="2000">
              <a:solidFill>
                <a:srgbClr val="002060"/>
              </a:solidFill>
              <a:latin typeface="Constantia" pitchFamily="18" charset="0"/>
            </a:endParaRPr>
          </a:p>
        </p:txBody>
      </p:sp>
      <p:sp>
        <p:nvSpPr>
          <p:cNvPr id="58375" name="文字方塊 18"/>
          <p:cNvSpPr txBox="1">
            <a:spLocks noChangeArrowheads="1"/>
          </p:cNvSpPr>
          <p:nvPr/>
        </p:nvSpPr>
        <p:spPr bwMode="auto">
          <a:xfrm>
            <a:off x="6715125" y="2214563"/>
            <a:ext cx="1428750"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Allantoin</a:t>
            </a:r>
            <a:endParaRPr kumimoji="0" lang="zh-TW" altLang="en-US" sz="2000">
              <a:solidFill>
                <a:srgbClr val="002060"/>
              </a:solidFill>
              <a:latin typeface="Constantia" pitchFamily="18" charset="0"/>
            </a:endParaRPr>
          </a:p>
        </p:txBody>
      </p:sp>
      <p:sp>
        <p:nvSpPr>
          <p:cNvPr id="58376" name="文字方塊 19"/>
          <p:cNvSpPr txBox="1">
            <a:spLocks noChangeArrowheads="1"/>
          </p:cNvSpPr>
          <p:nvPr/>
        </p:nvSpPr>
        <p:spPr bwMode="auto">
          <a:xfrm>
            <a:off x="3357563" y="2643188"/>
            <a:ext cx="928687"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58377" name="文字方塊 21"/>
          <p:cNvSpPr txBox="1">
            <a:spLocks noChangeArrowheads="1"/>
          </p:cNvSpPr>
          <p:nvPr/>
        </p:nvSpPr>
        <p:spPr bwMode="auto">
          <a:xfrm>
            <a:off x="6286500" y="2643188"/>
            <a:ext cx="1214438"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Urate Oxidase</a:t>
            </a:r>
            <a:endParaRPr kumimoji="0" lang="zh-TW" altLang="en-US" sz="1400">
              <a:solidFill>
                <a:schemeClr val="bg1"/>
              </a:solidFill>
              <a:latin typeface="Constantia" pitchFamily="18" charset="0"/>
            </a:endParaRPr>
          </a:p>
        </p:txBody>
      </p:sp>
      <p:sp>
        <p:nvSpPr>
          <p:cNvPr id="23" name="向右箭號 22"/>
          <p:cNvSpPr/>
          <p:nvPr/>
        </p:nvSpPr>
        <p:spPr>
          <a:xfrm>
            <a:off x="1857375"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002060"/>
              </a:solidFill>
            </a:endParaRPr>
          </a:p>
        </p:txBody>
      </p:sp>
      <p:sp>
        <p:nvSpPr>
          <p:cNvPr id="25" name="向右箭號 24"/>
          <p:cNvSpPr/>
          <p:nvPr/>
        </p:nvSpPr>
        <p:spPr>
          <a:xfrm>
            <a:off x="3786188"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26" name="向右箭號 25"/>
          <p:cNvSpPr/>
          <p:nvPr/>
        </p:nvSpPr>
        <p:spPr>
          <a:xfrm>
            <a:off x="5143500"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27" name="向右箭號 26"/>
          <p:cNvSpPr/>
          <p:nvPr/>
        </p:nvSpPr>
        <p:spPr>
          <a:xfrm>
            <a:off x="6500813"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58382" name="文字方塊 27"/>
          <p:cNvSpPr txBox="1">
            <a:spLocks noChangeArrowheads="1"/>
          </p:cNvSpPr>
          <p:nvPr/>
        </p:nvSpPr>
        <p:spPr bwMode="auto">
          <a:xfrm>
            <a:off x="5000625" y="2643188"/>
            <a:ext cx="1071563"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58383" name="文字方塊 29"/>
          <p:cNvSpPr txBox="1">
            <a:spLocks noChangeArrowheads="1"/>
          </p:cNvSpPr>
          <p:nvPr/>
        </p:nvSpPr>
        <p:spPr bwMode="auto">
          <a:xfrm>
            <a:off x="4000500" y="3143250"/>
            <a:ext cx="1285875" cy="338138"/>
          </a:xfrm>
          <a:prstGeom prst="rect">
            <a:avLst/>
          </a:prstGeom>
          <a:noFill/>
          <a:ln w="9525">
            <a:noFill/>
            <a:miter lim="800000"/>
            <a:headEnd/>
            <a:tailEnd/>
          </a:ln>
        </p:spPr>
        <p:txBody>
          <a:bodyPr>
            <a:spAutoFit/>
          </a:bodyPr>
          <a:lstStyle/>
          <a:p>
            <a:r>
              <a:rPr kumimoji="0" lang="en-US" altLang="zh-TW" sz="1600">
                <a:solidFill>
                  <a:srgbClr val="C00000"/>
                </a:solidFill>
                <a:latin typeface="Constantia" pitchFamily="18" charset="0"/>
              </a:rPr>
              <a:t>Allopurinol</a:t>
            </a:r>
            <a:endParaRPr kumimoji="0" lang="zh-TW" altLang="en-US" sz="1600">
              <a:solidFill>
                <a:srgbClr val="C00000"/>
              </a:solidFill>
              <a:latin typeface="Constantia" pitchFamily="18" charset="0"/>
            </a:endParaRPr>
          </a:p>
        </p:txBody>
      </p:sp>
      <p:cxnSp>
        <p:nvCxnSpPr>
          <p:cNvPr id="32" name="直線單箭頭接點 31"/>
          <p:cNvCxnSpPr/>
          <p:nvPr/>
        </p:nvCxnSpPr>
        <p:spPr>
          <a:xfrm rot="10800000">
            <a:off x="4143375" y="2928938"/>
            <a:ext cx="285750" cy="214312"/>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p:nvPr/>
        </p:nvCxnSpPr>
        <p:spPr>
          <a:xfrm flipV="1">
            <a:off x="4714875" y="2928938"/>
            <a:ext cx="276225" cy="22383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減號 34"/>
          <p:cNvSpPr/>
          <p:nvPr/>
        </p:nvSpPr>
        <p:spPr>
          <a:xfrm>
            <a:off x="4500563" y="3000375"/>
            <a:ext cx="142875" cy="71438"/>
          </a:xfrm>
          <a:prstGeom prst="mathMin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58387" name="文字方塊 36"/>
          <p:cNvSpPr txBox="1">
            <a:spLocks noChangeArrowheads="1"/>
          </p:cNvSpPr>
          <p:nvPr/>
        </p:nvSpPr>
        <p:spPr bwMode="auto">
          <a:xfrm>
            <a:off x="5929313" y="3143250"/>
            <a:ext cx="2571750" cy="338138"/>
          </a:xfrm>
          <a:prstGeom prst="rect">
            <a:avLst/>
          </a:prstGeom>
          <a:noFill/>
          <a:ln w="9525">
            <a:noFill/>
            <a:miter lim="800000"/>
            <a:headEnd/>
            <a:tailEnd/>
          </a:ln>
        </p:spPr>
        <p:txBody>
          <a:bodyPr>
            <a:spAutoFit/>
          </a:bodyPr>
          <a:lstStyle/>
          <a:p>
            <a:pPr algn="ctr"/>
            <a:r>
              <a:rPr kumimoji="0" lang="en-US" altLang="zh-TW" sz="1600">
                <a:solidFill>
                  <a:srgbClr val="C00000"/>
                </a:solidFill>
                <a:latin typeface="Constantia" pitchFamily="18" charset="0"/>
              </a:rPr>
              <a:t>Exogenous Urate Oxidase</a:t>
            </a:r>
            <a:endParaRPr kumimoji="0" lang="zh-TW" altLang="en-US" sz="1600">
              <a:solidFill>
                <a:srgbClr val="C00000"/>
              </a:solidFill>
              <a:latin typeface="Constantia" pitchFamily="18" charset="0"/>
            </a:endParaRPr>
          </a:p>
        </p:txBody>
      </p:sp>
      <p:cxnSp>
        <p:nvCxnSpPr>
          <p:cNvPr id="39" name="直線單箭頭接點 38"/>
          <p:cNvCxnSpPr/>
          <p:nvPr/>
        </p:nvCxnSpPr>
        <p:spPr>
          <a:xfrm rot="16200000" flipV="1">
            <a:off x="7072313" y="3000375"/>
            <a:ext cx="214312" cy="714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1" name="加號 40"/>
          <p:cNvSpPr/>
          <p:nvPr/>
        </p:nvSpPr>
        <p:spPr>
          <a:xfrm>
            <a:off x="7286625" y="3000375"/>
            <a:ext cx="142875" cy="142875"/>
          </a:xfrm>
          <a:prstGeom prst="mathPl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0"/>
                                        </p:tgtEl>
                                        <p:attrNameLst>
                                          <p:attrName>ppt_x</p:attrName>
                                          <p:attrName>ppt_y</p:attrName>
                                        </p:attrNameLst>
                                      </p:cBhvr>
                                    </p:animMotion>
                                    <p:animRot by="1500000">
                                      <p:cBhvr>
                                        <p:cTn id="7" dur="125" fill="hold">
                                          <p:stCondLst>
                                            <p:cond delay="0"/>
                                          </p:stCondLst>
                                        </p:cTn>
                                        <p:tgtEl>
                                          <p:spTgt spid="10"/>
                                        </p:tgtEl>
                                        <p:attrNameLst>
                                          <p:attrName>r</p:attrName>
                                        </p:attrNameLst>
                                      </p:cBhvr>
                                    </p:animRot>
                                    <p:animRot by="-1500000">
                                      <p:cBhvr>
                                        <p:cTn id="8" dur="125" fill="hold">
                                          <p:stCondLst>
                                            <p:cond delay="125"/>
                                          </p:stCondLst>
                                        </p:cTn>
                                        <p:tgtEl>
                                          <p:spTgt spid="10"/>
                                        </p:tgtEl>
                                        <p:attrNameLst>
                                          <p:attrName>r</p:attrName>
                                        </p:attrNameLst>
                                      </p:cBhvr>
                                    </p:animRot>
                                    <p:animRot by="-1500000">
                                      <p:cBhvr>
                                        <p:cTn id="9" dur="125" fill="hold">
                                          <p:stCondLst>
                                            <p:cond delay="250"/>
                                          </p:stCondLst>
                                        </p:cTn>
                                        <p:tgtEl>
                                          <p:spTgt spid="10"/>
                                        </p:tgtEl>
                                        <p:attrNameLst>
                                          <p:attrName>r</p:attrName>
                                        </p:attrNameLst>
                                      </p:cBhvr>
                                    </p:animRot>
                                    <p:animRot by="1500000">
                                      <p:cBhvr>
                                        <p:cTn id="10" dur="125" fill="hold">
                                          <p:stCondLst>
                                            <p:cond delay="375"/>
                                          </p:stCondLst>
                                        </p:cTn>
                                        <p:tgtEl>
                                          <p:spTgt spid="10"/>
                                        </p:tgtEl>
                                        <p:attrNameLst>
                                          <p:attrName>r</p:attrName>
                                        </p:attrNameLst>
                                      </p:cBhvr>
                                    </p:animRot>
                                  </p:childTnLst>
                                </p:cTn>
                              </p:par>
                            </p:childTnLst>
                          </p:cTn>
                        </p:par>
                        <p:par>
                          <p:cTn id="11" fill="hold">
                            <p:stCondLst>
                              <p:cond delay="75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9"/>
                                        </p:tgtEl>
                                        <p:attrNameLst>
                                          <p:attrName>ppt_x</p:attrName>
                                          <p:attrName>ppt_y</p:attrName>
                                        </p:attrNameLst>
                                      </p:cBhvr>
                                    </p:animMotion>
                                    <p:animRot by="1500000">
                                      <p:cBhvr>
                                        <p:cTn id="14" dur="125" fill="hold">
                                          <p:stCondLst>
                                            <p:cond delay="0"/>
                                          </p:stCondLst>
                                        </p:cTn>
                                        <p:tgtEl>
                                          <p:spTgt spid="9"/>
                                        </p:tgtEl>
                                        <p:attrNameLst>
                                          <p:attrName>r</p:attrName>
                                        </p:attrNameLst>
                                      </p:cBhvr>
                                    </p:animRot>
                                    <p:animRot by="-1500000">
                                      <p:cBhvr>
                                        <p:cTn id="15" dur="125" fill="hold">
                                          <p:stCondLst>
                                            <p:cond delay="125"/>
                                          </p:stCondLst>
                                        </p:cTn>
                                        <p:tgtEl>
                                          <p:spTgt spid="9"/>
                                        </p:tgtEl>
                                        <p:attrNameLst>
                                          <p:attrName>r</p:attrName>
                                        </p:attrNameLst>
                                      </p:cBhvr>
                                    </p:animRot>
                                    <p:animRot by="-1500000">
                                      <p:cBhvr>
                                        <p:cTn id="16" dur="125" fill="hold">
                                          <p:stCondLst>
                                            <p:cond delay="250"/>
                                          </p:stCondLst>
                                        </p:cTn>
                                        <p:tgtEl>
                                          <p:spTgt spid="9"/>
                                        </p:tgtEl>
                                        <p:attrNameLst>
                                          <p:attrName>r</p:attrName>
                                        </p:attrNameLst>
                                      </p:cBhvr>
                                    </p:animRot>
                                    <p:animRot by="1500000">
                                      <p:cBhvr>
                                        <p:cTn id="17" dur="125" fill="hold">
                                          <p:stCondLst>
                                            <p:cond delay="375"/>
                                          </p:stCondLst>
                                        </p:cTn>
                                        <p:tgtEl>
                                          <p:spTgt spid="9"/>
                                        </p:tgtEl>
                                        <p:attrNameLst>
                                          <p:attrName>r</p:attrName>
                                        </p:attrNameLst>
                                      </p:cBhvr>
                                    </p:animRot>
                                  </p:childTnLst>
                                </p:cTn>
                              </p:par>
                            </p:childTnLst>
                          </p:cTn>
                        </p:par>
                        <p:par>
                          <p:cTn id="18" fill="hold">
                            <p:stCondLst>
                              <p:cond delay="1800"/>
                            </p:stCondLst>
                            <p:childTnLst>
                              <p:par>
                                <p:cTn id="19" presetID="34" presetClass="emph" presetSubtype="0" fill="hold"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17">
                                            <p:txEl>
                                              <p:pRg st="0" end="0"/>
                                            </p:txEl>
                                          </p:spTgt>
                                        </p:tgtEl>
                                        <p:attrNameLst>
                                          <p:attrName>ppt_x</p:attrName>
                                          <p:attrName>ppt_y</p:attrName>
                                        </p:attrNameLst>
                                      </p:cBhvr>
                                    </p:animMotion>
                                    <p:animRot by="1500000">
                                      <p:cBhvr>
                                        <p:cTn id="21" dur="125" fill="hold">
                                          <p:stCondLst>
                                            <p:cond delay="0"/>
                                          </p:stCondLst>
                                        </p:cTn>
                                        <p:tgtEl>
                                          <p:spTgt spid="17">
                                            <p:txEl>
                                              <p:pRg st="0" end="0"/>
                                            </p:txEl>
                                          </p:spTgt>
                                        </p:tgtEl>
                                        <p:attrNameLst>
                                          <p:attrName>r</p:attrName>
                                        </p:attrNameLst>
                                      </p:cBhvr>
                                    </p:animRot>
                                    <p:animRot by="-1500000">
                                      <p:cBhvr>
                                        <p:cTn id="22" dur="125" fill="hold">
                                          <p:stCondLst>
                                            <p:cond delay="125"/>
                                          </p:stCondLst>
                                        </p:cTn>
                                        <p:tgtEl>
                                          <p:spTgt spid="17">
                                            <p:txEl>
                                              <p:pRg st="0" end="0"/>
                                            </p:txEl>
                                          </p:spTgt>
                                        </p:tgtEl>
                                        <p:attrNameLst>
                                          <p:attrName>r</p:attrName>
                                        </p:attrNameLst>
                                      </p:cBhvr>
                                    </p:animRot>
                                    <p:animRot by="-1500000">
                                      <p:cBhvr>
                                        <p:cTn id="23" dur="125" fill="hold">
                                          <p:stCondLst>
                                            <p:cond delay="250"/>
                                          </p:stCondLst>
                                        </p:cTn>
                                        <p:tgtEl>
                                          <p:spTgt spid="17">
                                            <p:txEl>
                                              <p:pRg st="0" end="0"/>
                                            </p:txEl>
                                          </p:spTgt>
                                        </p:tgtEl>
                                        <p:attrNameLst>
                                          <p:attrName>r</p:attrName>
                                        </p:attrNameLst>
                                      </p:cBhvr>
                                    </p:animRot>
                                    <p:animRot by="1500000">
                                      <p:cBhvr>
                                        <p:cTn id="24" dur="125" fill="hold">
                                          <p:stCondLst>
                                            <p:cond delay="375"/>
                                          </p:stCondLst>
                                        </p:cTn>
                                        <p:tgtEl>
                                          <p:spTgt spid="17">
                                            <p:txEl>
                                              <p:pRg st="0" end="0"/>
                                            </p:txEl>
                                          </p:spTgt>
                                        </p:tgtEl>
                                        <p:attrNameLst>
                                          <p:attrName>r</p:attrName>
                                        </p:attrNameLst>
                                      </p:cBhvr>
                                    </p:animRot>
                                  </p:childTnLst>
                                </p:cTn>
                              </p:par>
                            </p:childTnLst>
                          </p:cTn>
                        </p:par>
                        <p:par>
                          <p:cTn id="25" fill="hold">
                            <p:stCondLst>
                              <p:cond delay="2650"/>
                            </p:stCondLst>
                            <p:childTnLst>
                              <p:par>
                                <p:cTn id="26" presetID="34" presetClass="emph" presetSubtype="0" fill="hold" nodeType="after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18">
                                            <p:txEl>
                                              <p:pRg st="0" end="0"/>
                                            </p:txEl>
                                          </p:spTgt>
                                        </p:tgtEl>
                                        <p:attrNameLst>
                                          <p:attrName>ppt_x</p:attrName>
                                          <p:attrName>ppt_y</p:attrName>
                                        </p:attrNameLst>
                                      </p:cBhvr>
                                    </p:animMotion>
                                    <p:animRot by="1500000">
                                      <p:cBhvr>
                                        <p:cTn id="28" dur="125" fill="hold">
                                          <p:stCondLst>
                                            <p:cond delay="0"/>
                                          </p:stCondLst>
                                        </p:cTn>
                                        <p:tgtEl>
                                          <p:spTgt spid="18">
                                            <p:txEl>
                                              <p:pRg st="0" end="0"/>
                                            </p:txEl>
                                          </p:spTgt>
                                        </p:tgtEl>
                                        <p:attrNameLst>
                                          <p:attrName>r</p:attrName>
                                        </p:attrNameLst>
                                      </p:cBhvr>
                                    </p:animRot>
                                    <p:animRot by="-1500000">
                                      <p:cBhvr>
                                        <p:cTn id="29" dur="125" fill="hold">
                                          <p:stCondLst>
                                            <p:cond delay="125"/>
                                          </p:stCondLst>
                                        </p:cTn>
                                        <p:tgtEl>
                                          <p:spTgt spid="18">
                                            <p:txEl>
                                              <p:pRg st="0" end="0"/>
                                            </p:txEl>
                                          </p:spTgt>
                                        </p:tgtEl>
                                        <p:attrNameLst>
                                          <p:attrName>r</p:attrName>
                                        </p:attrNameLst>
                                      </p:cBhvr>
                                    </p:animRot>
                                    <p:animRot by="-1500000">
                                      <p:cBhvr>
                                        <p:cTn id="30" dur="125" fill="hold">
                                          <p:stCondLst>
                                            <p:cond delay="250"/>
                                          </p:stCondLst>
                                        </p:cTn>
                                        <p:tgtEl>
                                          <p:spTgt spid="18">
                                            <p:txEl>
                                              <p:pRg st="0" end="0"/>
                                            </p:txEl>
                                          </p:spTgt>
                                        </p:tgtEl>
                                        <p:attrNameLst>
                                          <p:attrName>r</p:attrName>
                                        </p:attrNameLst>
                                      </p:cBhvr>
                                    </p:animRot>
                                    <p:animRot by="1500000">
                                      <p:cBhvr>
                                        <p:cTn id="31" dur="125" fill="hold">
                                          <p:stCondLst>
                                            <p:cond delay="375"/>
                                          </p:stCondLst>
                                        </p:cTn>
                                        <p:tgtEl>
                                          <p:spTgt spid="18">
                                            <p:txEl>
                                              <p:pRg st="0" end="0"/>
                                            </p:txEl>
                                          </p:spTgt>
                                        </p:tgtEl>
                                        <p:attrNameLst>
                                          <p:attrName>r</p:attrName>
                                        </p:attrNameLst>
                                      </p:cBhvr>
                                    </p:animRot>
                                  </p:childTnLst>
                                </p:cTn>
                              </p:par>
                            </p:childTnLst>
                          </p:cTn>
                        </p:par>
                        <p:par>
                          <p:cTn id="32" fill="hold">
                            <p:stCondLst>
                              <p:cond delay="3500"/>
                            </p:stCondLst>
                            <p:childTnLst>
                              <p:par>
                                <p:cTn id="33" presetID="14" presetClass="emph" presetSubtype="0" fill="hold" nodeType="afterEffect">
                                  <p:stCondLst>
                                    <p:cond delay="0"/>
                                  </p:stCondLst>
                                  <p:iterate type="lt">
                                    <p:tmPct val="0"/>
                                  </p:iterate>
                                  <p:childTnLst>
                                    <p:animClr clrSpc="rgb" dir="cw">
                                      <p:cBhvr override="childStyle">
                                        <p:cTn id="34" dur="1900" fill="hold">
                                          <p:stCondLst>
                                            <p:cond delay="100"/>
                                          </p:stCondLst>
                                        </p:cTn>
                                        <p:tgtEl>
                                          <p:spTgt spid="18">
                                            <p:txEl>
                                              <p:pRg st="0" end="0"/>
                                            </p:txEl>
                                          </p:spTgt>
                                        </p:tgtEl>
                                        <p:attrNameLst>
                                          <p:attrName>style.color</p:attrName>
                                        </p:attrNameLst>
                                      </p:cBhvr>
                                      <p:to>
                                        <a:schemeClr val="bg1"/>
                                      </p:to>
                                    </p:animClr>
                                    <p:animClr clrSpc="rgb" dir="cw">
                                      <p:cBhvr>
                                        <p:cTn id="35" dur="1900" fill="hold">
                                          <p:stCondLst>
                                            <p:cond delay="100"/>
                                          </p:stCondLst>
                                        </p:cTn>
                                        <p:tgtEl>
                                          <p:spTgt spid="18">
                                            <p:txEl>
                                              <p:pRg st="0" end="0"/>
                                            </p:txEl>
                                          </p:spTgt>
                                        </p:tgtEl>
                                        <p:attrNameLst>
                                          <p:attrName>fillColor</p:attrName>
                                        </p:attrNameLst>
                                      </p:cBhvr>
                                      <p:to>
                                        <a:schemeClr val="bg1"/>
                                      </p:to>
                                    </p:animClr>
                                    <p:set>
                                      <p:cBhvr>
                                        <p:cTn id="36" dur="1900" fill="hold">
                                          <p:stCondLst>
                                            <p:cond delay="100"/>
                                          </p:stCondLst>
                                        </p:cTn>
                                        <p:tgtEl>
                                          <p:spTgt spid="18">
                                            <p:txEl>
                                              <p:pRg st="0" end="0"/>
                                            </p:txEl>
                                          </p:spTgt>
                                        </p:tgtEl>
                                        <p:attrNameLst>
                                          <p:attrName>fill.type</p:attrName>
                                        </p:attrNameLst>
                                      </p:cBhvr>
                                      <p:to>
                                        <p:strVal val="solid"/>
                                      </p:to>
                                    </p:set>
                                    <p:set>
                                      <p:cBhvr>
                                        <p:cTn id="37" dur="1900" fill="hold">
                                          <p:stCondLst>
                                            <p:cond delay="100"/>
                                          </p:stCondLst>
                                        </p:cTn>
                                        <p:tgtEl>
                                          <p:spTgt spid="18">
                                            <p:txEl>
                                              <p:pRg st="0" end="0"/>
                                            </p:txEl>
                                          </p:spTgt>
                                        </p:tgtEl>
                                        <p:attrNameLst>
                                          <p:attrName>fill.on</p:attrName>
                                        </p:attrNameLst>
                                      </p:cBhvr>
                                      <p:to>
                                        <p:strVal val="true"/>
                                      </p:to>
                                    </p:set>
                                    <p:animScale>
                                      <p:cBhvr>
                                        <p:cTn id="38" dur="200" fill="hold">
                                          <p:stCondLst>
                                            <p:cond delay="0"/>
                                          </p:stCondLst>
                                        </p:cTn>
                                        <p:tgtEl>
                                          <p:spTgt spid="18">
                                            <p:txEl>
                                              <p:pRg st="0" end="0"/>
                                            </p:txEl>
                                          </p:spTgt>
                                        </p:tgtEl>
                                      </p:cBhvr>
                                      <p:from x="100000" y="100000"/>
                                      <p:to x="100000" y="5000"/>
                                    </p:animScale>
                                    <p:animScale>
                                      <p:cBhvr>
                                        <p:cTn id="39" dur="200" fill="hold">
                                          <p:stCondLst>
                                            <p:cond delay="200"/>
                                          </p:stCondLst>
                                        </p:cTn>
                                        <p:tgtEl>
                                          <p:spTgt spid="18">
                                            <p:txEl>
                                              <p:pRg st="0" end="0"/>
                                            </p:txEl>
                                          </p:spTgt>
                                        </p:tgtEl>
                                      </p:cBhvr>
                                      <p:from x="100000" y="5000"/>
                                      <p:to x="120000" y="150000"/>
                                    </p:animScale>
                                    <p:animScale>
                                      <p:cBhvr>
                                        <p:cTn id="40" dur="600" fill="hold">
                                          <p:stCondLst>
                                            <p:cond delay="1400"/>
                                          </p:stCondLst>
                                        </p:cTn>
                                        <p:tgtEl>
                                          <p:spTgt spid="18">
                                            <p:txEl>
                                              <p:pRg st="0" end="0"/>
                                            </p:txEl>
                                          </p:spTgt>
                                        </p:tgtEl>
                                      </p:cBhvr>
                                      <p:to x="120000" y="150000"/>
                                    </p:animScale>
                                  </p:childTnLst>
                                </p:cTn>
                              </p:par>
                            </p:childTnLst>
                          </p:cTn>
                        </p:par>
                        <p:par>
                          <p:cTn id="41" fill="hold">
                            <p:stCondLst>
                              <p:cond delay="5500"/>
                            </p:stCondLst>
                            <p:childTnLst>
                              <p:par>
                                <p:cTn id="42" presetID="3" presetClass="entr" presetSubtype="10" fill="hold" nodeType="after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linds(horizont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linds(horizontal)">
                                      <p:cBhvr>
                                        <p:cTn id="49" dur="500"/>
                                        <p:tgtEl>
                                          <p:spTgt spid="3">
                                            <p:txEl>
                                              <p:pRg st="7" end="7"/>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blinds(horizontal)">
                                      <p:cBhvr>
                                        <p:cTn id="55" dur="500"/>
                                        <p:tgtEl>
                                          <p:spTgt spid="3">
                                            <p:txEl>
                                              <p:pRg st="9" end="9"/>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blinds(horizontal)">
                                      <p:cBhvr>
                                        <p:cTn id="58"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內容版面配置區 2"/>
          <p:cNvSpPr>
            <a:spLocks noGrp="1"/>
          </p:cNvSpPr>
          <p:nvPr>
            <p:ph idx="1"/>
          </p:nvPr>
        </p:nvSpPr>
        <p:spPr/>
        <p:txBody>
          <a:bodyPr/>
          <a:lstStyle/>
          <a:p>
            <a:pPr eaLnBrk="1" hangingPunct="1"/>
            <a:r>
              <a:rPr lang="en-US" altLang="zh-TW" smtClean="0"/>
              <a:t>PMH</a:t>
            </a:r>
          </a:p>
          <a:p>
            <a:pPr lvl="1" eaLnBrk="1" hangingPunct="1"/>
            <a:r>
              <a:rPr lang="en-US" altLang="zh-TW" smtClean="0"/>
              <a:t>Recently found bilateral supra-renal masses</a:t>
            </a:r>
          </a:p>
          <a:p>
            <a:pPr lvl="1" eaLnBrk="1" hangingPunct="1"/>
            <a:r>
              <a:rPr lang="en-US" altLang="zh-TW" smtClean="0"/>
              <a:t>Presented with </a:t>
            </a:r>
          </a:p>
          <a:p>
            <a:pPr lvl="2" eaLnBrk="1" hangingPunct="1"/>
            <a:r>
              <a:rPr lang="en-US" altLang="zh-TW" smtClean="0"/>
              <a:t>Epigastric discomfort for 2 months</a:t>
            </a:r>
          </a:p>
          <a:p>
            <a:pPr lvl="2" eaLnBrk="1" hangingPunct="1"/>
            <a:r>
              <a:rPr lang="en-US" altLang="zh-TW" smtClean="0"/>
              <a:t>Weight loss of 20lbs</a:t>
            </a:r>
          </a:p>
          <a:p>
            <a:pPr lvl="2" eaLnBrk="1" hangingPunct="1"/>
            <a:r>
              <a:rPr lang="en-US" altLang="zh-TW" smtClean="0"/>
              <a:t>Decrease appetite</a:t>
            </a:r>
          </a:p>
          <a:p>
            <a:pPr lvl="2" eaLnBrk="1" hangingPunct="1"/>
            <a:r>
              <a:rPr lang="en-US" altLang="zh-TW" smtClean="0"/>
              <a:t>No urinary symptom</a:t>
            </a:r>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0000" lnSpcReduction="20000"/>
          </a:bodyPr>
          <a:lstStyle/>
          <a:p>
            <a:pPr marL="274320" indent="-274320" eaLnBrk="1" fontAlgn="auto" hangingPunct="1">
              <a:spcAft>
                <a:spcPts val="0"/>
              </a:spcAft>
              <a:buFont typeface="Wingdings 2"/>
              <a:buChar char=""/>
              <a:defRPr/>
            </a:pPr>
            <a:r>
              <a:rPr lang="en-US" dirty="0" err="1" smtClean="0">
                <a:cs typeface="+mn-cs"/>
              </a:rPr>
              <a:t>Xanthinuria</a:t>
            </a:r>
            <a:endParaRPr lang="en-US" dirty="0" smtClean="0">
              <a:cs typeface="+mn-cs"/>
            </a:endParaRPr>
          </a:p>
          <a:p>
            <a:pPr marL="274320" indent="-274320" eaLnBrk="1" fontAlgn="auto" hangingPunct="1">
              <a:spcAft>
                <a:spcPts val="0"/>
              </a:spcAft>
              <a:buFont typeface="Wingdings 2"/>
              <a:buChar char=""/>
              <a:defRPr/>
            </a:pPr>
            <a:endParaRPr lang="en-US" dirty="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smtClean="0">
              <a:cs typeface="+mn-cs"/>
            </a:endParaRPr>
          </a:p>
          <a:p>
            <a:pPr marL="274320" indent="-274320" eaLnBrk="1" fontAlgn="auto" hangingPunct="1">
              <a:spcAft>
                <a:spcPts val="0"/>
              </a:spcAft>
              <a:buFont typeface="Wingdings 2"/>
              <a:buChar char=""/>
              <a:defRPr/>
            </a:pPr>
            <a:endParaRPr lang="en-US" dirty="0">
              <a:cs typeface="+mn-cs"/>
            </a:endParaRPr>
          </a:p>
          <a:p>
            <a:pPr marL="274320" indent="-274320" eaLnBrk="1" fontAlgn="auto" hangingPunct="1">
              <a:spcAft>
                <a:spcPts val="0"/>
              </a:spcAft>
              <a:buFont typeface="Wingdings 2"/>
              <a:buChar char=""/>
              <a:defRPr/>
            </a:pPr>
            <a:r>
              <a:rPr lang="en-US" dirty="0" err="1" smtClean="0">
                <a:cs typeface="+mn-cs"/>
              </a:rPr>
              <a:t>Allopurinol</a:t>
            </a:r>
            <a:r>
              <a:rPr lang="en-US" dirty="0" smtClean="0">
                <a:cs typeface="+mn-cs"/>
              </a:rPr>
              <a:t> blocks the catabolism of hypoxanthine and </a:t>
            </a:r>
            <a:r>
              <a:rPr lang="en-US" dirty="0" err="1" smtClean="0">
                <a:cs typeface="+mn-cs"/>
              </a:rPr>
              <a:t>xanthine</a:t>
            </a:r>
            <a:endParaRPr lang="en-US" dirty="0" smtClean="0">
              <a:cs typeface="+mn-cs"/>
            </a:endParaRPr>
          </a:p>
          <a:p>
            <a:pPr marL="274320" indent="-274320" eaLnBrk="1" fontAlgn="auto" hangingPunct="1">
              <a:spcAft>
                <a:spcPts val="0"/>
              </a:spcAft>
              <a:buFont typeface="Wingdings 2"/>
              <a:buChar char=""/>
              <a:defRPr/>
            </a:pPr>
            <a:r>
              <a:rPr lang="en-US" dirty="0" err="1" smtClean="0">
                <a:cs typeface="+mn-cs"/>
              </a:rPr>
              <a:t>Xanthine</a:t>
            </a:r>
            <a:r>
              <a:rPr lang="en-US" dirty="0" smtClean="0">
                <a:cs typeface="+mn-cs"/>
              </a:rPr>
              <a:t> is much less soluble than uric acid</a:t>
            </a:r>
          </a:p>
          <a:p>
            <a:pPr marL="274320" indent="-274320" eaLnBrk="1" fontAlgn="auto" hangingPunct="1">
              <a:spcAft>
                <a:spcPts val="0"/>
              </a:spcAft>
              <a:buFont typeface="Wingdings 2"/>
              <a:buChar char=""/>
              <a:defRPr/>
            </a:pPr>
            <a:r>
              <a:rPr lang="en-US" dirty="0" smtClean="0">
                <a:cs typeface="+mn-cs"/>
              </a:rPr>
              <a:t>Urinary </a:t>
            </a:r>
            <a:r>
              <a:rPr lang="en-US" dirty="0" err="1" smtClean="0">
                <a:cs typeface="+mn-cs"/>
              </a:rPr>
              <a:t>alkalinization</a:t>
            </a:r>
            <a:r>
              <a:rPr lang="en-US" dirty="0" smtClean="0">
                <a:cs typeface="+mn-cs"/>
              </a:rPr>
              <a:t> increases the solubility of </a:t>
            </a:r>
            <a:r>
              <a:rPr lang="en-US" dirty="0" err="1" smtClean="0">
                <a:cs typeface="+mn-cs"/>
              </a:rPr>
              <a:t>xanthine</a:t>
            </a:r>
            <a:r>
              <a:rPr lang="en-US" dirty="0" smtClean="0">
                <a:cs typeface="+mn-cs"/>
              </a:rPr>
              <a:t> much less than the solubility of uric acid</a:t>
            </a:r>
          </a:p>
          <a:p>
            <a:pPr marL="274320" indent="-274320" eaLnBrk="1" fontAlgn="auto" hangingPunct="1">
              <a:spcAft>
                <a:spcPts val="0"/>
              </a:spcAft>
              <a:buFont typeface="Wingdings 2"/>
              <a:buChar char=""/>
              <a:defRPr/>
            </a:pPr>
            <a:r>
              <a:rPr lang="en-US" dirty="0" smtClean="0">
                <a:cs typeface="+mn-cs"/>
              </a:rPr>
              <a:t>Precipitation in renal tubules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Acute renal failure </a:t>
            </a:r>
          </a:p>
          <a:p>
            <a:pPr marL="640080" lvl="1" indent="-274320" eaLnBrk="1" fontAlgn="auto" hangingPunct="1">
              <a:spcAft>
                <a:spcPts val="0"/>
              </a:spcAft>
              <a:buClr>
                <a:schemeClr val="accent2">
                  <a:shade val="75000"/>
                </a:schemeClr>
              </a:buClr>
              <a:buFont typeface="Wingdings 2"/>
              <a:buChar char=""/>
              <a:defRPr/>
            </a:pPr>
            <a:r>
              <a:rPr lang="en-US" dirty="0" err="1">
                <a:cs typeface="+mn-cs"/>
              </a:rPr>
              <a:t>X</a:t>
            </a:r>
            <a:r>
              <a:rPr lang="en-US" dirty="0" err="1" smtClean="0">
                <a:cs typeface="+mn-cs"/>
              </a:rPr>
              <a:t>anthine</a:t>
            </a:r>
            <a:r>
              <a:rPr lang="en-US" dirty="0" smtClean="0">
                <a:cs typeface="+mn-cs"/>
              </a:rPr>
              <a:t> stone formation</a:t>
            </a:r>
            <a:endParaRPr lang="en-US" dirty="0" smtClean="0">
              <a:cs typeface="+mn-cs"/>
              <a:hlinkClick r:id="rId3" action="ppaction://hlinkfile"/>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Pathogenesis</a:t>
            </a:r>
            <a:endParaRPr lang="zh-TW" altLang="en-US">
              <a:cs typeface="+mj-cs"/>
            </a:endParaRPr>
          </a:p>
        </p:txBody>
      </p:sp>
      <p:sp>
        <p:nvSpPr>
          <p:cNvPr id="69" name="文字方塊 68"/>
          <p:cNvSpPr txBox="1">
            <a:spLocks noChangeArrowheads="1"/>
          </p:cNvSpPr>
          <p:nvPr/>
        </p:nvSpPr>
        <p:spPr bwMode="auto">
          <a:xfrm>
            <a:off x="2000250" y="2214563"/>
            <a:ext cx="1785938"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Hypoxanthine</a:t>
            </a:r>
            <a:endParaRPr kumimoji="0" lang="zh-TW" altLang="en-US">
              <a:solidFill>
                <a:srgbClr val="002060"/>
              </a:solidFill>
              <a:latin typeface="Constantia" pitchFamily="18" charset="0"/>
            </a:endParaRPr>
          </a:p>
        </p:txBody>
      </p:sp>
      <p:sp>
        <p:nvSpPr>
          <p:cNvPr id="70" name="文字方塊 69"/>
          <p:cNvSpPr txBox="1">
            <a:spLocks noChangeArrowheads="1"/>
          </p:cNvSpPr>
          <p:nvPr/>
        </p:nvSpPr>
        <p:spPr bwMode="auto">
          <a:xfrm>
            <a:off x="928688" y="2214563"/>
            <a:ext cx="92868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Purine</a:t>
            </a:r>
            <a:endParaRPr kumimoji="0" lang="zh-TW" altLang="en-US" sz="2000">
              <a:solidFill>
                <a:srgbClr val="002060"/>
              </a:solidFill>
              <a:latin typeface="Constantia" pitchFamily="18" charset="0"/>
            </a:endParaRPr>
          </a:p>
        </p:txBody>
      </p:sp>
      <p:sp>
        <p:nvSpPr>
          <p:cNvPr id="71" name="文字方塊 70"/>
          <p:cNvSpPr txBox="1">
            <a:spLocks noChangeArrowheads="1"/>
          </p:cNvSpPr>
          <p:nvPr/>
        </p:nvSpPr>
        <p:spPr bwMode="auto">
          <a:xfrm>
            <a:off x="3929063" y="2214563"/>
            <a:ext cx="121443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Xanthine</a:t>
            </a:r>
            <a:endParaRPr kumimoji="0" lang="zh-TW" altLang="en-US">
              <a:solidFill>
                <a:srgbClr val="002060"/>
              </a:solidFill>
              <a:latin typeface="Constantia" pitchFamily="18" charset="0"/>
            </a:endParaRPr>
          </a:p>
        </p:txBody>
      </p:sp>
      <p:sp>
        <p:nvSpPr>
          <p:cNvPr id="72" name="文字方塊 71"/>
          <p:cNvSpPr txBox="1">
            <a:spLocks noChangeArrowheads="1"/>
          </p:cNvSpPr>
          <p:nvPr/>
        </p:nvSpPr>
        <p:spPr bwMode="auto">
          <a:xfrm>
            <a:off x="5286375" y="2214563"/>
            <a:ext cx="1285875"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Uric Acid</a:t>
            </a:r>
            <a:endParaRPr kumimoji="0" lang="zh-TW" altLang="en-US" sz="2000">
              <a:solidFill>
                <a:srgbClr val="002060"/>
              </a:solidFill>
              <a:latin typeface="Constantia" pitchFamily="18" charset="0"/>
            </a:endParaRPr>
          </a:p>
        </p:txBody>
      </p:sp>
      <p:sp>
        <p:nvSpPr>
          <p:cNvPr id="60423" name="文字方塊 72"/>
          <p:cNvSpPr txBox="1">
            <a:spLocks noChangeArrowheads="1"/>
          </p:cNvSpPr>
          <p:nvPr/>
        </p:nvSpPr>
        <p:spPr bwMode="auto">
          <a:xfrm>
            <a:off x="6715125" y="2214563"/>
            <a:ext cx="1428750"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Allantoin</a:t>
            </a:r>
            <a:endParaRPr kumimoji="0" lang="zh-TW" altLang="en-US" sz="2000">
              <a:solidFill>
                <a:srgbClr val="002060"/>
              </a:solidFill>
              <a:latin typeface="Constantia" pitchFamily="18" charset="0"/>
            </a:endParaRPr>
          </a:p>
        </p:txBody>
      </p:sp>
      <p:sp>
        <p:nvSpPr>
          <p:cNvPr id="74" name="文字方塊 73"/>
          <p:cNvSpPr txBox="1">
            <a:spLocks noChangeArrowheads="1"/>
          </p:cNvSpPr>
          <p:nvPr/>
        </p:nvSpPr>
        <p:spPr bwMode="auto">
          <a:xfrm>
            <a:off x="3357563" y="2643188"/>
            <a:ext cx="928687"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60425" name="文字方塊 74"/>
          <p:cNvSpPr txBox="1">
            <a:spLocks noChangeArrowheads="1"/>
          </p:cNvSpPr>
          <p:nvPr/>
        </p:nvSpPr>
        <p:spPr bwMode="auto">
          <a:xfrm>
            <a:off x="6286500" y="2643188"/>
            <a:ext cx="1214438"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Urate Oxidase</a:t>
            </a:r>
            <a:endParaRPr kumimoji="0" lang="zh-TW" altLang="en-US" sz="1400">
              <a:solidFill>
                <a:schemeClr val="bg1"/>
              </a:solidFill>
              <a:latin typeface="Constantia" pitchFamily="18" charset="0"/>
            </a:endParaRPr>
          </a:p>
        </p:txBody>
      </p:sp>
      <p:sp>
        <p:nvSpPr>
          <p:cNvPr id="76" name="向右箭號 75"/>
          <p:cNvSpPr/>
          <p:nvPr/>
        </p:nvSpPr>
        <p:spPr>
          <a:xfrm>
            <a:off x="1857375"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002060"/>
              </a:solidFill>
            </a:endParaRPr>
          </a:p>
        </p:txBody>
      </p:sp>
      <p:sp>
        <p:nvSpPr>
          <p:cNvPr id="77" name="向右箭號 76"/>
          <p:cNvSpPr/>
          <p:nvPr/>
        </p:nvSpPr>
        <p:spPr>
          <a:xfrm>
            <a:off x="3786188"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8" name="向右箭號 77"/>
          <p:cNvSpPr/>
          <p:nvPr/>
        </p:nvSpPr>
        <p:spPr>
          <a:xfrm>
            <a:off x="5143500"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9" name="向右箭號 78"/>
          <p:cNvSpPr/>
          <p:nvPr/>
        </p:nvSpPr>
        <p:spPr>
          <a:xfrm>
            <a:off x="6500813"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80" name="文字方塊 79"/>
          <p:cNvSpPr txBox="1">
            <a:spLocks noChangeArrowheads="1"/>
          </p:cNvSpPr>
          <p:nvPr/>
        </p:nvSpPr>
        <p:spPr bwMode="auto">
          <a:xfrm>
            <a:off x="5000625" y="2643188"/>
            <a:ext cx="1071563"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81" name="文字方塊 80"/>
          <p:cNvSpPr txBox="1">
            <a:spLocks noChangeArrowheads="1"/>
          </p:cNvSpPr>
          <p:nvPr/>
        </p:nvSpPr>
        <p:spPr bwMode="auto">
          <a:xfrm>
            <a:off x="4000500" y="3143250"/>
            <a:ext cx="1285875" cy="338138"/>
          </a:xfrm>
          <a:prstGeom prst="rect">
            <a:avLst/>
          </a:prstGeom>
          <a:noFill/>
          <a:ln w="9525">
            <a:noFill/>
            <a:miter lim="800000"/>
            <a:headEnd/>
            <a:tailEnd/>
          </a:ln>
        </p:spPr>
        <p:txBody>
          <a:bodyPr>
            <a:spAutoFit/>
          </a:bodyPr>
          <a:lstStyle/>
          <a:p>
            <a:r>
              <a:rPr kumimoji="0" lang="en-US" altLang="zh-TW" sz="1600">
                <a:solidFill>
                  <a:srgbClr val="C00000"/>
                </a:solidFill>
                <a:latin typeface="Constantia" pitchFamily="18" charset="0"/>
              </a:rPr>
              <a:t>Allopurinol</a:t>
            </a:r>
            <a:endParaRPr kumimoji="0" lang="zh-TW" altLang="en-US" sz="1600">
              <a:solidFill>
                <a:srgbClr val="C00000"/>
              </a:solidFill>
              <a:latin typeface="Constantia" pitchFamily="18" charset="0"/>
            </a:endParaRPr>
          </a:p>
        </p:txBody>
      </p:sp>
      <p:cxnSp>
        <p:nvCxnSpPr>
          <p:cNvPr id="82" name="直線單箭頭接點 81"/>
          <p:cNvCxnSpPr/>
          <p:nvPr/>
        </p:nvCxnSpPr>
        <p:spPr>
          <a:xfrm rot="10800000">
            <a:off x="4143375" y="2928938"/>
            <a:ext cx="285750" cy="214312"/>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3" name="直線單箭頭接點 82"/>
          <p:cNvCxnSpPr/>
          <p:nvPr/>
        </p:nvCxnSpPr>
        <p:spPr>
          <a:xfrm flipV="1">
            <a:off x="4714875" y="2928938"/>
            <a:ext cx="276225" cy="22383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4" name="減號 83"/>
          <p:cNvSpPr/>
          <p:nvPr/>
        </p:nvSpPr>
        <p:spPr>
          <a:xfrm>
            <a:off x="4500563" y="3000375"/>
            <a:ext cx="142875" cy="71438"/>
          </a:xfrm>
          <a:prstGeom prst="mathMin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60435" name="文字方塊 84"/>
          <p:cNvSpPr txBox="1">
            <a:spLocks noChangeArrowheads="1"/>
          </p:cNvSpPr>
          <p:nvPr/>
        </p:nvSpPr>
        <p:spPr bwMode="auto">
          <a:xfrm>
            <a:off x="5929313" y="3143250"/>
            <a:ext cx="2571750" cy="338138"/>
          </a:xfrm>
          <a:prstGeom prst="rect">
            <a:avLst/>
          </a:prstGeom>
          <a:noFill/>
          <a:ln w="9525">
            <a:noFill/>
            <a:miter lim="800000"/>
            <a:headEnd/>
            <a:tailEnd/>
          </a:ln>
        </p:spPr>
        <p:txBody>
          <a:bodyPr>
            <a:spAutoFit/>
          </a:bodyPr>
          <a:lstStyle/>
          <a:p>
            <a:pPr algn="ctr"/>
            <a:r>
              <a:rPr kumimoji="0" lang="en-US" altLang="zh-TW" sz="1600">
                <a:solidFill>
                  <a:srgbClr val="C00000"/>
                </a:solidFill>
                <a:latin typeface="Constantia" pitchFamily="18" charset="0"/>
              </a:rPr>
              <a:t>Exogenous Urate Oxidase</a:t>
            </a:r>
            <a:endParaRPr kumimoji="0" lang="zh-TW" altLang="en-US" sz="1600">
              <a:solidFill>
                <a:srgbClr val="C00000"/>
              </a:solidFill>
              <a:latin typeface="Constantia" pitchFamily="18" charset="0"/>
            </a:endParaRPr>
          </a:p>
        </p:txBody>
      </p:sp>
      <p:cxnSp>
        <p:nvCxnSpPr>
          <p:cNvPr id="86" name="直線單箭頭接點 85"/>
          <p:cNvCxnSpPr/>
          <p:nvPr/>
        </p:nvCxnSpPr>
        <p:spPr>
          <a:xfrm rot="16200000" flipV="1">
            <a:off x="7072313" y="3000375"/>
            <a:ext cx="214312" cy="714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7" name="加號 86"/>
          <p:cNvSpPr/>
          <p:nvPr/>
        </p:nvSpPr>
        <p:spPr>
          <a:xfrm>
            <a:off x="7286625" y="3000375"/>
            <a:ext cx="142875" cy="142875"/>
          </a:xfrm>
          <a:prstGeom prst="mathPl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88" name="乘號 87"/>
          <p:cNvSpPr/>
          <p:nvPr/>
        </p:nvSpPr>
        <p:spPr>
          <a:xfrm>
            <a:off x="4929188" y="2143125"/>
            <a:ext cx="571500" cy="571500"/>
          </a:xfrm>
          <a:prstGeom prst="mathMultiply">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0"/>
                                        </p:tgtEl>
                                        <p:attrNameLst>
                                          <p:attrName>ppt_x</p:attrName>
                                          <p:attrName>ppt_y</p:attrName>
                                        </p:attrNameLst>
                                      </p:cBhvr>
                                    </p:animMotion>
                                    <p:animRot by="1500000">
                                      <p:cBhvr>
                                        <p:cTn id="7" dur="125" fill="hold">
                                          <p:stCondLst>
                                            <p:cond delay="0"/>
                                          </p:stCondLst>
                                        </p:cTn>
                                        <p:tgtEl>
                                          <p:spTgt spid="70"/>
                                        </p:tgtEl>
                                        <p:attrNameLst>
                                          <p:attrName>r</p:attrName>
                                        </p:attrNameLst>
                                      </p:cBhvr>
                                    </p:animRot>
                                    <p:animRot by="-1500000">
                                      <p:cBhvr>
                                        <p:cTn id="8" dur="125" fill="hold">
                                          <p:stCondLst>
                                            <p:cond delay="125"/>
                                          </p:stCondLst>
                                        </p:cTn>
                                        <p:tgtEl>
                                          <p:spTgt spid="70"/>
                                        </p:tgtEl>
                                        <p:attrNameLst>
                                          <p:attrName>r</p:attrName>
                                        </p:attrNameLst>
                                      </p:cBhvr>
                                    </p:animRot>
                                    <p:animRot by="-1500000">
                                      <p:cBhvr>
                                        <p:cTn id="9" dur="125" fill="hold">
                                          <p:stCondLst>
                                            <p:cond delay="250"/>
                                          </p:stCondLst>
                                        </p:cTn>
                                        <p:tgtEl>
                                          <p:spTgt spid="70"/>
                                        </p:tgtEl>
                                        <p:attrNameLst>
                                          <p:attrName>r</p:attrName>
                                        </p:attrNameLst>
                                      </p:cBhvr>
                                    </p:animRot>
                                    <p:animRot by="1500000">
                                      <p:cBhvr>
                                        <p:cTn id="10" dur="125" fill="hold">
                                          <p:stCondLst>
                                            <p:cond delay="375"/>
                                          </p:stCondLst>
                                        </p:cTn>
                                        <p:tgtEl>
                                          <p:spTgt spid="70"/>
                                        </p:tgtEl>
                                        <p:attrNameLst>
                                          <p:attrName>r</p:attrName>
                                        </p:attrNameLst>
                                      </p:cBhvr>
                                    </p:animRot>
                                  </p:childTnLst>
                                </p:cTn>
                              </p:par>
                            </p:childTnLst>
                          </p:cTn>
                        </p:par>
                        <p:par>
                          <p:cTn id="11" fill="hold">
                            <p:stCondLst>
                              <p:cond delay="75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69"/>
                                        </p:tgtEl>
                                        <p:attrNameLst>
                                          <p:attrName>ppt_x</p:attrName>
                                          <p:attrName>ppt_y</p:attrName>
                                        </p:attrNameLst>
                                      </p:cBhvr>
                                    </p:animMotion>
                                    <p:animRot by="1500000">
                                      <p:cBhvr>
                                        <p:cTn id="14" dur="125" fill="hold">
                                          <p:stCondLst>
                                            <p:cond delay="0"/>
                                          </p:stCondLst>
                                        </p:cTn>
                                        <p:tgtEl>
                                          <p:spTgt spid="69"/>
                                        </p:tgtEl>
                                        <p:attrNameLst>
                                          <p:attrName>r</p:attrName>
                                        </p:attrNameLst>
                                      </p:cBhvr>
                                    </p:animRot>
                                    <p:animRot by="-1500000">
                                      <p:cBhvr>
                                        <p:cTn id="15" dur="125" fill="hold">
                                          <p:stCondLst>
                                            <p:cond delay="125"/>
                                          </p:stCondLst>
                                        </p:cTn>
                                        <p:tgtEl>
                                          <p:spTgt spid="69"/>
                                        </p:tgtEl>
                                        <p:attrNameLst>
                                          <p:attrName>r</p:attrName>
                                        </p:attrNameLst>
                                      </p:cBhvr>
                                    </p:animRot>
                                    <p:animRot by="-1500000">
                                      <p:cBhvr>
                                        <p:cTn id="16" dur="125" fill="hold">
                                          <p:stCondLst>
                                            <p:cond delay="250"/>
                                          </p:stCondLst>
                                        </p:cTn>
                                        <p:tgtEl>
                                          <p:spTgt spid="69"/>
                                        </p:tgtEl>
                                        <p:attrNameLst>
                                          <p:attrName>r</p:attrName>
                                        </p:attrNameLst>
                                      </p:cBhvr>
                                    </p:animRot>
                                    <p:animRot by="1500000">
                                      <p:cBhvr>
                                        <p:cTn id="17" dur="125" fill="hold">
                                          <p:stCondLst>
                                            <p:cond delay="375"/>
                                          </p:stCondLst>
                                        </p:cTn>
                                        <p:tgtEl>
                                          <p:spTgt spid="69"/>
                                        </p:tgtEl>
                                        <p:attrNameLst>
                                          <p:attrName>r</p:attrName>
                                        </p:attrNameLst>
                                      </p:cBhvr>
                                    </p:animRot>
                                  </p:childTnLst>
                                </p:cTn>
                              </p:par>
                            </p:childTnLst>
                          </p:cTn>
                        </p:par>
                        <p:par>
                          <p:cTn id="18" fill="hold">
                            <p:stCondLst>
                              <p:cond delay="1800"/>
                            </p:stCondLst>
                            <p:childTnLst>
                              <p:par>
                                <p:cTn id="19" presetID="34" presetClass="emph" presetSubtype="0" fill="hold" grpId="0"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71"/>
                                        </p:tgtEl>
                                        <p:attrNameLst>
                                          <p:attrName>ppt_x</p:attrName>
                                          <p:attrName>ppt_y</p:attrName>
                                        </p:attrNameLst>
                                      </p:cBhvr>
                                    </p:animMotion>
                                    <p:animRot by="1500000">
                                      <p:cBhvr>
                                        <p:cTn id="21" dur="125" fill="hold">
                                          <p:stCondLst>
                                            <p:cond delay="0"/>
                                          </p:stCondLst>
                                        </p:cTn>
                                        <p:tgtEl>
                                          <p:spTgt spid="71"/>
                                        </p:tgtEl>
                                        <p:attrNameLst>
                                          <p:attrName>r</p:attrName>
                                        </p:attrNameLst>
                                      </p:cBhvr>
                                    </p:animRot>
                                    <p:animRot by="-1500000">
                                      <p:cBhvr>
                                        <p:cTn id="22" dur="125" fill="hold">
                                          <p:stCondLst>
                                            <p:cond delay="125"/>
                                          </p:stCondLst>
                                        </p:cTn>
                                        <p:tgtEl>
                                          <p:spTgt spid="71"/>
                                        </p:tgtEl>
                                        <p:attrNameLst>
                                          <p:attrName>r</p:attrName>
                                        </p:attrNameLst>
                                      </p:cBhvr>
                                    </p:animRot>
                                    <p:animRot by="-1500000">
                                      <p:cBhvr>
                                        <p:cTn id="23" dur="125" fill="hold">
                                          <p:stCondLst>
                                            <p:cond delay="250"/>
                                          </p:stCondLst>
                                        </p:cTn>
                                        <p:tgtEl>
                                          <p:spTgt spid="71"/>
                                        </p:tgtEl>
                                        <p:attrNameLst>
                                          <p:attrName>r</p:attrName>
                                        </p:attrNameLst>
                                      </p:cBhvr>
                                    </p:animRot>
                                    <p:animRot by="1500000">
                                      <p:cBhvr>
                                        <p:cTn id="24" dur="125" fill="hold">
                                          <p:stCondLst>
                                            <p:cond delay="375"/>
                                          </p:stCondLst>
                                        </p:cTn>
                                        <p:tgtEl>
                                          <p:spTgt spid="71"/>
                                        </p:tgtEl>
                                        <p:attrNameLst>
                                          <p:attrName>r</p:attrName>
                                        </p:attrNameLst>
                                      </p:cBhvr>
                                    </p:animRot>
                                  </p:childTnLst>
                                </p:cTn>
                              </p:par>
                            </p:childTnLst>
                          </p:cTn>
                        </p:par>
                        <p:par>
                          <p:cTn id="25" fill="hold">
                            <p:stCondLst>
                              <p:cond delay="2650"/>
                            </p:stCondLst>
                            <p:childTnLst>
                              <p:par>
                                <p:cTn id="26" presetID="14" presetClass="emph" presetSubtype="0" fill="hold" grpId="0" nodeType="afterEffect">
                                  <p:stCondLst>
                                    <p:cond delay="0"/>
                                  </p:stCondLst>
                                  <p:iterate type="lt">
                                    <p:tmPct val="0"/>
                                  </p:iterate>
                                  <p:childTnLst>
                                    <p:animClr clrSpc="rgb" dir="cw">
                                      <p:cBhvr override="childStyle">
                                        <p:cTn id="27" dur="1900" fill="hold">
                                          <p:stCondLst>
                                            <p:cond delay="100"/>
                                          </p:stCondLst>
                                        </p:cTn>
                                        <p:tgtEl>
                                          <p:spTgt spid="81"/>
                                        </p:tgtEl>
                                        <p:attrNameLst>
                                          <p:attrName>style.color</p:attrName>
                                        </p:attrNameLst>
                                      </p:cBhvr>
                                      <p:to>
                                        <a:schemeClr val="bg1"/>
                                      </p:to>
                                    </p:animClr>
                                    <p:animClr clrSpc="rgb" dir="cw">
                                      <p:cBhvr>
                                        <p:cTn id="28" dur="1900" fill="hold">
                                          <p:stCondLst>
                                            <p:cond delay="100"/>
                                          </p:stCondLst>
                                        </p:cTn>
                                        <p:tgtEl>
                                          <p:spTgt spid="81"/>
                                        </p:tgtEl>
                                        <p:attrNameLst>
                                          <p:attrName>fillColor</p:attrName>
                                        </p:attrNameLst>
                                      </p:cBhvr>
                                      <p:to>
                                        <a:schemeClr val="bg1"/>
                                      </p:to>
                                    </p:animClr>
                                    <p:set>
                                      <p:cBhvr>
                                        <p:cTn id="29" dur="1900" fill="hold">
                                          <p:stCondLst>
                                            <p:cond delay="100"/>
                                          </p:stCondLst>
                                        </p:cTn>
                                        <p:tgtEl>
                                          <p:spTgt spid="81"/>
                                        </p:tgtEl>
                                        <p:attrNameLst>
                                          <p:attrName>fill.type</p:attrName>
                                        </p:attrNameLst>
                                      </p:cBhvr>
                                      <p:to>
                                        <p:strVal val="solid"/>
                                      </p:to>
                                    </p:set>
                                    <p:set>
                                      <p:cBhvr>
                                        <p:cTn id="30" dur="1900" fill="hold">
                                          <p:stCondLst>
                                            <p:cond delay="100"/>
                                          </p:stCondLst>
                                        </p:cTn>
                                        <p:tgtEl>
                                          <p:spTgt spid="81"/>
                                        </p:tgtEl>
                                        <p:attrNameLst>
                                          <p:attrName>fill.on</p:attrName>
                                        </p:attrNameLst>
                                      </p:cBhvr>
                                      <p:to>
                                        <p:strVal val="true"/>
                                      </p:to>
                                    </p:set>
                                    <p:animScale>
                                      <p:cBhvr>
                                        <p:cTn id="31" dur="200" fill="hold">
                                          <p:stCondLst>
                                            <p:cond delay="0"/>
                                          </p:stCondLst>
                                        </p:cTn>
                                        <p:tgtEl>
                                          <p:spTgt spid="81"/>
                                        </p:tgtEl>
                                      </p:cBhvr>
                                      <p:from x="100000" y="100000"/>
                                      <p:to x="100000" y="5000"/>
                                    </p:animScale>
                                    <p:animScale>
                                      <p:cBhvr>
                                        <p:cTn id="32" dur="200" fill="hold">
                                          <p:stCondLst>
                                            <p:cond delay="200"/>
                                          </p:stCondLst>
                                        </p:cTn>
                                        <p:tgtEl>
                                          <p:spTgt spid="81"/>
                                        </p:tgtEl>
                                      </p:cBhvr>
                                      <p:from x="100000" y="5000"/>
                                      <p:to x="120000" y="150000"/>
                                    </p:animScale>
                                    <p:animScale>
                                      <p:cBhvr>
                                        <p:cTn id="33" dur="600" fill="hold">
                                          <p:stCondLst>
                                            <p:cond delay="1400"/>
                                          </p:stCondLst>
                                        </p:cTn>
                                        <p:tgtEl>
                                          <p:spTgt spid="81"/>
                                        </p:tgtEl>
                                      </p:cBhvr>
                                      <p:to x="120000" y="150000"/>
                                    </p:animScale>
                                  </p:childTnLst>
                                </p:cTn>
                              </p:par>
                              <p:par>
                                <p:cTn id="34" presetID="3"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blinds(horizontal)">
                                      <p:cBhvr>
                                        <p:cTn id="36" dur="500"/>
                                        <p:tgtEl>
                                          <p:spTgt spid="3">
                                            <p:txEl>
                                              <p:pRg st="8" end="8"/>
                                            </p:txEl>
                                          </p:spTgt>
                                        </p:tgtEl>
                                      </p:cBhvr>
                                    </p:animEffect>
                                  </p:childTnLst>
                                </p:cTn>
                              </p:par>
                            </p:childTnLst>
                          </p:cTn>
                        </p:par>
                        <p:par>
                          <p:cTn id="37" fill="hold">
                            <p:stCondLst>
                              <p:cond delay="4650"/>
                            </p:stCondLst>
                            <p:childTnLst>
                              <p:par>
                                <p:cTn id="38" presetID="10" presetClass="entr" presetSubtype="0" fill="hold" grpId="0" nodeType="after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fade">
                                      <p:cBhvr>
                                        <p:cTn id="40" dur="2000"/>
                                        <p:tgtEl>
                                          <p:spTgt spid="88"/>
                                        </p:tgtEl>
                                      </p:cBhvr>
                                    </p:animEffect>
                                  </p:childTnLst>
                                </p:cTn>
                              </p:par>
                              <p:par>
                                <p:cTn id="41" presetID="6" presetClass="emph" presetSubtype="0" fill="hold" nodeType="withEffect">
                                  <p:stCondLst>
                                    <p:cond delay="0"/>
                                  </p:stCondLst>
                                  <p:childTnLst>
                                    <p:animScale>
                                      <p:cBhvr>
                                        <p:cTn id="42" dur="2000" fill="hold"/>
                                        <p:tgtEl>
                                          <p:spTgt spid="74">
                                            <p:txEl>
                                              <p:pRg st="0" end="0"/>
                                            </p:txEl>
                                          </p:spTgt>
                                        </p:tgtEl>
                                      </p:cBhvr>
                                      <p:by x="50000" y="50000"/>
                                    </p:animScale>
                                  </p:childTnLst>
                                </p:cTn>
                              </p:par>
                              <p:par>
                                <p:cTn id="43" presetID="6" presetClass="emph" presetSubtype="0" fill="hold" grpId="0" nodeType="withEffect">
                                  <p:stCondLst>
                                    <p:cond delay="0"/>
                                  </p:stCondLst>
                                  <p:childTnLst>
                                    <p:animScale>
                                      <p:cBhvr>
                                        <p:cTn id="44" dur="2000" fill="hold"/>
                                        <p:tgtEl>
                                          <p:spTgt spid="80"/>
                                        </p:tgtEl>
                                      </p:cBhvr>
                                      <p:by x="50000" y="50000"/>
                                    </p:animScale>
                                  </p:childTnLst>
                                </p:cTn>
                              </p:par>
                            </p:childTnLst>
                          </p:cTn>
                        </p:par>
                        <p:par>
                          <p:cTn id="45" fill="hold">
                            <p:stCondLst>
                              <p:cond delay="6650"/>
                            </p:stCondLst>
                            <p:childTnLst>
                              <p:par>
                                <p:cTn id="46" presetID="6" presetClass="emph" presetSubtype="0" fill="hold" grpId="1" nodeType="afterEffect">
                                  <p:stCondLst>
                                    <p:cond delay="0"/>
                                  </p:stCondLst>
                                  <p:iterate type="lt">
                                    <p:tmPct val="0"/>
                                  </p:iterate>
                                  <p:childTnLst>
                                    <p:animScale>
                                      <p:cBhvr>
                                        <p:cTn id="47" dur="2000" fill="hold"/>
                                        <p:tgtEl>
                                          <p:spTgt spid="69"/>
                                        </p:tgtEl>
                                      </p:cBhvr>
                                      <p:by x="150000" y="150000"/>
                                    </p:animScale>
                                  </p:childTnLst>
                                </p:cTn>
                              </p:par>
                              <p:par>
                                <p:cTn id="48" presetID="6" presetClass="emph" presetSubtype="0" fill="hold" grpId="1" nodeType="withEffect">
                                  <p:stCondLst>
                                    <p:cond delay="0"/>
                                  </p:stCondLst>
                                  <p:iterate type="lt">
                                    <p:tmPct val="0"/>
                                  </p:iterate>
                                  <p:childTnLst>
                                    <p:animScale>
                                      <p:cBhvr>
                                        <p:cTn id="49" dur="2000" fill="hold"/>
                                        <p:tgtEl>
                                          <p:spTgt spid="71"/>
                                        </p:tgtEl>
                                      </p:cBhvr>
                                      <p:by x="150000" y="150000"/>
                                    </p:animScale>
                                  </p:childTnLst>
                                </p:cTn>
                              </p:par>
                              <p:par>
                                <p:cTn id="50" presetID="6" presetClass="emph" presetSubtype="0" fill="hold" grpId="0" nodeType="withEffect">
                                  <p:stCondLst>
                                    <p:cond delay="0"/>
                                  </p:stCondLst>
                                  <p:childTnLst>
                                    <p:animScale>
                                      <p:cBhvr>
                                        <p:cTn id="51" dur="2000" fill="hold"/>
                                        <p:tgtEl>
                                          <p:spTgt spid="72"/>
                                        </p:tgtEl>
                                      </p:cBhvr>
                                      <p:by x="50000" y="50000"/>
                                    </p:animScale>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500"/>
                                        <p:tgtEl>
                                          <p:spTgt spid="3">
                                            <p:txEl>
                                              <p:pRg st="9" end="9"/>
                                            </p:txEl>
                                          </p:spTgt>
                                        </p:tgtEl>
                                      </p:cBhvr>
                                    </p:animEffect>
                                  </p:childTnLst>
                                </p:cTn>
                              </p:par>
                              <p:par>
                                <p:cTn id="57" presetID="3" presetClass="entr" presetSubtype="1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blinds(horizontal)">
                                      <p:cBhvr>
                                        <p:cTn id="59" dur="500"/>
                                        <p:tgtEl>
                                          <p:spTgt spid="3">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3">
                                            <p:txEl>
                                              <p:pRg st="11" end="11"/>
                                            </p:txEl>
                                          </p:spTgt>
                                        </p:tgtEl>
                                        <p:attrNameLst>
                                          <p:attrName>style.visibility</p:attrName>
                                        </p:attrNameLst>
                                      </p:cBhvr>
                                      <p:to>
                                        <p:strVal val="visible"/>
                                      </p:to>
                                    </p:set>
                                    <p:animEffect transition="in" filter="blinds(horizontal)">
                                      <p:cBhvr>
                                        <p:cTn id="64" dur="500"/>
                                        <p:tgtEl>
                                          <p:spTgt spid="3">
                                            <p:txEl>
                                              <p:pRg st="11" end="11"/>
                                            </p:txEl>
                                          </p:spTgt>
                                        </p:tgtEl>
                                      </p:cBhvr>
                                    </p:animEffect>
                                  </p:childTnLst>
                                </p:cTn>
                              </p:par>
                              <p:par>
                                <p:cTn id="65" presetID="3" presetClass="entr" presetSubtype="1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linds(horizontal)">
                                      <p:cBhvr>
                                        <p:cTn id="67" dur="500"/>
                                        <p:tgtEl>
                                          <p:spTgt spid="3">
                                            <p:txEl>
                                              <p:pRg st="12" end="12"/>
                                            </p:txEl>
                                          </p:spTgt>
                                        </p:tgtEl>
                                      </p:cBhvr>
                                    </p:animEffect>
                                  </p:childTnLst>
                                </p:cTn>
                              </p:par>
                              <p:par>
                                <p:cTn id="68" presetID="3" presetClass="entr" presetSubtype="10" fill="hold" nodeType="with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Effect transition="in" filter="blinds(horizontal)">
                                      <p:cBhvr>
                                        <p:cTn id="70"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69" grpId="1"/>
      <p:bldP spid="70" grpId="0"/>
      <p:bldP spid="71" grpId="0"/>
      <p:bldP spid="71" grpId="1"/>
      <p:bldP spid="72" grpId="0"/>
      <p:bldP spid="80" grpId="0"/>
      <p:bldP spid="81" grpId="0"/>
      <p:bldP spid="8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Char char=""/>
              <a:defRPr/>
            </a:pPr>
            <a:r>
              <a:rPr lang="en-US" dirty="0" smtClean="0">
                <a:cs typeface="+mn-cs"/>
              </a:rPr>
              <a:t>Nausea, Vomiting</a:t>
            </a:r>
          </a:p>
          <a:p>
            <a:pPr marL="274320" indent="-274320" eaLnBrk="1" fontAlgn="auto" hangingPunct="1">
              <a:spcAft>
                <a:spcPts val="0"/>
              </a:spcAft>
              <a:buFont typeface="Wingdings 2"/>
              <a:buChar char=""/>
              <a:defRPr/>
            </a:pPr>
            <a:r>
              <a:rPr lang="en-US" dirty="0" smtClean="0">
                <a:cs typeface="+mn-cs"/>
              </a:rPr>
              <a:t>Diarrhea</a:t>
            </a:r>
          </a:p>
          <a:p>
            <a:pPr marL="274320" indent="-274320" eaLnBrk="1" fontAlgn="auto" hangingPunct="1">
              <a:spcAft>
                <a:spcPts val="0"/>
              </a:spcAft>
              <a:buFont typeface="Wingdings 2"/>
              <a:buChar char=""/>
              <a:defRPr/>
            </a:pPr>
            <a:r>
              <a:rPr lang="en-US" dirty="0" smtClean="0">
                <a:cs typeface="+mn-cs"/>
              </a:rPr>
              <a:t>Anorexia, Lethargy</a:t>
            </a:r>
          </a:p>
          <a:p>
            <a:pPr marL="274320" indent="-274320" eaLnBrk="1" fontAlgn="auto" hangingPunct="1">
              <a:spcAft>
                <a:spcPts val="0"/>
              </a:spcAft>
              <a:buFont typeface="Wingdings 2"/>
              <a:buChar char=""/>
              <a:defRPr/>
            </a:pPr>
            <a:r>
              <a:rPr lang="en-US" dirty="0" smtClean="0">
                <a:cs typeface="+mn-cs"/>
              </a:rPr>
              <a:t>Heart failure, Cardiac </a:t>
            </a:r>
            <a:r>
              <a:rPr lang="en-US" dirty="0" err="1">
                <a:cs typeface="+mn-cs"/>
              </a:rPr>
              <a:t>D</a:t>
            </a:r>
            <a:r>
              <a:rPr lang="en-US" dirty="0" err="1" smtClean="0">
                <a:cs typeface="+mn-cs"/>
              </a:rPr>
              <a:t>ysrhythmias</a:t>
            </a:r>
            <a:endParaRPr lang="en-US" dirty="0" smtClean="0">
              <a:cs typeface="+mn-cs"/>
            </a:endParaRPr>
          </a:p>
          <a:p>
            <a:pPr marL="274320" indent="-274320" eaLnBrk="1" fontAlgn="auto" hangingPunct="1">
              <a:spcAft>
                <a:spcPts val="0"/>
              </a:spcAft>
              <a:buFont typeface="Wingdings 2"/>
              <a:buChar char=""/>
              <a:defRPr/>
            </a:pPr>
            <a:r>
              <a:rPr lang="en-US" dirty="0" smtClean="0">
                <a:cs typeface="+mn-cs"/>
              </a:rPr>
              <a:t>Seizures</a:t>
            </a:r>
          </a:p>
          <a:p>
            <a:pPr marL="274320" indent="-274320" eaLnBrk="1" fontAlgn="auto" hangingPunct="1">
              <a:spcAft>
                <a:spcPts val="0"/>
              </a:spcAft>
              <a:buFont typeface="Wingdings 2"/>
              <a:buChar char=""/>
              <a:defRPr/>
            </a:pPr>
            <a:r>
              <a:rPr lang="en-US" dirty="0">
                <a:cs typeface="+mn-cs"/>
              </a:rPr>
              <a:t>M</a:t>
            </a:r>
            <a:r>
              <a:rPr lang="en-US" dirty="0" smtClean="0">
                <a:cs typeface="+mn-cs"/>
              </a:rPr>
              <a:t>uscle cramps, </a:t>
            </a:r>
            <a:r>
              <a:rPr lang="en-US" dirty="0" err="1" smtClean="0">
                <a:cs typeface="+mn-cs"/>
              </a:rPr>
              <a:t>Tetany</a:t>
            </a:r>
            <a:endParaRPr lang="en-US" dirty="0" smtClean="0">
              <a:cs typeface="+mn-cs"/>
            </a:endParaRPr>
          </a:p>
          <a:p>
            <a:pPr marL="274320" indent="-274320" eaLnBrk="1" fontAlgn="auto" hangingPunct="1">
              <a:spcAft>
                <a:spcPts val="0"/>
              </a:spcAft>
              <a:buFont typeface="Wingdings 2"/>
              <a:buChar char=""/>
              <a:defRPr/>
            </a:pPr>
            <a:r>
              <a:rPr lang="en-US" dirty="0" smtClean="0">
                <a:cs typeface="+mn-cs"/>
              </a:rPr>
              <a:t>Syncope</a:t>
            </a:r>
          </a:p>
          <a:p>
            <a:pPr marL="274320" indent="-274320" eaLnBrk="1" fontAlgn="auto" hangingPunct="1">
              <a:spcAft>
                <a:spcPts val="0"/>
              </a:spcAft>
              <a:buFont typeface="Wingdings 2"/>
              <a:buChar char=""/>
              <a:defRPr/>
            </a:pPr>
            <a:r>
              <a:rPr lang="en-US" dirty="0">
                <a:cs typeface="+mn-cs"/>
              </a:rPr>
              <a:t>S</a:t>
            </a:r>
            <a:r>
              <a:rPr lang="en-US" dirty="0" smtClean="0">
                <a:cs typeface="+mn-cs"/>
              </a:rPr>
              <a:t>udden death</a:t>
            </a:r>
          </a:p>
          <a:p>
            <a:pPr marL="274320" indent="-274320" eaLnBrk="1" fontAlgn="auto" hangingPunct="1">
              <a:spcAft>
                <a:spcPts val="0"/>
              </a:spcAft>
              <a:buFont typeface="Wingdings 2"/>
              <a:buChar char=""/>
              <a:defRPr/>
            </a:pPr>
            <a:r>
              <a:rPr lang="en-US" dirty="0" smtClean="0">
                <a:cs typeface="+mn-cs"/>
              </a:rPr>
              <a:t>Acute uric acid nephropathy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Flank pain due to renal pelvic / </a:t>
            </a:r>
            <a:r>
              <a:rPr lang="en-US" dirty="0" err="1" smtClean="0">
                <a:cs typeface="+mn-cs"/>
              </a:rPr>
              <a:t>ureteral</a:t>
            </a:r>
            <a:r>
              <a:rPr lang="en-US" dirty="0" smtClean="0">
                <a:cs typeface="+mn-cs"/>
              </a:rPr>
              <a:t> stone formation</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Hematuria</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a:cs typeface="+mn-cs"/>
              </a:rPr>
              <a:t>U</a:t>
            </a:r>
            <a:r>
              <a:rPr lang="en-US" dirty="0" smtClean="0">
                <a:cs typeface="+mn-cs"/>
              </a:rPr>
              <a:t>ric acid crystals / Amorphous </a:t>
            </a:r>
            <a:r>
              <a:rPr lang="en-US" dirty="0" err="1" smtClean="0">
                <a:cs typeface="+mn-cs"/>
              </a:rPr>
              <a:t>urates</a:t>
            </a:r>
            <a:r>
              <a:rPr lang="en-US" dirty="0" smtClean="0">
                <a:cs typeface="+mn-cs"/>
              </a:rPr>
              <a:t> in urinalysis</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a:t>
            </a:r>
            <a:r>
              <a:rPr smtClean="0">
                <a:cs typeface="+mj-cs"/>
              </a:rPr>
              <a:t>Clinical Manifestations </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par>
                          <p:cTn id="16" fill="hold">
                            <p:stCondLst>
                              <p:cond delay="50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par>
                          <p:cTn id="20" fill="hold">
                            <p:stCondLst>
                              <p:cond delay="7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par>
                          <p:cTn id="24" fill="hold">
                            <p:stCondLst>
                              <p:cond delay="90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par>
                          <p:cTn id="28" fill="hold">
                            <p:stCondLst>
                              <p:cond delay="11000"/>
                            </p:stCondLst>
                            <p:childTnLst>
                              <p:par>
                                <p:cTn id="29" presetID="10"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childTnLst>
                          </p:cTn>
                        </p:par>
                        <p:par>
                          <p:cTn id="32" fill="hold">
                            <p:stCondLst>
                              <p:cond delay="13000"/>
                            </p:stCondLst>
                            <p:childTnLst>
                              <p:par>
                                <p:cTn id="33" presetID="10" presetClass="entr" presetSubtype="0"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2000"/>
                                        <p:tgtEl>
                                          <p:spTgt spid="3">
                                            <p:txEl>
                                              <p:pRg st="7" end="7"/>
                                            </p:txEl>
                                          </p:spTgt>
                                        </p:tgtEl>
                                      </p:cBhvr>
                                    </p:animEffect>
                                  </p:childTnLst>
                                </p:cTn>
                              </p:par>
                            </p:childTnLst>
                          </p:cTn>
                        </p:par>
                        <p:par>
                          <p:cTn id="36" fill="hold">
                            <p:stCondLst>
                              <p:cond delay="15000"/>
                            </p:stCondLst>
                            <p:childTnLst>
                              <p:par>
                                <p:cTn id="37" presetID="10" presetClass="entr" presetSubtype="0" fill="hold"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2000"/>
                                        <p:tgtEl>
                                          <p:spTgt spid="3">
                                            <p:txEl>
                                              <p:pRg st="8" end="8"/>
                                            </p:txEl>
                                          </p:spTgt>
                                        </p:tgtEl>
                                      </p:cBhvr>
                                    </p:animEffect>
                                  </p:childTnLst>
                                </p:cTn>
                              </p:par>
                            </p:childTnLst>
                          </p:cTn>
                        </p:par>
                        <p:par>
                          <p:cTn id="40" fill="hold">
                            <p:stCondLst>
                              <p:cond delay="17000"/>
                            </p:stCondLst>
                            <p:childTnLst>
                              <p:par>
                                <p:cTn id="41" presetID="10" presetClass="entr" presetSubtype="0" fill="hold"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2000"/>
                                        <p:tgtEl>
                                          <p:spTgt spid="3">
                                            <p:txEl>
                                              <p:pRg st="9" end="9"/>
                                            </p:txEl>
                                          </p:spTgt>
                                        </p:tgtEl>
                                      </p:cBhvr>
                                    </p:animEffect>
                                  </p:childTnLst>
                                </p:cTn>
                              </p:par>
                            </p:childTnLst>
                          </p:cTn>
                        </p:par>
                        <p:par>
                          <p:cTn id="44" fill="hold">
                            <p:stCondLst>
                              <p:cond delay="19000"/>
                            </p:stCondLst>
                            <p:childTnLst>
                              <p:par>
                                <p:cTn id="45" presetID="10" presetClass="entr" presetSubtype="0" fill="hold" nodeType="after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2000"/>
                                        <p:tgtEl>
                                          <p:spTgt spid="3">
                                            <p:txEl>
                                              <p:pRg st="10" end="10"/>
                                            </p:txEl>
                                          </p:spTgt>
                                        </p:tgtEl>
                                      </p:cBhvr>
                                    </p:animEffect>
                                  </p:childTnLst>
                                </p:cTn>
                              </p:par>
                            </p:childTnLst>
                          </p:cTn>
                        </p:par>
                        <p:par>
                          <p:cTn id="48" fill="hold">
                            <p:stCondLst>
                              <p:cond delay="21000"/>
                            </p:stCondLst>
                            <p:childTnLst>
                              <p:par>
                                <p:cTn id="49" presetID="10" presetClass="entr" presetSubtype="0" fill="hold" nodeType="after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fade">
                                      <p:cBhvr>
                                        <p:cTn id="51"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85000" lnSpcReduction="20000"/>
          </a:bodyPr>
          <a:lstStyle/>
          <a:p>
            <a:pPr marL="274320" indent="-274320" eaLnBrk="1" fontAlgn="auto" hangingPunct="1">
              <a:spcAft>
                <a:spcPts val="0"/>
              </a:spcAft>
              <a:buFont typeface="Wingdings 2"/>
              <a:buChar char=""/>
              <a:defRPr/>
            </a:pPr>
            <a:r>
              <a:rPr lang="en-US" dirty="0" err="1" smtClean="0">
                <a:cs typeface="+mn-cs"/>
              </a:rPr>
              <a:t>Tumour</a:t>
            </a:r>
            <a:r>
              <a:rPr lang="en-US" dirty="0" smtClean="0">
                <a:cs typeface="+mn-cs"/>
              </a:rPr>
              <a:t> factor</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High tumor cell proliferation rate </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Chemosensitivity</a:t>
            </a:r>
            <a:r>
              <a:rPr lang="en-US" dirty="0" smtClean="0">
                <a:cs typeface="+mn-cs"/>
              </a:rPr>
              <a:t> of the malignancy </a:t>
            </a:r>
          </a:p>
          <a:p>
            <a:pPr marL="1005840" lvl="2" eaLnBrk="1" fontAlgn="auto" hangingPunct="1">
              <a:spcAft>
                <a:spcPts val="0"/>
              </a:spcAft>
              <a:buClr>
                <a:schemeClr val="accent2">
                  <a:shade val="50000"/>
                </a:schemeClr>
              </a:buClr>
              <a:buFont typeface="Wingdings 2"/>
              <a:buChar char=""/>
              <a:defRPr/>
            </a:pPr>
            <a:r>
              <a:rPr lang="en-US" dirty="0" smtClean="0">
                <a:cs typeface="+mn-cs"/>
              </a:rPr>
              <a:t>High-grade non-Hodgkin lymphomas (particularly </a:t>
            </a:r>
            <a:r>
              <a:rPr lang="en-US" dirty="0" err="1" smtClean="0">
                <a:cs typeface="+mn-cs"/>
              </a:rPr>
              <a:t>Burkitt</a:t>
            </a:r>
            <a:r>
              <a:rPr lang="en-US" dirty="0" smtClean="0">
                <a:cs typeface="+mn-cs"/>
              </a:rPr>
              <a:t> lymphomas)</a:t>
            </a:r>
          </a:p>
          <a:p>
            <a:pPr marL="1005840" lvl="2" eaLnBrk="1" fontAlgn="auto" hangingPunct="1">
              <a:spcAft>
                <a:spcPts val="0"/>
              </a:spcAft>
              <a:buClr>
                <a:schemeClr val="accent2">
                  <a:shade val="50000"/>
                </a:schemeClr>
              </a:buClr>
              <a:buFont typeface="Wingdings 2"/>
              <a:buChar char=""/>
              <a:defRPr/>
            </a:pPr>
            <a:r>
              <a:rPr lang="en-US" dirty="0" smtClean="0">
                <a:cs typeface="+mn-cs"/>
              </a:rPr>
              <a:t>Acute lymphoblastic leukemia (ALL) (particularly </a:t>
            </a:r>
            <a:r>
              <a:rPr lang="en-US" dirty="0" err="1" smtClean="0">
                <a:cs typeface="+mn-cs"/>
              </a:rPr>
              <a:t>Burkitt</a:t>
            </a:r>
            <a:r>
              <a:rPr lang="en-US" dirty="0" smtClean="0">
                <a:cs typeface="+mn-cs"/>
              </a:rPr>
              <a:t> ALL)</a:t>
            </a:r>
          </a:p>
          <a:p>
            <a:pPr marL="1005840" lvl="2" eaLnBrk="1" fontAlgn="auto" hangingPunct="1">
              <a:spcAft>
                <a:spcPts val="0"/>
              </a:spcAft>
              <a:buClr>
                <a:schemeClr val="accent2">
                  <a:shade val="50000"/>
                </a:schemeClr>
              </a:buClr>
              <a:buFont typeface="Wingdings 2"/>
              <a:buChar char=""/>
              <a:defRPr/>
            </a:pPr>
            <a:r>
              <a:rPr lang="en-US" dirty="0" smtClean="0">
                <a:cs typeface="+mn-cs"/>
              </a:rPr>
              <a:t>T/B-cell precursor ALL, AML, CLL, multiple myeloma, isolated </a:t>
            </a:r>
            <a:r>
              <a:rPr lang="en-US" dirty="0" err="1" smtClean="0">
                <a:cs typeface="+mn-cs"/>
              </a:rPr>
              <a:t>plasmacytoma</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Large tumor burden</a:t>
            </a:r>
          </a:p>
          <a:p>
            <a:pPr marL="1005840" lvl="2" eaLnBrk="1" fontAlgn="auto" hangingPunct="1">
              <a:spcAft>
                <a:spcPts val="0"/>
              </a:spcAft>
              <a:buClr>
                <a:schemeClr val="accent2">
                  <a:shade val="50000"/>
                </a:schemeClr>
              </a:buClr>
              <a:buFont typeface="Wingdings 2"/>
              <a:buChar char=""/>
              <a:defRPr/>
            </a:pPr>
            <a:r>
              <a:rPr lang="en-US" dirty="0" smtClean="0">
                <a:cs typeface="+mn-cs"/>
              </a:rPr>
              <a:t>bulky disease &gt;10 cm in diameter </a:t>
            </a:r>
          </a:p>
          <a:p>
            <a:pPr marL="1005840" lvl="2" eaLnBrk="1" fontAlgn="auto" hangingPunct="1">
              <a:spcAft>
                <a:spcPts val="0"/>
              </a:spcAft>
              <a:buClr>
                <a:schemeClr val="accent2">
                  <a:shade val="50000"/>
                </a:schemeClr>
              </a:buClr>
              <a:buFont typeface="Wingdings 2"/>
              <a:buChar char=""/>
              <a:defRPr/>
            </a:pPr>
            <a:r>
              <a:rPr lang="en-US" dirty="0" smtClean="0">
                <a:cs typeface="+mn-cs"/>
              </a:rPr>
              <a:t>white blood cell count &gt;50,000 per </a:t>
            </a:r>
            <a:r>
              <a:rPr lang="en-US" dirty="0" err="1" smtClean="0">
                <a:cs typeface="+mn-cs"/>
              </a:rPr>
              <a:t>microL</a:t>
            </a:r>
            <a:endParaRPr lang="en-US" dirty="0" smtClean="0">
              <a:cs typeface="+mn-cs"/>
            </a:endParaRPr>
          </a:p>
          <a:p>
            <a:pPr marL="1005840" lvl="2" eaLnBrk="1" fontAlgn="auto" hangingPunct="1">
              <a:spcAft>
                <a:spcPts val="0"/>
              </a:spcAft>
              <a:buClr>
                <a:schemeClr val="accent2">
                  <a:shade val="50000"/>
                </a:schemeClr>
              </a:buClr>
              <a:buFont typeface="Wingdings 2"/>
              <a:buChar char=""/>
              <a:defRPr/>
            </a:pPr>
            <a:r>
              <a:rPr lang="en-US" dirty="0" smtClean="0">
                <a:cs typeface="+mn-cs"/>
              </a:rPr>
              <a:t>pretreatment serum LDH &gt; 2x ULN</a:t>
            </a:r>
          </a:p>
          <a:p>
            <a:pPr marL="274320" indent="-274320" eaLnBrk="1" fontAlgn="auto" hangingPunct="1">
              <a:spcAft>
                <a:spcPts val="0"/>
              </a:spcAft>
              <a:buFont typeface="Wingdings 2"/>
              <a:buChar char=""/>
              <a:defRPr/>
            </a:pPr>
            <a:r>
              <a:rPr lang="en-US" dirty="0" smtClean="0">
                <a:cs typeface="+mn-cs"/>
              </a:rPr>
              <a:t>Patient factor</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Pretreatment </a:t>
            </a:r>
            <a:r>
              <a:rPr lang="en-US" dirty="0" err="1" smtClean="0">
                <a:cs typeface="+mn-cs"/>
              </a:rPr>
              <a:t>hyperuricemia</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Hyperphosphatemia</a:t>
            </a:r>
            <a:r>
              <a:rPr lang="en-US" dirty="0" smtClean="0">
                <a:cs typeface="+mn-cs"/>
              </a:rPr>
              <a:t>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Preexisting renal impairment</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Volume depletion </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smtClean="0">
                <a:cs typeface="+mj-cs"/>
              </a:rPr>
              <a:t>TLS - Risk Factors </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linds(horizontal)">
                                      <p:cBhvr>
                                        <p:cTn id="40" dur="500"/>
                                        <p:tgtEl>
                                          <p:spTgt spid="3">
                                            <p:txEl>
                                              <p:pRg st="11" end="11"/>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linds(horizontal)">
                                      <p:cBhvr>
                                        <p:cTn id="43" dur="500"/>
                                        <p:tgtEl>
                                          <p:spTgt spid="3">
                                            <p:txEl>
                                              <p:pRg st="12" end="12"/>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linds(horizontal)">
                                      <p:cBhvr>
                                        <p:cTn id="46" dur="500"/>
                                        <p:tgtEl>
                                          <p:spTgt spid="3">
                                            <p:txEl>
                                              <p:pRg st="13" end="13"/>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blinds(horizontal)">
                                      <p:cBhvr>
                                        <p:cTn id="49"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idx="1"/>
          </p:nvPr>
        </p:nvGraphicFramePr>
        <p:xfrm>
          <a:off x="428625" y="1500188"/>
          <a:ext cx="8229600" cy="4486275"/>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altLang="zh-TW" sz="1600" dirty="0" smtClean="0"/>
                        <a:t>Type of</a:t>
                      </a:r>
                      <a:r>
                        <a:rPr lang="en-US" altLang="zh-TW" sz="1600" baseline="0" dirty="0" smtClean="0"/>
                        <a:t> Cancer</a:t>
                      </a:r>
                      <a:endParaRPr lang="zh-TW" altLang="en-US" sz="1600" dirty="0"/>
                    </a:p>
                  </a:txBody>
                  <a:tcPr/>
                </a:tc>
                <a:tc>
                  <a:txBody>
                    <a:bodyPr/>
                    <a:lstStyle/>
                    <a:p>
                      <a:r>
                        <a:rPr lang="en-US" altLang="zh-TW" sz="1600" dirty="0" smtClean="0"/>
                        <a:t>High Risk</a:t>
                      </a:r>
                      <a:endParaRPr lang="zh-TW" altLang="en-US" sz="1600" dirty="0"/>
                    </a:p>
                  </a:txBody>
                  <a:tcPr/>
                </a:tc>
                <a:tc>
                  <a:txBody>
                    <a:bodyPr/>
                    <a:lstStyle/>
                    <a:p>
                      <a:r>
                        <a:rPr lang="en-US" altLang="zh-TW" sz="1600" dirty="0" smtClean="0"/>
                        <a:t>Intermediate</a:t>
                      </a:r>
                      <a:r>
                        <a:rPr lang="en-US" altLang="zh-TW" sz="1600" baseline="0" dirty="0" smtClean="0"/>
                        <a:t> Risk</a:t>
                      </a:r>
                      <a:endParaRPr lang="zh-TW" altLang="en-US" sz="1600" dirty="0"/>
                    </a:p>
                  </a:txBody>
                  <a:tcPr/>
                </a:tc>
                <a:tc>
                  <a:txBody>
                    <a:bodyPr/>
                    <a:lstStyle/>
                    <a:p>
                      <a:r>
                        <a:rPr lang="en-US" altLang="zh-TW" sz="1600" dirty="0" smtClean="0"/>
                        <a:t>Low Risk</a:t>
                      </a:r>
                      <a:endParaRPr lang="zh-TW" altLang="en-US" sz="1600" dirty="0"/>
                    </a:p>
                  </a:txBody>
                  <a:tcPr/>
                </a:tc>
              </a:tr>
              <a:tr h="370840">
                <a:tc>
                  <a:txBody>
                    <a:bodyPr/>
                    <a:lstStyle/>
                    <a:p>
                      <a:r>
                        <a:rPr lang="en-US" altLang="zh-TW" sz="1600" dirty="0" smtClean="0"/>
                        <a:t>NHL</a:t>
                      </a:r>
                      <a:endParaRPr lang="zh-TW" altLang="en-US" sz="1600" dirty="0"/>
                    </a:p>
                  </a:txBody>
                  <a:tcPr/>
                </a:tc>
                <a:tc>
                  <a:txBody>
                    <a:bodyPr/>
                    <a:lstStyle/>
                    <a:p>
                      <a:r>
                        <a:rPr lang="en-US" sz="1600" dirty="0" err="1" smtClean="0"/>
                        <a:t>Burkitt's</a:t>
                      </a:r>
                      <a:endParaRPr lang="en-US" sz="1600" dirty="0" smtClean="0"/>
                    </a:p>
                    <a:p>
                      <a:r>
                        <a:rPr lang="en-US" sz="1600" dirty="0" smtClean="0"/>
                        <a:t>Lymphoblastic</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t>Burkitt's</a:t>
                      </a:r>
                      <a:r>
                        <a:rPr lang="en-US" sz="1600" dirty="0" smtClean="0"/>
                        <a:t> -ALL</a:t>
                      </a:r>
                      <a:endParaRPr lang="zh-TW" altLang="en-US" sz="1600" dirty="0"/>
                    </a:p>
                  </a:txBody>
                  <a:tcPr/>
                </a:tc>
                <a:tc>
                  <a:txBody>
                    <a:bodyPr/>
                    <a:lstStyle/>
                    <a:p>
                      <a:r>
                        <a:rPr lang="en-US" sz="1600" dirty="0" smtClean="0"/>
                        <a:t>DLBCL</a:t>
                      </a:r>
                      <a:endParaRPr lang="zh-TW" altLang="en-US" sz="1600" dirty="0"/>
                    </a:p>
                  </a:txBody>
                  <a:tcPr/>
                </a:tc>
                <a:tc>
                  <a:txBody>
                    <a:bodyPr/>
                    <a:lstStyle/>
                    <a:p>
                      <a:r>
                        <a:rPr lang="en-US" sz="1600" dirty="0" smtClean="0"/>
                        <a:t>Indolent NHL</a:t>
                      </a:r>
                      <a:endParaRPr lang="zh-TW" altLang="en-US" sz="1600" dirty="0"/>
                    </a:p>
                  </a:txBody>
                  <a:tcPr/>
                </a:tc>
              </a:tr>
              <a:tr h="370840">
                <a:tc>
                  <a:txBody>
                    <a:bodyPr/>
                    <a:lstStyle/>
                    <a:p>
                      <a:r>
                        <a:rPr lang="en-US" altLang="zh-TW" sz="1600" dirty="0" smtClean="0"/>
                        <a:t>ALL</a:t>
                      </a:r>
                      <a:endParaRPr lang="zh-TW" altLang="en-US" sz="1600" dirty="0"/>
                    </a:p>
                  </a:txBody>
                  <a:tcPr/>
                </a:tc>
                <a:tc>
                  <a:txBody>
                    <a:bodyPr/>
                    <a:lstStyle/>
                    <a:p>
                      <a:r>
                        <a:rPr lang="en-US" sz="1600" dirty="0" smtClean="0"/>
                        <a:t>WBC 100,000/</a:t>
                      </a:r>
                      <a:r>
                        <a:rPr lang="en-US" sz="1600" dirty="0" err="1" smtClean="0"/>
                        <a:t>microL</a:t>
                      </a:r>
                      <a:endParaRPr lang="zh-TW" altLang="en-US" sz="1600" dirty="0"/>
                    </a:p>
                  </a:txBody>
                  <a:tcPr/>
                </a:tc>
                <a:tc>
                  <a:txBody>
                    <a:bodyPr/>
                    <a:lstStyle/>
                    <a:p>
                      <a:r>
                        <a:rPr lang="en-US" sz="1600" dirty="0" smtClean="0"/>
                        <a:t>WBC 50,000-100,000/</a:t>
                      </a:r>
                      <a:r>
                        <a:rPr lang="en-US" sz="1600" dirty="0" err="1" smtClean="0"/>
                        <a:t>microL</a:t>
                      </a:r>
                      <a:endParaRPr lang="zh-TW" altLang="en-US" sz="1600" dirty="0"/>
                    </a:p>
                  </a:txBody>
                  <a:tcPr/>
                </a:tc>
                <a:tc>
                  <a:txBody>
                    <a:bodyPr/>
                    <a:lstStyle/>
                    <a:p>
                      <a:r>
                        <a:rPr lang="en-US" sz="1600" dirty="0" smtClean="0"/>
                        <a:t>WBC 50,000/</a:t>
                      </a:r>
                      <a:r>
                        <a:rPr lang="en-US" sz="1600" dirty="0" err="1" smtClean="0"/>
                        <a:t>microL</a:t>
                      </a:r>
                      <a:endParaRPr lang="zh-TW" altLang="en-US" sz="1600" dirty="0"/>
                    </a:p>
                  </a:txBody>
                  <a:tcPr/>
                </a:tc>
              </a:tr>
              <a:tr h="370840">
                <a:tc>
                  <a:txBody>
                    <a:bodyPr/>
                    <a:lstStyle/>
                    <a:p>
                      <a:r>
                        <a:rPr lang="en-US" altLang="zh-TW" sz="1600" dirty="0" smtClean="0"/>
                        <a:t>AML</a:t>
                      </a:r>
                      <a:endParaRPr lang="zh-TW" altLang="en-US" sz="1600" dirty="0"/>
                    </a:p>
                  </a:txBody>
                  <a:tcPr/>
                </a:tc>
                <a:tc>
                  <a:txBody>
                    <a:bodyPr/>
                    <a:lstStyle/>
                    <a:p>
                      <a:r>
                        <a:rPr lang="en-US" sz="1600" dirty="0" smtClean="0"/>
                        <a:t>WBC 50,000/</a:t>
                      </a:r>
                      <a:r>
                        <a:rPr lang="en-US" sz="1600" dirty="0" err="1" smtClean="0"/>
                        <a:t>microL</a:t>
                      </a:r>
                      <a:r>
                        <a:rPr lang="en-US" sz="1600" dirty="0" smtClean="0"/>
                        <a:t>, </a:t>
                      </a:r>
                      <a:r>
                        <a:rPr lang="en-US" sz="1600" dirty="0" err="1" smtClean="0"/>
                        <a:t>monoblastic</a:t>
                      </a:r>
                      <a:endParaRPr lang="zh-TW" altLang="en-US" sz="1600" dirty="0"/>
                    </a:p>
                  </a:txBody>
                  <a:tcPr/>
                </a:tc>
                <a:tc>
                  <a:txBody>
                    <a:bodyPr/>
                    <a:lstStyle/>
                    <a:p>
                      <a:r>
                        <a:rPr lang="en-US" sz="1600" dirty="0" smtClean="0"/>
                        <a:t>WBC 10,000-50,000/</a:t>
                      </a:r>
                      <a:r>
                        <a:rPr lang="en-US" sz="1600" dirty="0" err="1" smtClean="0"/>
                        <a:t>microL</a:t>
                      </a:r>
                      <a:endParaRPr lang="zh-TW" altLang="en-US" sz="1600" dirty="0"/>
                    </a:p>
                  </a:txBody>
                  <a:tcPr/>
                </a:tc>
                <a:tc>
                  <a:txBody>
                    <a:bodyPr/>
                    <a:lstStyle/>
                    <a:p>
                      <a:r>
                        <a:rPr lang="en-US" sz="1600" dirty="0" smtClean="0"/>
                        <a:t>WBC 10,000/</a:t>
                      </a:r>
                      <a:r>
                        <a:rPr lang="en-US" sz="1600" dirty="0" err="1" smtClean="0"/>
                        <a:t>microL</a:t>
                      </a:r>
                      <a:endParaRPr lang="zh-TW" altLang="en-US" sz="1600" dirty="0"/>
                    </a:p>
                  </a:txBody>
                  <a:tcPr/>
                </a:tc>
              </a:tr>
              <a:tr h="370840">
                <a:tc>
                  <a:txBody>
                    <a:bodyPr/>
                    <a:lstStyle/>
                    <a:p>
                      <a:r>
                        <a:rPr lang="en-US" altLang="zh-TW" sz="1600" dirty="0" smtClean="0"/>
                        <a:t>CLL</a:t>
                      </a:r>
                      <a:endParaRPr lang="zh-TW" altLang="en-US" sz="1600" dirty="0"/>
                    </a:p>
                  </a:txBody>
                  <a:tcPr/>
                </a:tc>
                <a:tc>
                  <a:txBody>
                    <a:bodyPr/>
                    <a:lstStyle/>
                    <a:p>
                      <a:endParaRPr lang="zh-TW" altLang="en-US" sz="1600"/>
                    </a:p>
                  </a:txBody>
                  <a:tcPr/>
                </a:tc>
                <a:tc>
                  <a:txBody>
                    <a:bodyPr/>
                    <a:lstStyle/>
                    <a:p>
                      <a:r>
                        <a:rPr lang="en-US" sz="1600" dirty="0" smtClean="0"/>
                        <a:t>WBC 10,000-100,000/</a:t>
                      </a:r>
                      <a:r>
                        <a:rPr lang="en-US" sz="1600" dirty="0" err="1" smtClean="0"/>
                        <a:t>microL</a:t>
                      </a:r>
                      <a:r>
                        <a:rPr lang="en-US" sz="1600" dirty="0" smtClean="0"/>
                        <a:t> treated with </a:t>
                      </a:r>
                      <a:r>
                        <a:rPr lang="en-US" sz="1600" dirty="0" err="1" smtClean="0"/>
                        <a:t>fludarabine</a:t>
                      </a:r>
                      <a:endParaRPr lang="zh-TW" altLang="en-US" sz="1600" dirty="0"/>
                    </a:p>
                  </a:txBody>
                  <a:tcPr/>
                </a:tc>
                <a:tc>
                  <a:txBody>
                    <a:bodyPr/>
                    <a:lstStyle/>
                    <a:p>
                      <a:r>
                        <a:rPr lang="en-US" sz="1600" dirty="0" smtClean="0"/>
                        <a:t>WBC 10,000/</a:t>
                      </a:r>
                      <a:r>
                        <a:rPr lang="en-US" sz="1600" dirty="0" err="1" smtClean="0"/>
                        <a:t>microL</a:t>
                      </a:r>
                      <a:endParaRPr lang="zh-TW" altLang="en-US" sz="1600" dirty="0"/>
                    </a:p>
                  </a:txBody>
                  <a:tcPr/>
                </a:tc>
              </a:tr>
              <a:tr h="370840">
                <a:tc>
                  <a:txBody>
                    <a:bodyPr/>
                    <a:lstStyle/>
                    <a:p>
                      <a:r>
                        <a:rPr lang="en-US" altLang="zh-TW" sz="1600" dirty="0" smtClean="0"/>
                        <a:t>Other </a:t>
                      </a:r>
                      <a:r>
                        <a:rPr lang="en-US" altLang="zh-TW" sz="1600" dirty="0" err="1" smtClean="0"/>
                        <a:t>haematological</a:t>
                      </a:r>
                      <a:r>
                        <a:rPr lang="en-US" altLang="zh-TW" sz="1600" baseline="0" dirty="0" smtClean="0"/>
                        <a:t> disease</a:t>
                      </a:r>
                      <a:r>
                        <a:rPr lang="zh-TW" altLang="en-US" sz="1600" baseline="0" dirty="0" smtClean="0"/>
                        <a:t> </a:t>
                      </a:r>
                      <a:r>
                        <a:rPr lang="en-US" altLang="zh-TW" sz="1600" baseline="0" dirty="0" smtClean="0"/>
                        <a:t>and </a:t>
                      </a:r>
                    </a:p>
                    <a:p>
                      <a:r>
                        <a:rPr lang="en-US" altLang="zh-TW" sz="1600" baseline="0" dirty="0" smtClean="0"/>
                        <a:t>solid </a:t>
                      </a:r>
                      <a:r>
                        <a:rPr lang="en-US" altLang="zh-TW" sz="1600" baseline="0" dirty="0" err="1" smtClean="0"/>
                        <a:t>tumour</a:t>
                      </a:r>
                      <a:endParaRPr lang="en-US" altLang="zh-TW" sz="1600" baseline="0" dirty="0" smtClean="0"/>
                    </a:p>
                  </a:txBody>
                  <a:tcPr/>
                </a:tc>
                <a:tc>
                  <a:txBody>
                    <a:bodyPr/>
                    <a:lstStyle/>
                    <a:p>
                      <a:endParaRPr lang="zh-TW" altLang="en-US" sz="1600"/>
                    </a:p>
                  </a:txBody>
                  <a:tcPr/>
                </a:tc>
                <a:tc>
                  <a:txBody>
                    <a:bodyPr/>
                    <a:lstStyle/>
                    <a:p>
                      <a:r>
                        <a:rPr lang="en-US" sz="1600" dirty="0" smtClean="0"/>
                        <a:t>Rapid proliferation with expected rapid response to therapy</a:t>
                      </a:r>
                      <a:endParaRPr lang="zh-TW" altLang="en-US" sz="1600" dirty="0"/>
                    </a:p>
                  </a:txBody>
                  <a:tcPr/>
                </a:tc>
                <a:tc>
                  <a:txBody>
                    <a:bodyPr/>
                    <a:lstStyle/>
                    <a:p>
                      <a:r>
                        <a:rPr lang="en-US" sz="1600" dirty="0" smtClean="0"/>
                        <a:t>Remainder of patients</a:t>
                      </a:r>
                      <a:endParaRPr lang="zh-TW" altLang="en-US" sz="1600" dirty="0"/>
                    </a:p>
                  </a:txBody>
                  <a:tcPr/>
                </a:tc>
              </a:tr>
            </a:tbl>
          </a:graphicData>
        </a:graphic>
      </p:graphicFrame>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a:t>
            </a:r>
            <a:r>
              <a:rPr smtClean="0">
                <a:cs typeface="+mj-cs"/>
              </a:rPr>
              <a:t>Risk Stratification </a:t>
            </a:r>
            <a:endParaRPr lang="zh-TW" altLang="en-US">
              <a:cs typeface="+mj-cs"/>
            </a:endParaRPr>
          </a:p>
        </p:txBody>
      </p:sp>
      <p:sp>
        <p:nvSpPr>
          <p:cNvPr id="66599" name="文字方塊 6"/>
          <p:cNvSpPr txBox="1">
            <a:spLocks noChangeArrowheads="1"/>
          </p:cNvSpPr>
          <p:nvPr/>
        </p:nvSpPr>
        <p:spPr bwMode="auto">
          <a:xfrm>
            <a:off x="428625" y="6143625"/>
            <a:ext cx="8286750" cy="230188"/>
          </a:xfrm>
          <a:prstGeom prst="rect">
            <a:avLst/>
          </a:prstGeom>
          <a:noFill/>
          <a:ln w="9525">
            <a:noFill/>
            <a:miter lim="800000"/>
            <a:headEnd/>
            <a:tailEnd/>
          </a:ln>
        </p:spPr>
        <p:txBody>
          <a:bodyPr>
            <a:spAutoFit/>
          </a:bodyPr>
          <a:lstStyle/>
          <a:p>
            <a:r>
              <a:rPr kumimoji="0" lang="en-US" altLang="zh-TW" sz="900">
                <a:latin typeface="Constantia" pitchFamily="18" charset="0"/>
              </a:rPr>
              <a:t>Coiffier, B, Altman, A, Pui, CH, et al. Guidelines for the management of pediatric and adult tumor lysis syndrome: an evidence-based review. J Clin Oncol 2008; 26:2767.</a:t>
            </a:r>
            <a:endParaRPr kumimoji="0" lang="zh-TW" altLang="en-US" sz="900">
              <a:latin typeface="Constantia"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a:bodyPr>
          <a:lstStyle/>
          <a:p>
            <a:pPr marL="274320" indent="-274320" eaLnBrk="1" fontAlgn="auto" hangingPunct="1">
              <a:spcAft>
                <a:spcPts val="0"/>
              </a:spcAft>
              <a:buFont typeface="Wingdings 2"/>
              <a:buChar char=""/>
              <a:defRPr/>
            </a:pPr>
            <a:r>
              <a:rPr lang="en-US" dirty="0" smtClean="0">
                <a:cs typeface="+mn-cs"/>
              </a:rPr>
              <a:t>The best management of TLS is prevention</a:t>
            </a:r>
          </a:p>
          <a:p>
            <a:pPr marL="274320" indent="-274320" eaLnBrk="1" fontAlgn="auto" hangingPunct="1">
              <a:spcAft>
                <a:spcPts val="0"/>
              </a:spcAft>
              <a:buFont typeface="Wingdings 2"/>
              <a:buChar char=""/>
              <a:defRPr/>
            </a:pPr>
            <a:r>
              <a:rPr lang="en-US" dirty="0" smtClean="0">
                <a:cs typeface="+mn-cs"/>
              </a:rPr>
              <a:t>TLS – associated with high mortality, morbidity &amp; cost</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Retrospective series of 772 consecutive patients undergoing induction chemotherapy for AML</a:t>
            </a:r>
          </a:p>
          <a:p>
            <a:pPr marL="1005840" lvl="2" eaLnBrk="1" fontAlgn="auto" hangingPunct="1">
              <a:spcAft>
                <a:spcPts val="0"/>
              </a:spcAft>
              <a:buClr>
                <a:schemeClr val="accent2">
                  <a:shade val="50000"/>
                </a:schemeClr>
              </a:buClr>
              <a:buFont typeface="Wingdings 2"/>
              <a:buChar char=""/>
              <a:defRPr/>
            </a:pPr>
            <a:r>
              <a:rPr lang="en-US" dirty="0" smtClean="0">
                <a:cs typeface="+mn-cs"/>
              </a:rPr>
              <a:t>Patients with TLS : mortality 79%</a:t>
            </a:r>
          </a:p>
          <a:p>
            <a:pPr marL="1005840" lvl="2" eaLnBrk="1" fontAlgn="auto" hangingPunct="1">
              <a:spcAft>
                <a:spcPts val="0"/>
              </a:spcAft>
              <a:buClr>
                <a:schemeClr val="accent2">
                  <a:shade val="50000"/>
                </a:schemeClr>
              </a:buClr>
              <a:buFont typeface="Wingdings 2"/>
              <a:buChar char=""/>
              <a:defRPr/>
            </a:pPr>
            <a:r>
              <a:rPr lang="en-US" dirty="0" smtClean="0">
                <a:cs typeface="+mn-cs"/>
              </a:rPr>
              <a:t>Patients without evidence of TLS: mortality: 23%</a:t>
            </a:r>
          </a:p>
          <a:p>
            <a:pPr marL="1005840" lvl="2" eaLnBrk="1" fontAlgn="auto" hangingPunct="1">
              <a:spcAft>
                <a:spcPts val="0"/>
              </a:spcAft>
              <a:buClr>
                <a:schemeClr val="accent2">
                  <a:shade val="50000"/>
                </a:schemeClr>
              </a:buClr>
              <a:buFont typeface="Wingdings 2"/>
              <a:buNone/>
              <a:defRPr/>
            </a:pPr>
            <a:r>
              <a:rPr lang="en-US" sz="700" dirty="0" smtClean="0">
                <a:cs typeface="+mn-cs"/>
              </a:rPr>
              <a:t>Tumor </a:t>
            </a:r>
            <a:r>
              <a:rPr lang="en-US" sz="700" dirty="0" err="1" smtClean="0">
                <a:cs typeface="+mn-cs"/>
              </a:rPr>
              <a:t>lysis</a:t>
            </a:r>
            <a:r>
              <a:rPr lang="en-US" sz="700" dirty="0" smtClean="0">
                <a:cs typeface="+mn-cs"/>
              </a:rPr>
              <a:t> syndrome in patients with acute myeloid leukemia: identification of risk factors and development of a predictive model. </a:t>
            </a:r>
            <a:r>
              <a:rPr lang="en-US" sz="700" dirty="0" err="1" smtClean="0">
                <a:cs typeface="+mn-cs"/>
              </a:rPr>
              <a:t>Montesinos</a:t>
            </a:r>
            <a:r>
              <a:rPr lang="en-US" sz="700" dirty="0" smtClean="0">
                <a:cs typeface="+mn-cs"/>
              </a:rPr>
              <a:t> P; Lorenzo I; Martin G; </a:t>
            </a:r>
            <a:r>
              <a:rPr lang="en-US" sz="700" dirty="0" err="1" smtClean="0">
                <a:cs typeface="+mn-cs"/>
              </a:rPr>
              <a:t>Sanz</a:t>
            </a:r>
            <a:r>
              <a:rPr lang="en-US" sz="700" dirty="0" smtClean="0">
                <a:cs typeface="+mn-cs"/>
              </a:rPr>
              <a:t> J; Perez-</a:t>
            </a:r>
            <a:r>
              <a:rPr lang="en-US" sz="700" dirty="0" err="1" smtClean="0">
                <a:cs typeface="+mn-cs"/>
              </a:rPr>
              <a:t>Sirvent</a:t>
            </a:r>
            <a:r>
              <a:rPr lang="en-US" sz="700" dirty="0" smtClean="0">
                <a:cs typeface="+mn-cs"/>
              </a:rPr>
              <a:t> ML; Martinez D; </a:t>
            </a:r>
            <a:r>
              <a:rPr lang="en-US" sz="700" dirty="0" err="1" smtClean="0">
                <a:cs typeface="+mn-cs"/>
              </a:rPr>
              <a:t>Orti</a:t>
            </a:r>
            <a:r>
              <a:rPr lang="en-US" sz="700" dirty="0" smtClean="0">
                <a:cs typeface="+mn-cs"/>
              </a:rPr>
              <a:t> G; </a:t>
            </a:r>
            <a:r>
              <a:rPr lang="en-US" sz="700" dirty="0" err="1" smtClean="0">
                <a:cs typeface="+mn-cs"/>
              </a:rPr>
              <a:t>Algarra</a:t>
            </a:r>
            <a:r>
              <a:rPr lang="en-US" sz="700" dirty="0" smtClean="0">
                <a:cs typeface="+mn-cs"/>
              </a:rPr>
              <a:t> L; Martinez J; </a:t>
            </a:r>
            <a:r>
              <a:rPr lang="en-US" sz="700" dirty="0" err="1" smtClean="0">
                <a:cs typeface="+mn-cs"/>
              </a:rPr>
              <a:t>Moscardo</a:t>
            </a:r>
            <a:r>
              <a:rPr lang="en-US" sz="700" dirty="0" smtClean="0">
                <a:cs typeface="+mn-cs"/>
              </a:rPr>
              <a:t> F; de la </a:t>
            </a:r>
            <a:r>
              <a:rPr lang="en-US" sz="700" dirty="0" err="1" smtClean="0">
                <a:cs typeface="+mn-cs"/>
              </a:rPr>
              <a:t>Rubia</a:t>
            </a:r>
            <a:r>
              <a:rPr lang="en-US" sz="700" dirty="0" smtClean="0">
                <a:cs typeface="+mn-cs"/>
              </a:rPr>
              <a:t> J; </a:t>
            </a:r>
            <a:r>
              <a:rPr lang="en-US" sz="700" dirty="0" err="1" smtClean="0">
                <a:cs typeface="+mn-cs"/>
              </a:rPr>
              <a:t>Jarque</a:t>
            </a:r>
            <a:r>
              <a:rPr lang="en-US" sz="700" dirty="0" smtClean="0">
                <a:cs typeface="+mn-cs"/>
              </a:rPr>
              <a:t> I; </a:t>
            </a:r>
            <a:r>
              <a:rPr lang="en-US" sz="700" dirty="0" err="1" smtClean="0">
                <a:cs typeface="+mn-cs"/>
              </a:rPr>
              <a:t>Sanz</a:t>
            </a:r>
            <a:r>
              <a:rPr lang="en-US" sz="700" dirty="0" smtClean="0">
                <a:cs typeface="+mn-cs"/>
              </a:rPr>
              <a:t> G; </a:t>
            </a:r>
            <a:r>
              <a:rPr lang="en-US" sz="700" dirty="0" err="1" smtClean="0">
                <a:cs typeface="+mn-cs"/>
              </a:rPr>
              <a:t>Sanz</a:t>
            </a:r>
            <a:r>
              <a:rPr lang="en-US" sz="700" dirty="0" smtClean="0">
                <a:cs typeface="+mn-cs"/>
              </a:rPr>
              <a:t> MA; </a:t>
            </a:r>
            <a:r>
              <a:rPr lang="en-US" sz="700" dirty="0" err="1" smtClean="0">
                <a:cs typeface="+mn-cs"/>
              </a:rPr>
              <a:t>Haematologica</a:t>
            </a:r>
            <a:r>
              <a:rPr lang="en-US" sz="700" dirty="0" smtClean="0">
                <a:cs typeface="+mn-cs"/>
              </a:rPr>
              <a:t>. 2008 Jan;93(1):67-74</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Analysis of data from the Health Care Utilization project on 600,000 patients treated for a hematologic malignancy</a:t>
            </a:r>
          </a:p>
          <a:p>
            <a:pPr marL="1005840" lvl="2" eaLnBrk="1" fontAlgn="auto" hangingPunct="1">
              <a:spcAft>
                <a:spcPts val="0"/>
              </a:spcAft>
              <a:buClr>
                <a:schemeClr val="accent2">
                  <a:shade val="50000"/>
                </a:schemeClr>
              </a:buClr>
              <a:buFont typeface="Wingdings 2"/>
              <a:buChar char=""/>
              <a:defRPr/>
            </a:pPr>
            <a:r>
              <a:rPr lang="en-US" dirty="0" smtClean="0">
                <a:cs typeface="+mn-cs"/>
              </a:rPr>
              <a:t>Patients with TLS and Renal failure </a:t>
            </a:r>
          </a:p>
          <a:p>
            <a:pPr marL="1280160" lvl="3" eaLnBrk="1" fontAlgn="auto" hangingPunct="1">
              <a:spcAft>
                <a:spcPts val="0"/>
              </a:spcAft>
              <a:buClr>
                <a:schemeClr val="accent2">
                  <a:shade val="75000"/>
                </a:schemeClr>
              </a:buClr>
              <a:defRPr/>
            </a:pPr>
            <a:r>
              <a:rPr lang="en-US" dirty="0" smtClean="0">
                <a:cs typeface="+mn-cs"/>
              </a:rPr>
              <a:t>Significantly longer hospital stay (21 versus 7 days)</a:t>
            </a:r>
          </a:p>
          <a:p>
            <a:pPr marL="1280160" lvl="3" eaLnBrk="1" fontAlgn="auto" hangingPunct="1">
              <a:spcAft>
                <a:spcPts val="0"/>
              </a:spcAft>
              <a:buClr>
                <a:schemeClr val="accent2">
                  <a:shade val="75000"/>
                </a:schemeClr>
              </a:buClr>
              <a:defRPr/>
            </a:pPr>
            <a:r>
              <a:rPr lang="en-US" dirty="0" smtClean="0">
                <a:cs typeface="+mn-cs"/>
              </a:rPr>
              <a:t>Five-fold higher total cost per discharge</a:t>
            </a:r>
          </a:p>
          <a:p>
            <a:pPr marL="1005840" lvl="2" eaLnBrk="1" fontAlgn="auto" hangingPunct="1">
              <a:spcAft>
                <a:spcPts val="0"/>
              </a:spcAft>
              <a:buClr>
                <a:schemeClr val="accent2">
                  <a:shade val="50000"/>
                </a:schemeClr>
              </a:buClr>
              <a:buFont typeface="Wingdings 2"/>
              <a:buNone/>
              <a:defRPr/>
            </a:pPr>
            <a:r>
              <a:rPr lang="en-US" sz="800" dirty="0" smtClean="0">
                <a:cs typeface="+mn-cs"/>
              </a:rPr>
              <a:t>A comparison of </a:t>
            </a:r>
            <a:r>
              <a:rPr lang="en-US" sz="800" dirty="0" err="1" smtClean="0">
                <a:cs typeface="+mn-cs"/>
              </a:rPr>
              <a:t>inpatientlength</a:t>
            </a:r>
            <a:r>
              <a:rPr lang="en-US" sz="800" dirty="0" smtClean="0">
                <a:cs typeface="+mn-cs"/>
              </a:rPr>
              <a:t> of stay and costs among patients with hematologic malignancies (excluding </a:t>
            </a:r>
            <a:r>
              <a:rPr lang="en-US" sz="800" dirty="0" err="1" smtClean="0">
                <a:cs typeface="+mn-cs"/>
              </a:rPr>
              <a:t>hodgkin</a:t>
            </a:r>
            <a:r>
              <a:rPr lang="en-US" sz="800" dirty="0" smtClean="0">
                <a:cs typeface="+mn-cs"/>
              </a:rPr>
              <a:t> disease) associated with and without acute renal failure. </a:t>
            </a:r>
            <a:r>
              <a:rPr lang="en-US" sz="800" dirty="0" err="1" smtClean="0">
                <a:cs typeface="+mn-cs"/>
              </a:rPr>
              <a:t>Candrilli</a:t>
            </a:r>
            <a:r>
              <a:rPr lang="en-US" sz="800" dirty="0" smtClean="0">
                <a:cs typeface="+mn-cs"/>
              </a:rPr>
              <a:t>, S, Bell, T, Irish, W, et al. </a:t>
            </a:r>
            <a:r>
              <a:rPr lang="en-US" sz="800" dirty="0" err="1" smtClean="0">
                <a:cs typeface="+mn-cs"/>
              </a:rPr>
              <a:t>Clin</a:t>
            </a:r>
            <a:r>
              <a:rPr lang="en-US" sz="800" dirty="0" smtClean="0">
                <a:cs typeface="+mn-cs"/>
              </a:rPr>
              <a:t> Lymphoma Myeloma 2008; 8:44. </a:t>
            </a:r>
            <a:endParaRPr lang="en-US" sz="2200" dirty="0" smtClean="0">
              <a:cs typeface="+mn-cs"/>
            </a:endParaRPr>
          </a:p>
          <a:p>
            <a:pPr marL="1280160" lvl="3" eaLnBrk="1" fontAlgn="auto" hangingPunct="1">
              <a:spcAft>
                <a:spcPts val="0"/>
              </a:spcAft>
              <a:buClr>
                <a:schemeClr val="accent2">
                  <a:shade val="75000"/>
                </a:schemeClr>
              </a:buClr>
              <a:buFont typeface="Wingdings 2" pitchFamily="18" charset="2"/>
              <a:buNone/>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Management</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linds(horizontal)">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blinds(horizontal)">
                                      <p:cBhvr>
                                        <p:cTn id="41" dur="500"/>
                                        <p:tgtEl>
                                          <p:spTgt spid="3">
                                            <p:txEl>
                                              <p:pRg st="8" end="8"/>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blinds(horizontal)">
                                      <p:cBhvr>
                                        <p:cTn id="44" dur="500"/>
                                        <p:tgtEl>
                                          <p:spTgt spid="3">
                                            <p:txEl>
                                              <p:pRg st="9" end="9"/>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dirty="0" smtClean="0">
                <a:cs typeface="+mn-cs"/>
              </a:rPr>
              <a:t>Intravenous Hydration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Recommended prior to therapy in all patients at intermediate or high risk for TLS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To induce a high urine output</a:t>
            </a:r>
          </a:p>
          <a:p>
            <a:pPr marL="1005840" lvl="2" eaLnBrk="1" fontAlgn="auto" hangingPunct="1">
              <a:spcAft>
                <a:spcPts val="0"/>
              </a:spcAft>
              <a:buClr>
                <a:schemeClr val="accent2">
                  <a:shade val="50000"/>
                </a:schemeClr>
              </a:buClr>
              <a:buFont typeface="Wingdings 2"/>
              <a:buChar char=""/>
              <a:defRPr/>
            </a:pPr>
            <a:r>
              <a:rPr lang="en-US" dirty="0" smtClean="0">
                <a:cs typeface="+mn-cs"/>
              </a:rPr>
              <a:t>Minimize uric acid precipitation in renal tubules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Potentially dangerous in patients with underlying renal insufficiency or cardiac dysfunction</a:t>
            </a:r>
          </a:p>
          <a:p>
            <a:pPr marL="274320" indent="-274320" eaLnBrk="1" fontAlgn="auto" hangingPunct="1">
              <a:spcAft>
                <a:spcPts val="0"/>
              </a:spcAft>
              <a:buFont typeface="Wingdings 2"/>
              <a:buChar char=""/>
              <a:defRPr/>
            </a:pPr>
            <a:r>
              <a:rPr lang="en-US" dirty="0" smtClean="0">
                <a:cs typeface="+mn-cs"/>
              </a:rPr>
              <a:t>The 2008 International Expert Panel </a:t>
            </a:r>
          </a:p>
          <a:p>
            <a:pPr marL="640080" lvl="1" indent="-274320" eaLnBrk="1" fontAlgn="auto" hangingPunct="1">
              <a:spcAft>
                <a:spcPts val="0"/>
              </a:spcAft>
              <a:buClr>
                <a:schemeClr val="accent2">
                  <a:shade val="75000"/>
                </a:schemeClr>
              </a:buClr>
              <a:buFont typeface="Wingdings 2"/>
              <a:buNone/>
              <a:defRPr/>
            </a:pPr>
            <a:r>
              <a:rPr lang="en-US" sz="1100" dirty="0" smtClean="0">
                <a:cs typeface="+mn-cs"/>
              </a:rPr>
              <a:t>Guidelines for the management of pediatric and adult tumor </a:t>
            </a:r>
            <a:r>
              <a:rPr lang="en-US" sz="1100" dirty="0" err="1" smtClean="0">
                <a:cs typeface="+mn-cs"/>
              </a:rPr>
              <a:t>lysis</a:t>
            </a:r>
            <a:r>
              <a:rPr lang="en-US" sz="1100" dirty="0" smtClean="0">
                <a:cs typeface="+mn-cs"/>
              </a:rPr>
              <a:t> syndrome: an evidence-based review. </a:t>
            </a:r>
            <a:r>
              <a:rPr lang="en-US" sz="1100" dirty="0" err="1" smtClean="0">
                <a:cs typeface="+mn-cs"/>
              </a:rPr>
              <a:t>Coiffier</a:t>
            </a:r>
            <a:r>
              <a:rPr lang="en-US" sz="1100" dirty="0" smtClean="0">
                <a:cs typeface="+mn-cs"/>
              </a:rPr>
              <a:t>, B, Altman, A, </a:t>
            </a:r>
            <a:r>
              <a:rPr lang="en-US" sz="1100" dirty="0" err="1" smtClean="0">
                <a:cs typeface="+mn-cs"/>
              </a:rPr>
              <a:t>Pui</a:t>
            </a:r>
            <a:r>
              <a:rPr lang="en-US" sz="1100" dirty="0" smtClean="0">
                <a:cs typeface="+mn-cs"/>
              </a:rPr>
              <a:t>, CH, et al. J </a:t>
            </a:r>
            <a:r>
              <a:rPr lang="en-US" sz="1100" dirty="0" err="1" smtClean="0">
                <a:cs typeface="+mn-cs"/>
              </a:rPr>
              <a:t>Clin</a:t>
            </a:r>
            <a:r>
              <a:rPr lang="en-US" sz="1100" dirty="0" smtClean="0">
                <a:cs typeface="+mn-cs"/>
              </a:rPr>
              <a:t> </a:t>
            </a:r>
            <a:r>
              <a:rPr lang="en-US" sz="1100" dirty="0" err="1" smtClean="0">
                <a:cs typeface="+mn-cs"/>
              </a:rPr>
              <a:t>Oncol</a:t>
            </a:r>
            <a:r>
              <a:rPr lang="en-US" sz="1100" dirty="0" smtClean="0">
                <a:cs typeface="+mn-cs"/>
              </a:rPr>
              <a:t> 2008; 26:2767.</a:t>
            </a:r>
            <a:endParaRPr lang="zh-TW" altLang="en-US" sz="1100"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IV fluid 2 to 3 L/m</a:t>
            </a:r>
            <a:r>
              <a:rPr lang="en-US" baseline="30000" dirty="0" smtClean="0">
                <a:cs typeface="+mn-cs"/>
              </a:rPr>
              <a:t>2</a:t>
            </a:r>
            <a:r>
              <a:rPr lang="en-US" dirty="0" smtClean="0">
                <a:cs typeface="+mn-cs"/>
              </a:rPr>
              <a:t>/day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Urine output 80 to 100 </a:t>
            </a:r>
            <a:r>
              <a:rPr lang="en-US" dirty="0" err="1" smtClean="0">
                <a:cs typeface="+mn-cs"/>
              </a:rPr>
              <a:t>mL</a:t>
            </a:r>
            <a:r>
              <a:rPr lang="en-US" dirty="0" smtClean="0">
                <a:cs typeface="+mn-cs"/>
              </a:rPr>
              <a:t>/m</a:t>
            </a:r>
            <a:r>
              <a:rPr lang="en-US" baseline="30000" dirty="0" smtClean="0">
                <a:cs typeface="+mn-cs"/>
              </a:rPr>
              <a:t>2</a:t>
            </a:r>
            <a:r>
              <a:rPr lang="en-US" dirty="0" smtClean="0">
                <a:cs typeface="+mn-cs"/>
              </a:rPr>
              <a:t>/h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Diuretics can be used to maintain the urine output, if necessary</a:t>
            </a:r>
          </a:p>
          <a:p>
            <a:pPr marL="274320" indent="-274320" eaLnBrk="1" fontAlgn="auto" hangingPunct="1">
              <a:spcAft>
                <a:spcPts val="0"/>
              </a:spcAft>
              <a:buFont typeface="Wingdings 2"/>
              <a:buChar char=""/>
              <a:defRPr/>
            </a:pPr>
            <a:r>
              <a:rPr lang="en-US" dirty="0" smtClean="0">
                <a:cs typeface="+mn-cs"/>
              </a:rPr>
              <a:t>The choice of hydration fluid depends upon the clinical circumstances.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5% dextrose one-quarter normal saline</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Avoid K</a:t>
            </a:r>
            <a:r>
              <a:rPr lang="en-US" baseline="30000" dirty="0" smtClean="0">
                <a:cs typeface="+mn-cs"/>
              </a:rPr>
              <a:t>+</a:t>
            </a:r>
            <a:r>
              <a:rPr lang="en-US" dirty="0" smtClean="0">
                <a:cs typeface="+mn-cs"/>
              </a:rPr>
              <a:t>, Ca</a:t>
            </a:r>
            <a:r>
              <a:rPr lang="en-US" baseline="30000" dirty="0" smtClean="0">
                <a:cs typeface="+mn-cs"/>
              </a:rPr>
              <a:t>2+</a:t>
            </a:r>
            <a:endParaRPr lang="zh-TW" altLang="en-US" baseline="30000"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Prevention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linds(horizontal)">
                                      <p:cBhvr>
                                        <p:cTn id="33" dur="500"/>
                                        <p:tgtEl>
                                          <p:spTgt spid="3">
                                            <p:txEl>
                                              <p:pRg st="6" end="6"/>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500"/>
                                        <p:tgtEl>
                                          <p:spTgt spid="3">
                                            <p:txEl>
                                              <p:pRg st="7" end="7"/>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linds(horizontal)">
                                      <p:cBhvr>
                                        <p:cTn id="39" dur="500"/>
                                        <p:tgtEl>
                                          <p:spTgt spid="3">
                                            <p:txEl>
                                              <p:pRg st="8" end="8"/>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linds(horizontal)">
                                      <p:cBhvr>
                                        <p:cTn id="47" dur="500"/>
                                        <p:tgtEl>
                                          <p:spTgt spid="3">
                                            <p:txEl>
                                              <p:pRg st="10" end="10"/>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blinds(horizontal)">
                                      <p:cBhvr>
                                        <p:cTn id="50" dur="500"/>
                                        <p:tgtEl>
                                          <p:spTgt spid="3">
                                            <p:txEl>
                                              <p:pRg st="11" end="11"/>
                                            </p:txEl>
                                          </p:spTgt>
                                        </p:tgtEl>
                                      </p:cBhvr>
                                    </p:animEffect>
                                  </p:childTnLst>
                                </p:cTn>
                              </p:par>
                              <p:par>
                                <p:cTn id="51" presetID="3" presetClass="entr" presetSubtype="10" fill="hold"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blinds(horizontal)">
                                      <p:cBhvr>
                                        <p:cTn id="5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85000" lnSpcReduction="20000"/>
          </a:bodyPr>
          <a:lstStyle/>
          <a:p>
            <a:pPr marL="274320" indent="-274320" eaLnBrk="1" fontAlgn="auto" hangingPunct="1">
              <a:spcAft>
                <a:spcPts val="0"/>
              </a:spcAft>
              <a:buFont typeface="Wingdings 2"/>
              <a:buChar char=""/>
              <a:defRPr/>
            </a:pPr>
            <a:r>
              <a:rPr lang="en-US" dirty="0" smtClean="0">
                <a:cs typeface="+mn-cs"/>
              </a:rPr>
              <a:t>Urinary </a:t>
            </a:r>
            <a:r>
              <a:rPr lang="en-US" dirty="0" err="1" smtClean="0">
                <a:cs typeface="+mn-cs"/>
              </a:rPr>
              <a:t>Alkalinization</a:t>
            </a:r>
            <a:r>
              <a:rPr lang="en-US" dirty="0" smtClean="0">
                <a:cs typeface="+mn-cs"/>
              </a:rPr>
              <a:t>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Unclear and controversial</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Aim urine pH 6.5 to 7.0</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Uric </a:t>
            </a:r>
            <a:r>
              <a:rPr lang="en-US" dirty="0" err="1" smtClean="0">
                <a:cs typeface="+mn-cs"/>
              </a:rPr>
              <a:t>aicd</a:t>
            </a:r>
            <a:r>
              <a:rPr lang="en-US" dirty="0" smtClean="0">
                <a:cs typeface="+mn-cs"/>
              </a:rPr>
              <a:t> → </a:t>
            </a:r>
            <a:r>
              <a:rPr lang="en-US" dirty="0" err="1" smtClean="0">
                <a:cs typeface="+mn-cs"/>
              </a:rPr>
              <a:t>urate</a:t>
            </a:r>
            <a:r>
              <a:rPr lang="en-US" dirty="0" smtClean="0">
                <a:cs typeface="+mn-cs"/>
              </a:rPr>
              <a:t> salt (more soluble)</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↓Uric acid precipitation in renal tubules</a:t>
            </a:r>
          </a:p>
          <a:p>
            <a:pPr marL="274320" indent="-274320" eaLnBrk="1" fontAlgn="auto" hangingPunct="1">
              <a:spcAft>
                <a:spcPts val="0"/>
              </a:spcAft>
              <a:buFont typeface="Wingdings 2"/>
              <a:buChar char=""/>
              <a:defRPr/>
            </a:pPr>
            <a:r>
              <a:rPr lang="en-US" dirty="0" smtClean="0">
                <a:cs typeface="+mn-cs"/>
              </a:rPr>
              <a:t>No data demonstrating the efficacy of urinary </a:t>
            </a:r>
            <a:r>
              <a:rPr lang="en-US" dirty="0" err="1" smtClean="0">
                <a:cs typeface="+mn-cs"/>
              </a:rPr>
              <a:t>alkalinization</a:t>
            </a:r>
            <a:endParaRPr lang="en-US" dirty="0" smtClean="0">
              <a:cs typeface="+mn-cs"/>
            </a:endParaRPr>
          </a:p>
          <a:p>
            <a:pPr marL="274320" indent="-274320" eaLnBrk="1" fontAlgn="auto" hangingPunct="1">
              <a:spcAft>
                <a:spcPts val="0"/>
              </a:spcAft>
              <a:buFont typeface="Wingdings 2"/>
              <a:buChar char=""/>
              <a:defRPr/>
            </a:pPr>
            <a:r>
              <a:rPr lang="en-US" dirty="0" smtClean="0">
                <a:cs typeface="+mn-cs"/>
              </a:rPr>
              <a:t>Experimental study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Hydration with saline alone is as effective as </a:t>
            </a:r>
            <a:r>
              <a:rPr lang="en-US" dirty="0" err="1" smtClean="0">
                <a:cs typeface="+mn-cs"/>
              </a:rPr>
              <a:t>alkalinization</a:t>
            </a:r>
            <a:r>
              <a:rPr lang="en-US" dirty="0" smtClean="0">
                <a:cs typeface="+mn-cs"/>
              </a:rPr>
              <a:t> in minimizing uric acid precipitation</a:t>
            </a:r>
          </a:p>
          <a:p>
            <a:pPr marL="274320" indent="-274320" eaLnBrk="1" fontAlgn="auto" hangingPunct="1">
              <a:spcAft>
                <a:spcPts val="0"/>
              </a:spcAft>
              <a:buFont typeface="Wingdings 2"/>
              <a:buChar char=""/>
              <a:defRPr/>
            </a:pPr>
            <a:r>
              <a:rPr lang="en-US" dirty="0" smtClean="0">
                <a:cs typeface="+mn-cs"/>
              </a:rPr>
              <a:t>Potential disadvantage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Promoting calcium phosphate deposition in the kidney, heart, and other</a:t>
            </a:r>
          </a:p>
          <a:p>
            <a:pPr marL="274320" indent="-274320" eaLnBrk="1" fontAlgn="auto" hangingPunct="1">
              <a:spcAft>
                <a:spcPts val="0"/>
              </a:spcAft>
              <a:buFont typeface="Wingdings 2"/>
              <a:buChar char=""/>
              <a:defRPr/>
            </a:pPr>
            <a:r>
              <a:rPr lang="en-US" dirty="0" smtClean="0">
                <a:cs typeface="+mn-cs"/>
              </a:rPr>
              <a:t>Expert panel recommendation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Use of HCO</a:t>
            </a:r>
            <a:r>
              <a:rPr lang="en-US" baseline="-25000" dirty="0" smtClean="0">
                <a:cs typeface="+mn-cs"/>
              </a:rPr>
              <a:t>3</a:t>
            </a:r>
            <a:r>
              <a:rPr lang="en-US" baseline="30000" dirty="0" smtClean="0">
                <a:cs typeface="+mn-cs"/>
              </a:rPr>
              <a:t>-</a:t>
            </a:r>
            <a:r>
              <a:rPr lang="en-US" dirty="0" smtClean="0">
                <a:cs typeface="+mn-cs"/>
              </a:rPr>
              <a:t> was only indicated in patients with metabolic acidosis</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Prevention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blinds(horizontal)">
                                      <p:cBhvr>
                                        <p:cTn id="43" dur="500"/>
                                        <p:tgtEl>
                                          <p:spTgt spid="3">
                                            <p:txEl>
                                              <p:pRg st="8" end="8"/>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blinds(horizontal)">
                                      <p:cBhvr>
                                        <p:cTn id="46" dur="500"/>
                                        <p:tgtEl>
                                          <p:spTgt spid="3">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內容版面配置區 2"/>
          <p:cNvSpPr>
            <a:spLocks noGrp="1"/>
          </p:cNvSpPr>
          <p:nvPr>
            <p:ph idx="1"/>
          </p:nvPr>
        </p:nvSpPr>
        <p:spPr/>
        <p:txBody>
          <a:bodyPr/>
          <a:lstStyle/>
          <a:p>
            <a:pPr eaLnBrk="1" hangingPunct="1"/>
            <a:r>
              <a:rPr lang="en-US" altLang="zh-TW" smtClean="0"/>
              <a:t>Allopurinol</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r>
              <a:rPr lang="en-US" altLang="zh-TW" smtClean="0"/>
              <a:t>Hypoxanthine analog </a:t>
            </a:r>
          </a:p>
          <a:p>
            <a:pPr lvl="1" eaLnBrk="1" hangingPunct="1"/>
            <a:r>
              <a:rPr lang="en-US" altLang="zh-TW" smtClean="0"/>
              <a:t>Competitively inhibits xanthine oxidase</a:t>
            </a:r>
          </a:p>
          <a:p>
            <a:pPr lvl="1" eaLnBrk="1" hangingPunct="1"/>
            <a:r>
              <a:rPr lang="en-US" altLang="zh-TW" smtClean="0"/>
              <a:t>Effectively ↓ new uric acid formation </a:t>
            </a:r>
          </a:p>
          <a:p>
            <a:pPr lvl="1" eaLnBrk="1" hangingPunct="1"/>
            <a:r>
              <a:rPr lang="en-US" altLang="zh-TW" smtClean="0"/>
              <a:t>Reduces incidence of obstructive uropathy</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Prevention</a:t>
            </a:r>
            <a:endParaRPr lang="zh-TW" altLang="en-US">
              <a:cs typeface="+mj-cs"/>
            </a:endParaRPr>
          </a:p>
        </p:txBody>
      </p:sp>
      <p:sp>
        <p:nvSpPr>
          <p:cNvPr id="66" name="文字方塊 65"/>
          <p:cNvSpPr txBox="1">
            <a:spLocks noChangeArrowheads="1"/>
          </p:cNvSpPr>
          <p:nvPr/>
        </p:nvSpPr>
        <p:spPr bwMode="auto">
          <a:xfrm>
            <a:off x="2000250" y="2214563"/>
            <a:ext cx="1785938"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Hypoxanthine</a:t>
            </a:r>
            <a:endParaRPr kumimoji="0" lang="zh-TW" altLang="en-US">
              <a:solidFill>
                <a:srgbClr val="002060"/>
              </a:solidFill>
              <a:latin typeface="Constantia" pitchFamily="18" charset="0"/>
            </a:endParaRPr>
          </a:p>
        </p:txBody>
      </p:sp>
      <p:sp>
        <p:nvSpPr>
          <p:cNvPr id="67" name="文字方塊 66"/>
          <p:cNvSpPr txBox="1">
            <a:spLocks noChangeArrowheads="1"/>
          </p:cNvSpPr>
          <p:nvPr/>
        </p:nvSpPr>
        <p:spPr bwMode="auto">
          <a:xfrm>
            <a:off x="928688" y="2214563"/>
            <a:ext cx="92868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Purine</a:t>
            </a:r>
            <a:endParaRPr kumimoji="0" lang="zh-TW" altLang="en-US" sz="2000">
              <a:solidFill>
                <a:srgbClr val="002060"/>
              </a:solidFill>
              <a:latin typeface="Constantia" pitchFamily="18" charset="0"/>
            </a:endParaRPr>
          </a:p>
        </p:txBody>
      </p:sp>
      <p:sp>
        <p:nvSpPr>
          <p:cNvPr id="68" name="文字方塊 67"/>
          <p:cNvSpPr txBox="1">
            <a:spLocks noChangeArrowheads="1"/>
          </p:cNvSpPr>
          <p:nvPr/>
        </p:nvSpPr>
        <p:spPr bwMode="auto">
          <a:xfrm>
            <a:off x="3929063" y="2214563"/>
            <a:ext cx="121443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Xanthine</a:t>
            </a:r>
            <a:endParaRPr kumimoji="0" lang="zh-TW" altLang="en-US">
              <a:solidFill>
                <a:srgbClr val="002060"/>
              </a:solidFill>
              <a:latin typeface="Constantia" pitchFamily="18" charset="0"/>
            </a:endParaRPr>
          </a:p>
        </p:txBody>
      </p:sp>
      <p:sp>
        <p:nvSpPr>
          <p:cNvPr id="69" name="文字方塊 68"/>
          <p:cNvSpPr txBox="1">
            <a:spLocks noChangeArrowheads="1"/>
          </p:cNvSpPr>
          <p:nvPr/>
        </p:nvSpPr>
        <p:spPr bwMode="auto">
          <a:xfrm>
            <a:off x="5286375" y="2214563"/>
            <a:ext cx="1285875"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Uric Acid</a:t>
            </a:r>
            <a:endParaRPr kumimoji="0" lang="zh-TW" altLang="en-US" sz="2000">
              <a:solidFill>
                <a:srgbClr val="002060"/>
              </a:solidFill>
              <a:latin typeface="Constantia" pitchFamily="18" charset="0"/>
            </a:endParaRPr>
          </a:p>
        </p:txBody>
      </p:sp>
      <p:sp>
        <p:nvSpPr>
          <p:cNvPr id="74759" name="文字方塊 69"/>
          <p:cNvSpPr txBox="1">
            <a:spLocks noChangeArrowheads="1"/>
          </p:cNvSpPr>
          <p:nvPr/>
        </p:nvSpPr>
        <p:spPr bwMode="auto">
          <a:xfrm>
            <a:off x="6715125" y="2214563"/>
            <a:ext cx="1428750"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Allantoin</a:t>
            </a:r>
            <a:endParaRPr kumimoji="0" lang="zh-TW" altLang="en-US" sz="2000">
              <a:solidFill>
                <a:srgbClr val="002060"/>
              </a:solidFill>
              <a:latin typeface="Constantia" pitchFamily="18" charset="0"/>
            </a:endParaRPr>
          </a:p>
        </p:txBody>
      </p:sp>
      <p:sp>
        <p:nvSpPr>
          <p:cNvPr id="71" name="文字方塊 70"/>
          <p:cNvSpPr txBox="1">
            <a:spLocks noChangeArrowheads="1"/>
          </p:cNvSpPr>
          <p:nvPr/>
        </p:nvSpPr>
        <p:spPr bwMode="auto">
          <a:xfrm>
            <a:off x="3357563" y="2643188"/>
            <a:ext cx="928687"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74761" name="文字方塊 71"/>
          <p:cNvSpPr txBox="1">
            <a:spLocks noChangeArrowheads="1"/>
          </p:cNvSpPr>
          <p:nvPr/>
        </p:nvSpPr>
        <p:spPr bwMode="auto">
          <a:xfrm>
            <a:off x="6286500" y="2643188"/>
            <a:ext cx="1214438"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Urate Oxidase</a:t>
            </a:r>
            <a:endParaRPr kumimoji="0" lang="zh-TW" altLang="en-US" sz="1400">
              <a:solidFill>
                <a:schemeClr val="bg1"/>
              </a:solidFill>
              <a:latin typeface="Constantia" pitchFamily="18" charset="0"/>
            </a:endParaRPr>
          </a:p>
        </p:txBody>
      </p:sp>
      <p:sp>
        <p:nvSpPr>
          <p:cNvPr id="73" name="向右箭號 72"/>
          <p:cNvSpPr/>
          <p:nvPr/>
        </p:nvSpPr>
        <p:spPr>
          <a:xfrm>
            <a:off x="1857375"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002060"/>
              </a:solidFill>
            </a:endParaRPr>
          </a:p>
        </p:txBody>
      </p:sp>
      <p:sp>
        <p:nvSpPr>
          <p:cNvPr id="74" name="向右箭號 73"/>
          <p:cNvSpPr/>
          <p:nvPr/>
        </p:nvSpPr>
        <p:spPr>
          <a:xfrm>
            <a:off x="3786188"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5" name="向右箭號 74"/>
          <p:cNvSpPr/>
          <p:nvPr/>
        </p:nvSpPr>
        <p:spPr>
          <a:xfrm>
            <a:off x="5143500"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6" name="向右箭號 75"/>
          <p:cNvSpPr/>
          <p:nvPr/>
        </p:nvSpPr>
        <p:spPr>
          <a:xfrm>
            <a:off x="6500813"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7" name="文字方塊 76"/>
          <p:cNvSpPr txBox="1">
            <a:spLocks noChangeArrowheads="1"/>
          </p:cNvSpPr>
          <p:nvPr/>
        </p:nvSpPr>
        <p:spPr bwMode="auto">
          <a:xfrm>
            <a:off x="5000625" y="2643188"/>
            <a:ext cx="1071563"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78" name="文字方塊 77"/>
          <p:cNvSpPr txBox="1">
            <a:spLocks noChangeArrowheads="1"/>
          </p:cNvSpPr>
          <p:nvPr/>
        </p:nvSpPr>
        <p:spPr bwMode="auto">
          <a:xfrm>
            <a:off x="4000500" y="3143250"/>
            <a:ext cx="1285875" cy="338138"/>
          </a:xfrm>
          <a:prstGeom prst="rect">
            <a:avLst/>
          </a:prstGeom>
          <a:noFill/>
          <a:ln w="9525">
            <a:noFill/>
            <a:miter lim="800000"/>
            <a:headEnd/>
            <a:tailEnd/>
          </a:ln>
        </p:spPr>
        <p:txBody>
          <a:bodyPr>
            <a:spAutoFit/>
          </a:bodyPr>
          <a:lstStyle/>
          <a:p>
            <a:r>
              <a:rPr kumimoji="0" lang="en-US" altLang="zh-TW" sz="1600">
                <a:solidFill>
                  <a:srgbClr val="C00000"/>
                </a:solidFill>
                <a:latin typeface="Constantia" pitchFamily="18" charset="0"/>
              </a:rPr>
              <a:t>Allopurinol</a:t>
            </a:r>
            <a:endParaRPr kumimoji="0" lang="zh-TW" altLang="en-US" sz="1600">
              <a:solidFill>
                <a:srgbClr val="C00000"/>
              </a:solidFill>
              <a:latin typeface="Constantia" pitchFamily="18" charset="0"/>
            </a:endParaRPr>
          </a:p>
        </p:txBody>
      </p:sp>
      <p:cxnSp>
        <p:nvCxnSpPr>
          <p:cNvPr id="79" name="直線單箭頭接點 78"/>
          <p:cNvCxnSpPr/>
          <p:nvPr/>
        </p:nvCxnSpPr>
        <p:spPr>
          <a:xfrm rot="10800000">
            <a:off x="4143375" y="2928938"/>
            <a:ext cx="285750" cy="214312"/>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直線單箭頭接點 79"/>
          <p:cNvCxnSpPr/>
          <p:nvPr/>
        </p:nvCxnSpPr>
        <p:spPr>
          <a:xfrm flipV="1">
            <a:off x="4714875" y="2928938"/>
            <a:ext cx="276225" cy="22383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1" name="減號 80"/>
          <p:cNvSpPr/>
          <p:nvPr/>
        </p:nvSpPr>
        <p:spPr>
          <a:xfrm>
            <a:off x="4500563" y="3000375"/>
            <a:ext cx="142875" cy="71438"/>
          </a:xfrm>
          <a:prstGeom prst="mathMin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4771" name="文字方塊 81"/>
          <p:cNvSpPr txBox="1">
            <a:spLocks noChangeArrowheads="1"/>
          </p:cNvSpPr>
          <p:nvPr/>
        </p:nvSpPr>
        <p:spPr bwMode="auto">
          <a:xfrm>
            <a:off x="5929313" y="3143250"/>
            <a:ext cx="2571750" cy="338138"/>
          </a:xfrm>
          <a:prstGeom prst="rect">
            <a:avLst/>
          </a:prstGeom>
          <a:noFill/>
          <a:ln w="9525">
            <a:noFill/>
            <a:miter lim="800000"/>
            <a:headEnd/>
            <a:tailEnd/>
          </a:ln>
        </p:spPr>
        <p:txBody>
          <a:bodyPr>
            <a:spAutoFit/>
          </a:bodyPr>
          <a:lstStyle/>
          <a:p>
            <a:pPr algn="ctr"/>
            <a:r>
              <a:rPr kumimoji="0" lang="en-US" altLang="zh-TW" sz="1600">
                <a:solidFill>
                  <a:srgbClr val="C00000"/>
                </a:solidFill>
                <a:latin typeface="Constantia" pitchFamily="18" charset="0"/>
              </a:rPr>
              <a:t>Exogenous Urate Oxidase</a:t>
            </a:r>
            <a:endParaRPr kumimoji="0" lang="zh-TW" altLang="en-US" sz="1600">
              <a:solidFill>
                <a:srgbClr val="C00000"/>
              </a:solidFill>
              <a:latin typeface="Constantia" pitchFamily="18" charset="0"/>
            </a:endParaRPr>
          </a:p>
        </p:txBody>
      </p:sp>
      <p:cxnSp>
        <p:nvCxnSpPr>
          <p:cNvPr id="83" name="直線單箭頭接點 82"/>
          <p:cNvCxnSpPr/>
          <p:nvPr/>
        </p:nvCxnSpPr>
        <p:spPr>
          <a:xfrm rot="16200000" flipV="1">
            <a:off x="7072313" y="3000375"/>
            <a:ext cx="214312" cy="714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4" name="加號 83"/>
          <p:cNvSpPr/>
          <p:nvPr/>
        </p:nvSpPr>
        <p:spPr>
          <a:xfrm>
            <a:off x="7286625" y="3000375"/>
            <a:ext cx="142875" cy="142875"/>
          </a:xfrm>
          <a:prstGeom prst="mathPl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85" name="乘號 84"/>
          <p:cNvSpPr/>
          <p:nvPr/>
        </p:nvSpPr>
        <p:spPr>
          <a:xfrm>
            <a:off x="4929188" y="2143125"/>
            <a:ext cx="571500" cy="571500"/>
          </a:xfrm>
          <a:prstGeom prst="mathMultiply">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7"/>
                                        </p:tgtEl>
                                        <p:attrNameLst>
                                          <p:attrName>ppt_x</p:attrName>
                                          <p:attrName>ppt_y</p:attrName>
                                        </p:attrNameLst>
                                      </p:cBhvr>
                                    </p:animMotion>
                                    <p:animRot by="1500000">
                                      <p:cBhvr>
                                        <p:cTn id="7" dur="125" fill="hold">
                                          <p:stCondLst>
                                            <p:cond delay="0"/>
                                          </p:stCondLst>
                                        </p:cTn>
                                        <p:tgtEl>
                                          <p:spTgt spid="67"/>
                                        </p:tgtEl>
                                        <p:attrNameLst>
                                          <p:attrName>r</p:attrName>
                                        </p:attrNameLst>
                                      </p:cBhvr>
                                    </p:animRot>
                                    <p:animRot by="-1500000">
                                      <p:cBhvr>
                                        <p:cTn id="8" dur="125" fill="hold">
                                          <p:stCondLst>
                                            <p:cond delay="125"/>
                                          </p:stCondLst>
                                        </p:cTn>
                                        <p:tgtEl>
                                          <p:spTgt spid="67"/>
                                        </p:tgtEl>
                                        <p:attrNameLst>
                                          <p:attrName>r</p:attrName>
                                        </p:attrNameLst>
                                      </p:cBhvr>
                                    </p:animRot>
                                    <p:animRot by="-1500000">
                                      <p:cBhvr>
                                        <p:cTn id="9" dur="125" fill="hold">
                                          <p:stCondLst>
                                            <p:cond delay="250"/>
                                          </p:stCondLst>
                                        </p:cTn>
                                        <p:tgtEl>
                                          <p:spTgt spid="67"/>
                                        </p:tgtEl>
                                        <p:attrNameLst>
                                          <p:attrName>r</p:attrName>
                                        </p:attrNameLst>
                                      </p:cBhvr>
                                    </p:animRot>
                                    <p:animRot by="1500000">
                                      <p:cBhvr>
                                        <p:cTn id="10" dur="125" fill="hold">
                                          <p:stCondLst>
                                            <p:cond delay="375"/>
                                          </p:stCondLst>
                                        </p:cTn>
                                        <p:tgtEl>
                                          <p:spTgt spid="67"/>
                                        </p:tgtEl>
                                        <p:attrNameLst>
                                          <p:attrName>r</p:attrName>
                                        </p:attrNameLst>
                                      </p:cBhvr>
                                    </p:animRot>
                                  </p:childTnLst>
                                </p:cTn>
                              </p:par>
                            </p:childTnLst>
                          </p:cTn>
                        </p:par>
                        <p:par>
                          <p:cTn id="11" fill="hold">
                            <p:stCondLst>
                              <p:cond delay="75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66"/>
                                        </p:tgtEl>
                                        <p:attrNameLst>
                                          <p:attrName>ppt_x</p:attrName>
                                          <p:attrName>ppt_y</p:attrName>
                                        </p:attrNameLst>
                                      </p:cBhvr>
                                    </p:animMotion>
                                    <p:animRot by="1500000">
                                      <p:cBhvr>
                                        <p:cTn id="14" dur="125" fill="hold">
                                          <p:stCondLst>
                                            <p:cond delay="0"/>
                                          </p:stCondLst>
                                        </p:cTn>
                                        <p:tgtEl>
                                          <p:spTgt spid="66"/>
                                        </p:tgtEl>
                                        <p:attrNameLst>
                                          <p:attrName>r</p:attrName>
                                        </p:attrNameLst>
                                      </p:cBhvr>
                                    </p:animRot>
                                    <p:animRot by="-1500000">
                                      <p:cBhvr>
                                        <p:cTn id="15" dur="125" fill="hold">
                                          <p:stCondLst>
                                            <p:cond delay="125"/>
                                          </p:stCondLst>
                                        </p:cTn>
                                        <p:tgtEl>
                                          <p:spTgt spid="66"/>
                                        </p:tgtEl>
                                        <p:attrNameLst>
                                          <p:attrName>r</p:attrName>
                                        </p:attrNameLst>
                                      </p:cBhvr>
                                    </p:animRot>
                                    <p:animRot by="-1500000">
                                      <p:cBhvr>
                                        <p:cTn id="16" dur="125" fill="hold">
                                          <p:stCondLst>
                                            <p:cond delay="250"/>
                                          </p:stCondLst>
                                        </p:cTn>
                                        <p:tgtEl>
                                          <p:spTgt spid="66"/>
                                        </p:tgtEl>
                                        <p:attrNameLst>
                                          <p:attrName>r</p:attrName>
                                        </p:attrNameLst>
                                      </p:cBhvr>
                                    </p:animRot>
                                    <p:animRot by="1500000">
                                      <p:cBhvr>
                                        <p:cTn id="17" dur="125" fill="hold">
                                          <p:stCondLst>
                                            <p:cond delay="375"/>
                                          </p:stCondLst>
                                        </p:cTn>
                                        <p:tgtEl>
                                          <p:spTgt spid="66"/>
                                        </p:tgtEl>
                                        <p:attrNameLst>
                                          <p:attrName>r</p:attrName>
                                        </p:attrNameLst>
                                      </p:cBhvr>
                                    </p:animRot>
                                  </p:childTnLst>
                                </p:cTn>
                              </p:par>
                            </p:childTnLst>
                          </p:cTn>
                        </p:par>
                        <p:par>
                          <p:cTn id="18" fill="hold">
                            <p:stCondLst>
                              <p:cond delay="1800"/>
                            </p:stCondLst>
                            <p:childTnLst>
                              <p:par>
                                <p:cTn id="19" presetID="34" presetClass="emph" presetSubtype="0" fill="hold" grpId="0"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68"/>
                                        </p:tgtEl>
                                        <p:attrNameLst>
                                          <p:attrName>ppt_x</p:attrName>
                                          <p:attrName>ppt_y</p:attrName>
                                        </p:attrNameLst>
                                      </p:cBhvr>
                                    </p:animMotion>
                                    <p:animRot by="1500000">
                                      <p:cBhvr>
                                        <p:cTn id="21" dur="125" fill="hold">
                                          <p:stCondLst>
                                            <p:cond delay="0"/>
                                          </p:stCondLst>
                                        </p:cTn>
                                        <p:tgtEl>
                                          <p:spTgt spid="68"/>
                                        </p:tgtEl>
                                        <p:attrNameLst>
                                          <p:attrName>r</p:attrName>
                                        </p:attrNameLst>
                                      </p:cBhvr>
                                    </p:animRot>
                                    <p:animRot by="-1500000">
                                      <p:cBhvr>
                                        <p:cTn id="22" dur="125" fill="hold">
                                          <p:stCondLst>
                                            <p:cond delay="125"/>
                                          </p:stCondLst>
                                        </p:cTn>
                                        <p:tgtEl>
                                          <p:spTgt spid="68"/>
                                        </p:tgtEl>
                                        <p:attrNameLst>
                                          <p:attrName>r</p:attrName>
                                        </p:attrNameLst>
                                      </p:cBhvr>
                                    </p:animRot>
                                    <p:animRot by="-1500000">
                                      <p:cBhvr>
                                        <p:cTn id="23" dur="125" fill="hold">
                                          <p:stCondLst>
                                            <p:cond delay="250"/>
                                          </p:stCondLst>
                                        </p:cTn>
                                        <p:tgtEl>
                                          <p:spTgt spid="68"/>
                                        </p:tgtEl>
                                        <p:attrNameLst>
                                          <p:attrName>r</p:attrName>
                                        </p:attrNameLst>
                                      </p:cBhvr>
                                    </p:animRot>
                                    <p:animRot by="1500000">
                                      <p:cBhvr>
                                        <p:cTn id="24" dur="125" fill="hold">
                                          <p:stCondLst>
                                            <p:cond delay="375"/>
                                          </p:stCondLst>
                                        </p:cTn>
                                        <p:tgtEl>
                                          <p:spTgt spid="68"/>
                                        </p:tgtEl>
                                        <p:attrNameLst>
                                          <p:attrName>r</p:attrName>
                                        </p:attrNameLst>
                                      </p:cBhvr>
                                    </p:animRot>
                                  </p:childTnLst>
                                </p:cTn>
                              </p:par>
                            </p:childTnLst>
                          </p:cTn>
                        </p:par>
                        <p:par>
                          <p:cTn id="25" fill="hold">
                            <p:stCondLst>
                              <p:cond delay="2650"/>
                            </p:stCondLst>
                            <p:childTnLst>
                              <p:par>
                                <p:cTn id="26" presetID="14" presetClass="emph" presetSubtype="0" fill="hold" grpId="0" nodeType="afterEffect">
                                  <p:stCondLst>
                                    <p:cond delay="0"/>
                                  </p:stCondLst>
                                  <p:iterate type="lt">
                                    <p:tmPct val="0"/>
                                  </p:iterate>
                                  <p:childTnLst>
                                    <p:animClr clrSpc="rgb" dir="cw">
                                      <p:cBhvr override="childStyle">
                                        <p:cTn id="27" dur="1900" fill="hold">
                                          <p:stCondLst>
                                            <p:cond delay="100"/>
                                          </p:stCondLst>
                                        </p:cTn>
                                        <p:tgtEl>
                                          <p:spTgt spid="78"/>
                                        </p:tgtEl>
                                        <p:attrNameLst>
                                          <p:attrName>style.color</p:attrName>
                                        </p:attrNameLst>
                                      </p:cBhvr>
                                      <p:to>
                                        <a:schemeClr val="bg1"/>
                                      </p:to>
                                    </p:animClr>
                                    <p:animClr clrSpc="rgb" dir="cw">
                                      <p:cBhvr>
                                        <p:cTn id="28" dur="1900" fill="hold">
                                          <p:stCondLst>
                                            <p:cond delay="100"/>
                                          </p:stCondLst>
                                        </p:cTn>
                                        <p:tgtEl>
                                          <p:spTgt spid="78"/>
                                        </p:tgtEl>
                                        <p:attrNameLst>
                                          <p:attrName>fillColor</p:attrName>
                                        </p:attrNameLst>
                                      </p:cBhvr>
                                      <p:to>
                                        <a:schemeClr val="bg1"/>
                                      </p:to>
                                    </p:animClr>
                                    <p:set>
                                      <p:cBhvr>
                                        <p:cTn id="29" dur="1900" fill="hold">
                                          <p:stCondLst>
                                            <p:cond delay="100"/>
                                          </p:stCondLst>
                                        </p:cTn>
                                        <p:tgtEl>
                                          <p:spTgt spid="78"/>
                                        </p:tgtEl>
                                        <p:attrNameLst>
                                          <p:attrName>fill.type</p:attrName>
                                        </p:attrNameLst>
                                      </p:cBhvr>
                                      <p:to>
                                        <p:strVal val="solid"/>
                                      </p:to>
                                    </p:set>
                                    <p:set>
                                      <p:cBhvr>
                                        <p:cTn id="30" dur="1900" fill="hold">
                                          <p:stCondLst>
                                            <p:cond delay="100"/>
                                          </p:stCondLst>
                                        </p:cTn>
                                        <p:tgtEl>
                                          <p:spTgt spid="78"/>
                                        </p:tgtEl>
                                        <p:attrNameLst>
                                          <p:attrName>fill.on</p:attrName>
                                        </p:attrNameLst>
                                      </p:cBhvr>
                                      <p:to>
                                        <p:strVal val="true"/>
                                      </p:to>
                                    </p:set>
                                    <p:animScale>
                                      <p:cBhvr>
                                        <p:cTn id="31" dur="200" fill="hold">
                                          <p:stCondLst>
                                            <p:cond delay="0"/>
                                          </p:stCondLst>
                                        </p:cTn>
                                        <p:tgtEl>
                                          <p:spTgt spid="78"/>
                                        </p:tgtEl>
                                      </p:cBhvr>
                                      <p:from x="100000" y="100000"/>
                                      <p:to x="100000" y="5000"/>
                                    </p:animScale>
                                    <p:animScale>
                                      <p:cBhvr>
                                        <p:cTn id="32" dur="200" fill="hold">
                                          <p:stCondLst>
                                            <p:cond delay="200"/>
                                          </p:stCondLst>
                                        </p:cTn>
                                        <p:tgtEl>
                                          <p:spTgt spid="78"/>
                                        </p:tgtEl>
                                      </p:cBhvr>
                                      <p:from x="100000" y="5000"/>
                                      <p:to x="120000" y="150000"/>
                                    </p:animScale>
                                    <p:animScale>
                                      <p:cBhvr>
                                        <p:cTn id="33" dur="600" fill="hold">
                                          <p:stCondLst>
                                            <p:cond delay="1400"/>
                                          </p:stCondLst>
                                        </p:cTn>
                                        <p:tgtEl>
                                          <p:spTgt spid="78"/>
                                        </p:tgtEl>
                                      </p:cBhvr>
                                      <p:to x="120000" y="150000"/>
                                    </p:animScale>
                                  </p:childTnLst>
                                </p:cTn>
                              </p:par>
                            </p:childTnLst>
                          </p:cTn>
                        </p:par>
                        <p:par>
                          <p:cTn id="34" fill="hold">
                            <p:stCondLst>
                              <p:cond delay="4650"/>
                            </p:stCondLst>
                            <p:childTnLst>
                              <p:par>
                                <p:cTn id="35" presetID="10" presetClass="entr" presetSubtype="0" fill="hold" grpId="0" nodeType="after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fade">
                                      <p:cBhvr>
                                        <p:cTn id="37" dur="2000"/>
                                        <p:tgtEl>
                                          <p:spTgt spid="85"/>
                                        </p:tgtEl>
                                      </p:cBhvr>
                                    </p:animEffect>
                                  </p:childTnLst>
                                </p:cTn>
                              </p:par>
                              <p:par>
                                <p:cTn id="38" presetID="6" presetClass="emph" presetSubtype="0" fill="hold" nodeType="withEffect">
                                  <p:stCondLst>
                                    <p:cond delay="0"/>
                                  </p:stCondLst>
                                  <p:childTnLst>
                                    <p:animScale>
                                      <p:cBhvr>
                                        <p:cTn id="39" dur="2000" fill="hold"/>
                                        <p:tgtEl>
                                          <p:spTgt spid="71">
                                            <p:txEl>
                                              <p:pRg st="0" end="0"/>
                                            </p:txEl>
                                          </p:spTgt>
                                        </p:tgtEl>
                                      </p:cBhvr>
                                      <p:by x="50000" y="50000"/>
                                    </p:animScale>
                                  </p:childTnLst>
                                </p:cTn>
                              </p:par>
                              <p:par>
                                <p:cTn id="40" presetID="6" presetClass="emph" presetSubtype="0" fill="hold" grpId="0" nodeType="withEffect">
                                  <p:stCondLst>
                                    <p:cond delay="0"/>
                                  </p:stCondLst>
                                  <p:childTnLst>
                                    <p:animScale>
                                      <p:cBhvr>
                                        <p:cTn id="41" dur="2000" fill="hold"/>
                                        <p:tgtEl>
                                          <p:spTgt spid="77"/>
                                        </p:tgtEl>
                                      </p:cBhvr>
                                      <p:by x="50000" y="50000"/>
                                    </p:animScale>
                                  </p:childTnLst>
                                </p:cTn>
                              </p:par>
                            </p:childTnLst>
                          </p:cTn>
                        </p:par>
                        <p:par>
                          <p:cTn id="42" fill="hold">
                            <p:stCondLst>
                              <p:cond delay="6650"/>
                            </p:stCondLst>
                            <p:childTnLst>
                              <p:par>
                                <p:cTn id="43" presetID="6" presetClass="emph" presetSubtype="0" fill="hold" grpId="1" nodeType="afterEffect">
                                  <p:stCondLst>
                                    <p:cond delay="0"/>
                                  </p:stCondLst>
                                  <p:iterate type="lt">
                                    <p:tmPct val="0"/>
                                  </p:iterate>
                                  <p:childTnLst>
                                    <p:animScale>
                                      <p:cBhvr>
                                        <p:cTn id="44" dur="2000" fill="hold"/>
                                        <p:tgtEl>
                                          <p:spTgt spid="66"/>
                                        </p:tgtEl>
                                      </p:cBhvr>
                                      <p:by x="150000" y="150000"/>
                                    </p:animScale>
                                  </p:childTnLst>
                                </p:cTn>
                              </p:par>
                              <p:par>
                                <p:cTn id="45" presetID="6" presetClass="emph" presetSubtype="0" fill="hold" grpId="1" nodeType="withEffect">
                                  <p:stCondLst>
                                    <p:cond delay="0"/>
                                  </p:stCondLst>
                                  <p:iterate type="lt">
                                    <p:tmPct val="0"/>
                                  </p:iterate>
                                  <p:childTnLst>
                                    <p:animScale>
                                      <p:cBhvr>
                                        <p:cTn id="46" dur="2000" fill="hold"/>
                                        <p:tgtEl>
                                          <p:spTgt spid="68"/>
                                        </p:tgtEl>
                                      </p:cBhvr>
                                      <p:by x="150000" y="150000"/>
                                    </p:animScale>
                                  </p:childTnLst>
                                </p:cTn>
                              </p:par>
                              <p:par>
                                <p:cTn id="47" presetID="6" presetClass="emph" presetSubtype="0" fill="hold" grpId="0" nodeType="withEffect">
                                  <p:stCondLst>
                                    <p:cond delay="0"/>
                                  </p:stCondLst>
                                  <p:childTnLst>
                                    <p:animScale>
                                      <p:cBhvr>
                                        <p:cTn id="48" dur="2000" fill="hold"/>
                                        <p:tgtEl>
                                          <p:spTgt spid="69"/>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6" grpId="1"/>
      <p:bldP spid="67" grpId="0"/>
      <p:bldP spid="68" grpId="0"/>
      <p:bldP spid="68" grpId="1"/>
      <p:bldP spid="69" grpId="0"/>
      <p:bldP spid="77" grpId="0"/>
      <p:bldP spid="78" grpId="0"/>
      <p:bldP spid="8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Limitation of Allopurinol</a:t>
            </a:r>
          </a:p>
          <a:p>
            <a:pPr lvl="1" eaLnBrk="1" hangingPunct="1"/>
            <a:r>
              <a:rPr lang="en-US" altLang="zh-TW" smtClean="0"/>
              <a:t>Acts by ↓uric acid formation</a:t>
            </a:r>
          </a:p>
          <a:p>
            <a:pPr lvl="2" eaLnBrk="1" hangingPunct="1"/>
            <a:r>
              <a:rPr lang="en-US" altLang="zh-TW" smtClean="0"/>
              <a:t>Does not reduce serum uric acid concentration</a:t>
            </a:r>
          </a:p>
          <a:p>
            <a:pPr lvl="1" eaLnBrk="1" hangingPunct="1"/>
            <a:r>
              <a:rPr lang="en-US" altLang="zh-TW" smtClean="0"/>
              <a:t>↑Serum levels of the purine precursors hypoxanthine and xanthine</a:t>
            </a:r>
          </a:p>
          <a:p>
            <a:pPr lvl="2" eaLnBrk="1" hangingPunct="1"/>
            <a:r>
              <a:rPr lang="en-US" altLang="zh-TW" smtClean="0"/>
              <a:t>Deposition of xanthine crystals in renal tubules</a:t>
            </a:r>
          </a:p>
          <a:p>
            <a:pPr lvl="2" eaLnBrk="1" hangingPunct="1"/>
            <a:r>
              <a:rPr lang="en-US" altLang="zh-TW" smtClean="0"/>
              <a:t>Acute renal failure</a:t>
            </a:r>
          </a:p>
          <a:p>
            <a:pPr lvl="1" eaLnBrk="1" hangingPunct="1"/>
            <a:r>
              <a:rPr lang="en-US" altLang="zh-TW" smtClean="0"/>
              <a:t>↓Degradation of other purines</a:t>
            </a:r>
          </a:p>
          <a:p>
            <a:pPr lvl="2" eaLnBrk="1" hangingPunct="1"/>
            <a:r>
              <a:rPr lang="en-US" altLang="zh-TW" smtClean="0"/>
              <a:t>6-mercaptopurine </a:t>
            </a:r>
          </a:p>
          <a:p>
            <a:pPr lvl="2" eaLnBrk="1" hangingPunct="1"/>
            <a:r>
              <a:rPr lang="en-US" altLang="zh-TW" smtClean="0"/>
              <a:t>Azathioprine </a:t>
            </a:r>
          </a:p>
          <a:p>
            <a:pPr lvl="1" eaLnBrk="1" hangingPunct="1"/>
            <a:r>
              <a:rPr lang="en-US" altLang="zh-TW" smtClean="0"/>
              <a:t>Drug interaction</a:t>
            </a:r>
          </a:p>
          <a:p>
            <a:pPr lvl="1" eaLnBrk="1" hangingPunct="1">
              <a:buFont typeface="Wingdings 2" pitchFamily="18" charset="2"/>
              <a:buNone/>
            </a:pP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Prevention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linds(horizontal)">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en-US" altLang="zh-TW" dirty="0" err="1" smtClean="0">
                <a:cs typeface="+mn-cs"/>
              </a:rPr>
              <a:t>Rasburicase</a:t>
            </a:r>
            <a:endParaRPr lang="en-US" altLang="zh-TW" dirty="0" smtClean="0">
              <a:cs typeface="+mn-cs"/>
            </a:endParaRPr>
          </a:p>
          <a:p>
            <a:pPr marL="274320" indent="-274320" eaLnBrk="1" fontAlgn="auto" hangingPunct="1">
              <a:spcAft>
                <a:spcPts val="0"/>
              </a:spcAft>
              <a:buFont typeface="Wingdings 2"/>
              <a:buChar char=""/>
              <a:defRPr/>
            </a:pPr>
            <a:endParaRPr lang="en-US" altLang="zh-TW" dirty="0" smtClean="0">
              <a:cs typeface="+mn-cs"/>
            </a:endParaRPr>
          </a:p>
          <a:p>
            <a:pPr marL="274320" indent="-274320" eaLnBrk="1" fontAlgn="auto" hangingPunct="1">
              <a:spcAft>
                <a:spcPts val="0"/>
              </a:spcAft>
              <a:buFont typeface="Wingdings 2"/>
              <a:buChar char=""/>
              <a:defRPr/>
            </a:pPr>
            <a:endParaRPr lang="en-US" altLang="zh-TW" dirty="0" smtClean="0">
              <a:cs typeface="+mn-cs"/>
            </a:endParaRPr>
          </a:p>
          <a:p>
            <a:pPr marL="274320" indent="-274320" eaLnBrk="1" fontAlgn="auto" hangingPunct="1">
              <a:spcAft>
                <a:spcPts val="0"/>
              </a:spcAft>
              <a:buFont typeface="Wingdings 2"/>
              <a:buChar char=""/>
              <a:defRPr/>
            </a:pP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Recombinant </a:t>
            </a:r>
            <a:r>
              <a:rPr lang="en-US" altLang="zh-TW" dirty="0" err="1" smtClean="0">
                <a:cs typeface="+mn-cs"/>
              </a:rPr>
              <a:t>Urate</a:t>
            </a:r>
            <a:r>
              <a:rPr lang="en-US" altLang="zh-TW" dirty="0" smtClean="0">
                <a:cs typeface="+mn-cs"/>
              </a:rPr>
              <a:t> </a:t>
            </a:r>
            <a:r>
              <a:rPr lang="en-US" altLang="zh-TW" dirty="0" err="1" smtClean="0">
                <a:cs typeface="+mn-cs"/>
              </a:rPr>
              <a:t>Oxidase</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Produce by cloning of the gene encoding </a:t>
            </a:r>
            <a:r>
              <a:rPr lang="en-US" dirty="0" err="1" smtClean="0">
                <a:cs typeface="+mn-cs"/>
              </a:rPr>
              <a:t>urate</a:t>
            </a:r>
            <a:r>
              <a:rPr lang="en-US" dirty="0" smtClean="0">
                <a:cs typeface="+mn-cs"/>
              </a:rPr>
              <a:t> </a:t>
            </a:r>
            <a:r>
              <a:rPr lang="en-US" dirty="0" err="1" smtClean="0">
                <a:cs typeface="+mn-cs"/>
              </a:rPr>
              <a:t>oxidase</a:t>
            </a:r>
            <a:r>
              <a:rPr lang="en-US" dirty="0" smtClean="0">
                <a:cs typeface="+mn-cs"/>
              </a:rPr>
              <a:t> in </a:t>
            </a:r>
            <a:r>
              <a:rPr lang="en-US" dirty="0" err="1" smtClean="0">
                <a:cs typeface="+mn-cs"/>
              </a:rPr>
              <a:t>Aspergillus</a:t>
            </a:r>
            <a:r>
              <a:rPr lang="en-US" dirty="0" smtClean="0">
                <a:cs typeface="+mn-cs"/>
              </a:rPr>
              <a:t> </a:t>
            </a:r>
            <a:r>
              <a:rPr lang="en-US" dirty="0" err="1" smtClean="0">
                <a:cs typeface="+mn-cs"/>
              </a:rPr>
              <a:t>flavus</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Rapidly ↓serum uric acid</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Effective in preventing and treating </a:t>
            </a:r>
            <a:r>
              <a:rPr lang="en-US" dirty="0" err="1" smtClean="0">
                <a:cs typeface="+mn-cs"/>
              </a:rPr>
              <a:t>hyperuricemia</a:t>
            </a:r>
            <a:r>
              <a:rPr lang="en-US" dirty="0" smtClean="0">
                <a:cs typeface="+mn-cs"/>
              </a:rPr>
              <a:t> and TLS</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Prevention</a:t>
            </a:r>
            <a:endParaRPr lang="zh-TW" altLang="en-US">
              <a:cs typeface="+mj-cs"/>
            </a:endParaRPr>
          </a:p>
        </p:txBody>
      </p:sp>
      <p:sp>
        <p:nvSpPr>
          <p:cNvPr id="26" name="文字方塊 25"/>
          <p:cNvSpPr txBox="1">
            <a:spLocks noChangeArrowheads="1"/>
          </p:cNvSpPr>
          <p:nvPr/>
        </p:nvSpPr>
        <p:spPr bwMode="auto">
          <a:xfrm>
            <a:off x="2000250" y="2214563"/>
            <a:ext cx="1785938"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Hypoxanthine</a:t>
            </a:r>
            <a:endParaRPr kumimoji="0" lang="zh-TW" altLang="en-US">
              <a:solidFill>
                <a:srgbClr val="002060"/>
              </a:solidFill>
              <a:latin typeface="Constantia" pitchFamily="18" charset="0"/>
            </a:endParaRPr>
          </a:p>
        </p:txBody>
      </p:sp>
      <p:sp>
        <p:nvSpPr>
          <p:cNvPr id="27" name="文字方塊 26"/>
          <p:cNvSpPr txBox="1">
            <a:spLocks noChangeArrowheads="1"/>
          </p:cNvSpPr>
          <p:nvPr/>
        </p:nvSpPr>
        <p:spPr bwMode="auto">
          <a:xfrm>
            <a:off x="928688" y="2214563"/>
            <a:ext cx="92868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Purine</a:t>
            </a:r>
            <a:endParaRPr kumimoji="0" lang="zh-TW" altLang="en-US" sz="2000">
              <a:solidFill>
                <a:srgbClr val="002060"/>
              </a:solidFill>
              <a:latin typeface="Constantia" pitchFamily="18" charset="0"/>
            </a:endParaRPr>
          </a:p>
        </p:txBody>
      </p:sp>
      <p:sp>
        <p:nvSpPr>
          <p:cNvPr id="28" name="文字方塊 27"/>
          <p:cNvSpPr txBox="1">
            <a:spLocks noChangeArrowheads="1"/>
          </p:cNvSpPr>
          <p:nvPr/>
        </p:nvSpPr>
        <p:spPr bwMode="auto">
          <a:xfrm>
            <a:off x="3929063" y="2214563"/>
            <a:ext cx="121443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Xanthine</a:t>
            </a:r>
            <a:endParaRPr kumimoji="0" lang="zh-TW" altLang="en-US">
              <a:solidFill>
                <a:srgbClr val="002060"/>
              </a:solidFill>
              <a:latin typeface="Constantia" pitchFamily="18" charset="0"/>
            </a:endParaRPr>
          </a:p>
        </p:txBody>
      </p:sp>
      <p:sp>
        <p:nvSpPr>
          <p:cNvPr id="29" name="文字方塊 28"/>
          <p:cNvSpPr txBox="1">
            <a:spLocks noChangeArrowheads="1"/>
          </p:cNvSpPr>
          <p:nvPr/>
        </p:nvSpPr>
        <p:spPr bwMode="auto">
          <a:xfrm>
            <a:off x="5286375" y="2214563"/>
            <a:ext cx="1285875"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Uric Acid</a:t>
            </a:r>
            <a:endParaRPr kumimoji="0" lang="zh-TW" altLang="en-US" sz="2000">
              <a:solidFill>
                <a:srgbClr val="002060"/>
              </a:solidFill>
              <a:latin typeface="Constantia" pitchFamily="18" charset="0"/>
            </a:endParaRPr>
          </a:p>
        </p:txBody>
      </p:sp>
      <p:sp>
        <p:nvSpPr>
          <p:cNvPr id="30" name="文字方塊 29"/>
          <p:cNvSpPr txBox="1">
            <a:spLocks noChangeArrowheads="1"/>
          </p:cNvSpPr>
          <p:nvPr/>
        </p:nvSpPr>
        <p:spPr bwMode="auto">
          <a:xfrm>
            <a:off x="6715125" y="2214563"/>
            <a:ext cx="1428750"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Allantoin</a:t>
            </a:r>
            <a:endParaRPr kumimoji="0" lang="zh-TW" altLang="en-US" sz="2000">
              <a:solidFill>
                <a:srgbClr val="002060"/>
              </a:solidFill>
              <a:latin typeface="Constantia" pitchFamily="18" charset="0"/>
            </a:endParaRPr>
          </a:p>
        </p:txBody>
      </p:sp>
      <p:sp>
        <p:nvSpPr>
          <p:cNvPr id="78856" name="文字方塊 30"/>
          <p:cNvSpPr txBox="1">
            <a:spLocks noChangeArrowheads="1"/>
          </p:cNvSpPr>
          <p:nvPr/>
        </p:nvSpPr>
        <p:spPr bwMode="auto">
          <a:xfrm>
            <a:off x="3357563" y="2643188"/>
            <a:ext cx="928687"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32" name="文字方塊 31"/>
          <p:cNvSpPr txBox="1">
            <a:spLocks noChangeArrowheads="1"/>
          </p:cNvSpPr>
          <p:nvPr/>
        </p:nvSpPr>
        <p:spPr bwMode="auto">
          <a:xfrm>
            <a:off x="6286500" y="2643188"/>
            <a:ext cx="1214438"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Urate Oxidase</a:t>
            </a:r>
            <a:endParaRPr kumimoji="0" lang="zh-TW" altLang="en-US" sz="1400">
              <a:solidFill>
                <a:schemeClr val="bg1"/>
              </a:solidFill>
              <a:latin typeface="Constantia" pitchFamily="18" charset="0"/>
            </a:endParaRPr>
          </a:p>
        </p:txBody>
      </p:sp>
      <p:sp>
        <p:nvSpPr>
          <p:cNvPr id="33" name="向右箭號 32"/>
          <p:cNvSpPr/>
          <p:nvPr/>
        </p:nvSpPr>
        <p:spPr>
          <a:xfrm>
            <a:off x="1857375"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002060"/>
              </a:solidFill>
            </a:endParaRPr>
          </a:p>
        </p:txBody>
      </p:sp>
      <p:sp>
        <p:nvSpPr>
          <p:cNvPr id="34" name="向右箭號 33"/>
          <p:cNvSpPr/>
          <p:nvPr/>
        </p:nvSpPr>
        <p:spPr>
          <a:xfrm>
            <a:off x="3786188"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35" name="向右箭號 34"/>
          <p:cNvSpPr/>
          <p:nvPr/>
        </p:nvSpPr>
        <p:spPr>
          <a:xfrm>
            <a:off x="5143500"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36" name="向右箭號 35"/>
          <p:cNvSpPr/>
          <p:nvPr/>
        </p:nvSpPr>
        <p:spPr>
          <a:xfrm>
            <a:off x="6500813" y="2357438"/>
            <a:ext cx="142875" cy="214312"/>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78862" name="文字方塊 36"/>
          <p:cNvSpPr txBox="1">
            <a:spLocks noChangeArrowheads="1"/>
          </p:cNvSpPr>
          <p:nvPr/>
        </p:nvSpPr>
        <p:spPr bwMode="auto">
          <a:xfrm>
            <a:off x="5000625" y="2643188"/>
            <a:ext cx="1071563"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78863" name="文字方塊 37"/>
          <p:cNvSpPr txBox="1">
            <a:spLocks noChangeArrowheads="1"/>
          </p:cNvSpPr>
          <p:nvPr/>
        </p:nvSpPr>
        <p:spPr bwMode="auto">
          <a:xfrm>
            <a:off x="4000500" y="3143250"/>
            <a:ext cx="1285875" cy="338138"/>
          </a:xfrm>
          <a:prstGeom prst="rect">
            <a:avLst/>
          </a:prstGeom>
          <a:noFill/>
          <a:ln w="9525">
            <a:noFill/>
            <a:miter lim="800000"/>
            <a:headEnd/>
            <a:tailEnd/>
          </a:ln>
        </p:spPr>
        <p:txBody>
          <a:bodyPr>
            <a:spAutoFit/>
          </a:bodyPr>
          <a:lstStyle/>
          <a:p>
            <a:r>
              <a:rPr kumimoji="0" lang="en-US" altLang="zh-TW" sz="1600">
                <a:solidFill>
                  <a:srgbClr val="C00000"/>
                </a:solidFill>
                <a:latin typeface="Constantia" pitchFamily="18" charset="0"/>
              </a:rPr>
              <a:t>Allopurinol</a:t>
            </a:r>
            <a:endParaRPr kumimoji="0" lang="zh-TW" altLang="en-US" sz="1600">
              <a:solidFill>
                <a:srgbClr val="C00000"/>
              </a:solidFill>
              <a:latin typeface="Constantia" pitchFamily="18" charset="0"/>
            </a:endParaRPr>
          </a:p>
        </p:txBody>
      </p:sp>
      <p:cxnSp>
        <p:nvCxnSpPr>
          <p:cNvPr id="39" name="直線單箭頭接點 38"/>
          <p:cNvCxnSpPr/>
          <p:nvPr/>
        </p:nvCxnSpPr>
        <p:spPr>
          <a:xfrm rot="10800000">
            <a:off x="4143375" y="2928938"/>
            <a:ext cx="285750" cy="214312"/>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直線單箭頭接點 39"/>
          <p:cNvCxnSpPr/>
          <p:nvPr/>
        </p:nvCxnSpPr>
        <p:spPr>
          <a:xfrm flipV="1">
            <a:off x="4714875" y="2928938"/>
            <a:ext cx="276225" cy="22383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1" name="減號 40"/>
          <p:cNvSpPr/>
          <p:nvPr/>
        </p:nvSpPr>
        <p:spPr>
          <a:xfrm>
            <a:off x="4500563" y="3000375"/>
            <a:ext cx="142875" cy="71438"/>
          </a:xfrm>
          <a:prstGeom prst="mathMin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42" name="文字方塊 41"/>
          <p:cNvSpPr txBox="1">
            <a:spLocks noChangeArrowheads="1"/>
          </p:cNvSpPr>
          <p:nvPr/>
        </p:nvSpPr>
        <p:spPr bwMode="auto">
          <a:xfrm>
            <a:off x="5929313" y="3143250"/>
            <a:ext cx="2571750" cy="338138"/>
          </a:xfrm>
          <a:prstGeom prst="rect">
            <a:avLst/>
          </a:prstGeom>
          <a:noFill/>
          <a:ln w="9525">
            <a:noFill/>
            <a:miter lim="800000"/>
            <a:headEnd/>
            <a:tailEnd/>
          </a:ln>
        </p:spPr>
        <p:txBody>
          <a:bodyPr>
            <a:spAutoFit/>
          </a:bodyPr>
          <a:lstStyle/>
          <a:p>
            <a:pPr algn="ctr"/>
            <a:r>
              <a:rPr kumimoji="0" lang="en-US" altLang="zh-TW" sz="1600">
                <a:solidFill>
                  <a:srgbClr val="C00000"/>
                </a:solidFill>
                <a:latin typeface="Constantia" pitchFamily="18" charset="0"/>
              </a:rPr>
              <a:t>Exogenous Urate Oxidase</a:t>
            </a:r>
            <a:endParaRPr kumimoji="0" lang="zh-TW" altLang="en-US" sz="1600">
              <a:solidFill>
                <a:srgbClr val="C00000"/>
              </a:solidFill>
              <a:latin typeface="Constantia" pitchFamily="18" charset="0"/>
            </a:endParaRPr>
          </a:p>
        </p:txBody>
      </p:sp>
      <p:cxnSp>
        <p:nvCxnSpPr>
          <p:cNvPr id="43" name="直線單箭頭接點 42"/>
          <p:cNvCxnSpPr/>
          <p:nvPr/>
        </p:nvCxnSpPr>
        <p:spPr>
          <a:xfrm rot="16200000" flipV="1">
            <a:off x="7072313" y="3000375"/>
            <a:ext cx="214312" cy="714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4" name="加號 43"/>
          <p:cNvSpPr/>
          <p:nvPr/>
        </p:nvSpPr>
        <p:spPr>
          <a:xfrm>
            <a:off x="7286625" y="3000375"/>
            <a:ext cx="142875" cy="142875"/>
          </a:xfrm>
          <a:prstGeom prst="mathPl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7"/>
                                        </p:tgtEl>
                                        <p:attrNameLst>
                                          <p:attrName>ppt_x</p:attrName>
                                          <p:attrName>ppt_y</p:attrName>
                                        </p:attrNameLst>
                                      </p:cBhvr>
                                    </p:animMotion>
                                    <p:animRot by="1500000">
                                      <p:cBhvr>
                                        <p:cTn id="7" dur="125" fill="hold">
                                          <p:stCondLst>
                                            <p:cond delay="0"/>
                                          </p:stCondLst>
                                        </p:cTn>
                                        <p:tgtEl>
                                          <p:spTgt spid="27"/>
                                        </p:tgtEl>
                                        <p:attrNameLst>
                                          <p:attrName>r</p:attrName>
                                        </p:attrNameLst>
                                      </p:cBhvr>
                                    </p:animRot>
                                    <p:animRot by="-1500000">
                                      <p:cBhvr>
                                        <p:cTn id="8" dur="125" fill="hold">
                                          <p:stCondLst>
                                            <p:cond delay="125"/>
                                          </p:stCondLst>
                                        </p:cTn>
                                        <p:tgtEl>
                                          <p:spTgt spid="27"/>
                                        </p:tgtEl>
                                        <p:attrNameLst>
                                          <p:attrName>r</p:attrName>
                                        </p:attrNameLst>
                                      </p:cBhvr>
                                    </p:animRot>
                                    <p:animRot by="-1500000">
                                      <p:cBhvr>
                                        <p:cTn id="9" dur="125" fill="hold">
                                          <p:stCondLst>
                                            <p:cond delay="250"/>
                                          </p:stCondLst>
                                        </p:cTn>
                                        <p:tgtEl>
                                          <p:spTgt spid="27"/>
                                        </p:tgtEl>
                                        <p:attrNameLst>
                                          <p:attrName>r</p:attrName>
                                        </p:attrNameLst>
                                      </p:cBhvr>
                                    </p:animRot>
                                    <p:animRot by="1500000">
                                      <p:cBhvr>
                                        <p:cTn id="10" dur="125" fill="hold">
                                          <p:stCondLst>
                                            <p:cond delay="375"/>
                                          </p:stCondLst>
                                        </p:cTn>
                                        <p:tgtEl>
                                          <p:spTgt spid="27"/>
                                        </p:tgtEl>
                                        <p:attrNameLst>
                                          <p:attrName>r</p:attrName>
                                        </p:attrNameLst>
                                      </p:cBhvr>
                                    </p:animRot>
                                  </p:childTnLst>
                                </p:cTn>
                              </p:par>
                            </p:childTnLst>
                          </p:cTn>
                        </p:par>
                        <p:par>
                          <p:cTn id="11" fill="hold">
                            <p:stCondLst>
                              <p:cond delay="75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26"/>
                                        </p:tgtEl>
                                        <p:attrNameLst>
                                          <p:attrName>ppt_x</p:attrName>
                                          <p:attrName>ppt_y</p:attrName>
                                        </p:attrNameLst>
                                      </p:cBhvr>
                                    </p:animMotion>
                                    <p:animRot by="1500000">
                                      <p:cBhvr>
                                        <p:cTn id="14" dur="125" fill="hold">
                                          <p:stCondLst>
                                            <p:cond delay="0"/>
                                          </p:stCondLst>
                                        </p:cTn>
                                        <p:tgtEl>
                                          <p:spTgt spid="26"/>
                                        </p:tgtEl>
                                        <p:attrNameLst>
                                          <p:attrName>r</p:attrName>
                                        </p:attrNameLst>
                                      </p:cBhvr>
                                    </p:animRot>
                                    <p:animRot by="-1500000">
                                      <p:cBhvr>
                                        <p:cTn id="15" dur="125" fill="hold">
                                          <p:stCondLst>
                                            <p:cond delay="125"/>
                                          </p:stCondLst>
                                        </p:cTn>
                                        <p:tgtEl>
                                          <p:spTgt spid="26"/>
                                        </p:tgtEl>
                                        <p:attrNameLst>
                                          <p:attrName>r</p:attrName>
                                        </p:attrNameLst>
                                      </p:cBhvr>
                                    </p:animRot>
                                    <p:animRot by="-1500000">
                                      <p:cBhvr>
                                        <p:cTn id="16" dur="125" fill="hold">
                                          <p:stCondLst>
                                            <p:cond delay="250"/>
                                          </p:stCondLst>
                                        </p:cTn>
                                        <p:tgtEl>
                                          <p:spTgt spid="26"/>
                                        </p:tgtEl>
                                        <p:attrNameLst>
                                          <p:attrName>r</p:attrName>
                                        </p:attrNameLst>
                                      </p:cBhvr>
                                    </p:animRot>
                                    <p:animRot by="1500000">
                                      <p:cBhvr>
                                        <p:cTn id="17" dur="125" fill="hold">
                                          <p:stCondLst>
                                            <p:cond delay="375"/>
                                          </p:stCondLst>
                                        </p:cTn>
                                        <p:tgtEl>
                                          <p:spTgt spid="26"/>
                                        </p:tgtEl>
                                        <p:attrNameLst>
                                          <p:attrName>r</p:attrName>
                                        </p:attrNameLst>
                                      </p:cBhvr>
                                    </p:animRot>
                                  </p:childTnLst>
                                </p:cTn>
                              </p:par>
                            </p:childTnLst>
                          </p:cTn>
                        </p:par>
                        <p:par>
                          <p:cTn id="18" fill="hold">
                            <p:stCondLst>
                              <p:cond delay="1800"/>
                            </p:stCondLst>
                            <p:childTnLst>
                              <p:par>
                                <p:cTn id="19" presetID="34" presetClass="emph" presetSubtype="0" fill="hold" grpId="0"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28"/>
                                        </p:tgtEl>
                                        <p:attrNameLst>
                                          <p:attrName>ppt_x</p:attrName>
                                          <p:attrName>ppt_y</p:attrName>
                                        </p:attrNameLst>
                                      </p:cBhvr>
                                    </p:animMotion>
                                    <p:animRot by="1500000">
                                      <p:cBhvr>
                                        <p:cTn id="21" dur="125" fill="hold">
                                          <p:stCondLst>
                                            <p:cond delay="0"/>
                                          </p:stCondLst>
                                        </p:cTn>
                                        <p:tgtEl>
                                          <p:spTgt spid="28"/>
                                        </p:tgtEl>
                                        <p:attrNameLst>
                                          <p:attrName>r</p:attrName>
                                        </p:attrNameLst>
                                      </p:cBhvr>
                                    </p:animRot>
                                    <p:animRot by="-1500000">
                                      <p:cBhvr>
                                        <p:cTn id="22" dur="125" fill="hold">
                                          <p:stCondLst>
                                            <p:cond delay="125"/>
                                          </p:stCondLst>
                                        </p:cTn>
                                        <p:tgtEl>
                                          <p:spTgt spid="28"/>
                                        </p:tgtEl>
                                        <p:attrNameLst>
                                          <p:attrName>r</p:attrName>
                                        </p:attrNameLst>
                                      </p:cBhvr>
                                    </p:animRot>
                                    <p:animRot by="-1500000">
                                      <p:cBhvr>
                                        <p:cTn id="23" dur="125" fill="hold">
                                          <p:stCondLst>
                                            <p:cond delay="250"/>
                                          </p:stCondLst>
                                        </p:cTn>
                                        <p:tgtEl>
                                          <p:spTgt spid="28"/>
                                        </p:tgtEl>
                                        <p:attrNameLst>
                                          <p:attrName>r</p:attrName>
                                        </p:attrNameLst>
                                      </p:cBhvr>
                                    </p:animRot>
                                    <p:animRot by="1500000">
                                      <p:cBhvr>
                                        <p:cTn id="24" dur="125" fill="hold">
                                          <p:stCondLst>
                                            <p:cond delay="375"/>
                                          </p:stCondLst>
                                        </p:cTn>
                                        <p:tgtEl>
                                          <p:spTgt spid="28"/>
                                        </p:tgtEl>
                                        <p:attrNameLst>
                                          <p:attrName>r</p:attrName>
                                        </p:attrNameLst>
                                      </p:cBhvr>
                                    </p:animRot>
                                  </p:childTnLst>
                                </p:cTn>
                              </p:par>
                            </p:childTnLst>
                          </p:cTn>
                        </p:par>
                        <p:par>
                          <p:cTn id="25" fill="hold">
                            <p:stCondLst>
                              <p:cond delay="2650"/>
                            </p:stCondLst>
                            <p:childTnLst>
                              <p:par>
                                <p:cTn id="26" presetID="34" presetClass="emph" presetSubtype="0" fill="hold" grpId="0" nodeType="after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29"/>
                                        </p:tgtEl>
                                        <p:attrNameLst>
                                          <p:attrName>ppt_x</p:attrName>
                                          <p:attrName>ppt_y</p:attrName>
                                        </p:attrNameLst>
                                      </p:cBhvr>
                                    </p:animMotion>
                                    <p:animRot by="1500000">
                                      <p:cBhvr>
                                        <p:cTn id="28" dur="125" fill="hold">
                                          <p:stCondLst>
                                            <p:cond delay="0"/>
                                          </p:stCondLst>
                                        </p:cTn>
                                        <p:tgtEl>
                                          <p:spTgt spid="29"/>
                                        </p:tgtEl>
                                        <p:attrNameLst>
                                          <p:attrName>r</p:attrName>
                                        </p:attrNameLst>
                                      </p:cBhvr>
                                    </p:animRot>
                                    <p:animRot by="-1500000">
                                      <p:cBhvr>
                                        <p:cTn id="29" dur="125" fill="hold">
                                          <p:stCondLst>
                                            <p:cond delay="125"/>
                                          </p:stCondLst>
                                        </p:cTn>
                                        <p:tgtEl>
                                          <p:spTgt spid="29"/>
                                        </p:tgtEl>
                                        <p:attrNameLst>
                                          <p:attrName>r</p:attrName>
                                        </p:attrNameLst>
                                      </p:cBhvr>
                                    </p:animRot>
                                    <p:animRot by="-1500000">
                                      <p:cBhvr>
                                        <p:cTn id="30" dur="125" fill="hold">
                                          <p:stCondLst>
                                            <p:cond delay="250"/>
                                          </p:stCondLst>
                                        </p:cTn>
                                        <p:tgtEl>
                                          <p:spTgt spid="29"/>
                                        </p:tgtEl>
                                        <p:attrNameLst>
                                          <p:attrName>r</p:attrName>
                                        </p:attrNameLst>
                                      </p:cBhvr>
                                    </p:animRot>
                                    <p:animRot by="1500000">
                                      <p:cBhvr>
                                        <p:cTn id="31" dur="125" fill="hold">
                                          <p:stCondLst>
                                            <p:cond delay="375"/>
                                          </p:stCondLst>
                                        </p:cTn>
                                        <p:tgtEl>
                                          <p:spTgt spid="29"/>
                                        </p:tgtEl>
                                        <p:attrNameLst>
                                          <p:attrName>r</p:attrName>
                                        </p:attrNameLst>
                                      </p:cBhvr>
                                    </p:animRot>
                                  </p:childTnLst>
                                </p:cTn>
                              </p:par>
                            </p:childTnLst>
                          </p:cTn>
                        </p:par>
                        <p:par>
                          <p:cTn id="32" fill="hold">
                            <p:stCondLst>
                              <p:cond delay="3500"/>
                            </p:stCondLst>
                            <p:childTnLst>
                              <p:par>
                                <p:cTn id="33" presetID="34" presetClass="emph" presetSubtype="0" fill="hold" grpId="0" nodeType="after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30"/>
                                        </p:tgtEl>
                                        <p:attrNameLst>
                                          <p:attrName>ppt_x</p:attrName>
                                          <p:attrName>ppt_y</p:attrName>
                                        </p:attrNameLst>
                                      </p:cBhvr>
                                    </p:animMotion>
                                    <p:animRot by="1500000">
                                      <p:cBhvr>
                                        <p:cTn id="35" dur="125" fill="hold">
                                          <p:stCondLst>
                                            <p:cond delay="0"/>
                                          </p:stCondLst>
                                        </p:cTn>
                                        <p:tgtEl>
                                          <p:spTgt spid="30"/>
                                        </p:tgtEl>
                                        <p:attrNameLst>
                                          <p:attrName>r</p:attrName>
                                        </p:attrNameLst>
                                      </p:cBhvr>
                                    </p:animRot>
                                    <p:animRot by="-1500000">
                                      <p:cBhvr>
                                        <p:cTn id="36" dur="125" fill="hold">
                                          <p:stCondLst>
                                            <p:cond delay="125"/>
                                          </p:stCondLst>
                                        </p:cTn>
                                        <p:tgtEl>
                                          <p:spTgt spid="30"/>
                                        </p:tgtEl>
                                        <p:attrNameLst>
                                          <p:attrName>r</p:attrName>
                                        </p:attrNameLst>
                                      </p:cBhvr>
                                    </p:animRot>
                                    <p:animRot by="-1500000">
                                      <p:cBhvr>
                                        <p:cTn id="37" dur="125" fill="hold">
                                          <p:stCondLst>
                                            <p:cond delay="250"/>
                                          </p:stCondLst>
                                        </p:cTn>
                                        <p:tgtEl>
                                          <p:spTgt spid="30"/>
                                        </p:tgtEl>
                                        <p:attrNameLst>
                                          <p:attrName>r</p:attrName>
                                        </p:attrNameLst>
                                      </p:cBhvr>
                                    </p:animRot>
                                    <p:animRot by="1500000">
                                      <p:cBhvr>
                                        <p:cTn id="38" dur="125" fill="hold">
                                          <p:stCondLst>
                                            <p:cond delay="375"/>
                                          </p:stCondLst>
                                        </p:cTn>
                                        <p:tgtEl>
                                          <p:spTgt spid="30"/>
                                        </p:tgtEl>
                                        <p:attrNameLst>
                                          <p:attrName>r</p:attrName>
                                        </p:attrNameLst>
                                      </p:cBhvr>
                                    </p:animRot>
                                  </p:childTnLst>
                                </p:cTn>
                              </p:par>
                            </p:childTnLst>
                          </p:cTn>
                        </p:par>
                        <p:par>
                          <p:cTn id="39" fill="hold">
                            <p:stCondLst>
                              <p:cond delay="4400"/>
                            </p:stCondLst>
                            <p:childTnLst>
                              <p:par>
                                <p:cTn id="40" presetID="6" presetClass="emph" presetSubtype="0" fill="hold" grpId="0" nodeType="afterEffect">
                                  <p:stCondLst>
                                    <p:cond delay="0"/>
                                  </p:stCondLst>
                                  <p:childTnLst>
                                    <p:animScale>
                                      <p:cBhvr>
                                        <p:cTn id="41" dur="2000" fill="hold"/>
                                        <p:tgtEl>
                                          <p:spTgt spid="42"/>
                                        </p:tgtEl>
                                      </p:cBhvr>
                                      <p:by x="150000" y="150000"/>
                                    </p:animScale>
                                  </p:childTnLst>
                                </p:cTn>
                              </p:par>
                            </p:childTnLst>
                          </p:cTn>
                        </p:par>
                        <p:par>
                          <p:cTn id="42" fill="hold">
                            <p:stCondLst>
                              <p:cond delay="6400"/>
                            </p:stCondLst>
                            <p:childTnLst>
                              <p:par>
                                <p:cTn id="43" presetID="6" presetClass="emph" presetSubtype="0" fill="hold" grpId="0" nodeType="afterEffect">
                                  <p:stCondLst>
                                    <p:cond delay="0"/>
                                  </p:stCondLst>
                                  <p:childTnLst>
                                    <p:animScale>
                                      <p:cBhvr>
                                        <p:cTn id="44" dur="2000" fill="hold"/>
                                        <p:tgtEl>
                                          <p:spTgt spid="32"/>
                                        </p:tgtEl>
                                      </p:cBhvr>
                                      <p:by x="150000" y="150000"/>
                                    </p:animScale>
                                  </p:childTnLst>
                                </p:cTn>
                              </p:par>
                            </p:childTnLst>
                          </p:cTn>
                        </p:par>
                        <p:par>
                          <p:cTn id="45" fill="hold">
                            <p:stCondLst>
                              <p:cond delay="8400"/>
                            </p:stCondLst>
                            <p:childTnLst>
                              <p:par>
                                <p:cTn id="46" presetID="6" presetClass="emph" presetSubtype="0" fill="hold" grpId="1" nodeType="afterEffect">
                                  <p:stCondLst>
                                    <p:cond delay="0"/>
                                  </p:stCondLst>
                                  <p:iterate type="lt">
                                    <p:tmPct val="0"/>
                                  </p:iterate>
                                  <p:childTnLst>
                                    <p:animScale>
                                      <p:cBhvr>
                                        <p:cTn id="47" dur="2000" fill="hold"/>
                                        <p:tgtEl>
                                          <p:spTgt spid="30"/>
                                        </p:tgtEl>
                                      </p:cBhvr>
                                      <p:by x="150000" y="150000"/>
                                    </p:animScale>
                                  </p:childTnLst>
                                </p:cTn>
                              </p:par>
                              <p:par>
                                <p:cTn id="48" presetID="6" presetClass="emph" presetSubtype="0" fill="hold" grpId="1" nodeType="withEffect">
                                  <p:stCondLst>
                                    <p:cond delay="0"/>
                                  </p:stCondLst>
                                  <p:iterate type="lt">
                                    <p:tmPct val="0"/>
                                  </p:iterate>
                                  <p:childTnLst>
                                    <p:animScale>
                                      <p:cBhvr>
                                        <p:cTn id="49" dur="2000" fill="hold"/>
                                        <p:tgtEl>
                                          <p:spTgt spid="29"/>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29" grpId="1"/>
      <p:bldP spid="30" grpId="0"/>
      <p:bldP spid="30" grpId="1"/>
      <p:bldP spid="32" grpId="0"/>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Work up in a private hospital (Day -21)</a:t>
            </a:r>
          </a:p>
          <a:p>
            <a:pPr lvl="1" eaLnBrk="1" hangingPunct="1"/>
            <a:r>
              <a:rPr lang="en-US" altLang="zh-TW" smtClean="0"/>
              <a:t>Hb 11.6, McMc</a:t>
            </a:r>
          </a:p>
          <a:p>
            <a:pPr lvl="1" eaLnBrk="1" hangingPunct="1"/>
            <a:r>
              <a:rPr lang="en-US" altLang="zh-TW" smtClean="0"/>
              <a:t>ESR 44</a:t>
            </a:r>
          </a:p>
          <a:p>
            <a:pPr lvl="1" eaLnBrk="1" hangingPunct="1"/>
            <a:r>
              <a:rPr lang="en-US" altLang="zh-TW" smtClean="0"/>
              <a:t>Cr 105.3, urea 9.0</a:t>
            </a:r>
          </a:p>
          <a:p>
            <a:pPr lvl="1" eaLnBrk="1" hangingPunct="1"/>
            <a:r>
              <a:rPr lang="en-US" altLang="zh-TW" smtClean="0"/>
              <a:t>LFT normal</a:t>
            </a:r>
          </a:p>
          <a:p>
            <a:pPr lvl="1" eaLnBrk="1" hangingPunct="1"/>
            <a:r>
              <a:rPr lang="en-US" altLang="zh-TW" smtClean="0"/>
              <a:t>Urinalysis unremarkable</a:t>
            </a:r>
          </a:p>
          <a:p>
            <a:pPr lvl="1" eaLnBrk="1" hangingPunct="1"/>
            <a:r>
              <a:rPr lang="en-US" altLang="zh-TW" smtClean="0"/>
              <a:t>CXR unremarkable</a:t>
            </a:r>
          </a:p>
          <a:p>
            <a:pPr lvl="1" eaLnBrk="1" hangingPunct="1"/>
            <a:r>
              <a:rPr lang="en-US" altLang="zh-TW" smtClean="0"/>
              <a:t>CEA/AFP/PSA normal</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3" end="3"/>
                                            </p:txEl>
                                          </p:spTgt>
                                        </p:tgtEl>
                                        <p:attrNameLst>
                                          <p:attrName>style.color</p:attrName>
                                        </p:attrNameLst>
                                      </p:cBhvr>
                                      <p:to>
                                        <p:clrVal>
                                          <a:schemeClr val="bg1"/>
                                        </p:clrVal>
                                      </p:to>
                                    </p:set>
                                    <p:set>
                                      <p:cBhvr>
                                        <p:cTn id="7" dur="500" fill="hold"/>
                                        <p:tgtEl>
                                          <p:spTgt spid="3">
                                            <p:txEl>
                                              <p:pRg st="3" end="3"/>
                                            </p:txEl>
                                          </p:spTgt>
                                        </p:tgtEl>
                                        <p:attrNameLst>
                                          <p:attrName>fillcolor</p:attrName>
                                        </p:attrNameLst>
                                      </p:cBhvr>
                                      <p:to>
                                        <p:clrVal>
                                          <a:schemeClr val="bg1"/>
                                        </p:clrVal>
                                      </p:to>
                                    </p:set>
                                    <p:set>
                                      <p:cBhvr>
                                        <p:cTn id="8" dur="500" fill="hold"/>
                                        <p:tgtEl>
                                          <p:spTgt spid="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62500" lnSpcReduction="20000"/>
          </a:bodyPr>
          <a:lstStyle/>
          <a:p>
            <a:pPr marL="274320" indent="-274320" eaLnBrk="1" fontAlgn="auto" hangingPunct="1">
              <a:spcAft>
                <a:spcPts val="0"/>
              </a:spcAft>
              <a:buFont typeface="Wingdings 2"/>
              <a:buChar char=""/>
              <a:defRPr/>
            </a:pPr>
            <a:r>
              <a:rPr lang="en-US" i="1" dirty="0" smtClean="0">
                <a:cs typeface="+mn-cs"/>
              </a:rPr>
              <a:t>Efficacy and safety of </a:t>
            </a:r>
            <a:r>
              <a:rPr lang="en-US" i="1" dirty="0" err="1" smtClean="0">
                <a:cs typeface="+mn-cs"/>
              </a:rPr>
              <a:t>rasburicase</a:t>
            </a:r>
            <a:r>
              <a:rPr lang="en-US" i="1" dirty="0" smtClean="0">
                <a:cs typeface="+mn-cs"/>
              </a:rPr>
              <a:t> for the prevention and treatment of </a:t>
            </a:r>
            <a:r>
              <a:rPr lang="en-US" i="1" dirty="0" err="1" smtClean="0">
                <a:cs typeface="+mn-cs"/>
              </a:rPr>
              <a:t>hyperuricemia</a:t>
            </a:r>
            <a:r>
              <a:rPr lang="en-US" i="1" dirty="0" smtClean="0">
                <a:cs typeface="+mn-cs"/>
              </a:rPr>
              <a:t> during induction chemotherapy of aggressive non-Hodgkin's lymphoma</a:t>
            </a:r>
          </a:p>
          <a:p>
            <a:pPr marL="640080" lvl="1" indent="-274320" eaLnBrk="1" fontAlgn="auto" hangingPunct="1">
              <a:spcAft>
                <a:spcPts val="0"/>
              </a:spcAft>
              <a:buClr>
                <a:schemeClr val="accent2">
                  <a:shade val="75000"/>
                </a:schemeClr>
              </a:buClr>
              <a:buFont typeface="Wingdings 2"/>
              <a:buNone/>
              <a:defRPr/>
            </a:pPr>
            <a:r>
              <a:rPr lang="en-US" i="1" dirty="0" smtClean="0">
                <a:cs typeface="+mn-cs"/>
              </a:rPr>
              <a:t>	</a:t>
            </a:r>
            <a:r>
              <a:rPr lang="en-US" sz="1600" i="1" dirty="0" err="1" smtClean="0">
                <a:cs typeface="+mn-cs"/>
              </a:rPr>
              <a:t>Coiffier</a:t>
            </a:r>
            <a:r>
              <a:rPr lang="en-US" sz="1600" i="1" dirty="0" smtClean="0">
                <a:cs typeface="+mn-cs"/>
              </a:rPr>
              <a:t> B; </a:t>
            </a:r>
            <a:r>
              <a:rPr lang="en-US" sz="1600" i="1" dirty="0" err="1" smtClean="0">
                <a:cs typeface="+mn-cs"/>
              </a:rPr>
              <a:t>Mounier</a:t>
            </a:r>
            <a:r>
              <a:rPr lang="en-US" sz="1600" i="1" dirty="0" smtClean="0">
                <a:cs typeface="+mn-cs"/>
              </a:rPr>
              <a:t> N; Bologna S; </a:t>
            </a:r>
            <a:r>
              <a:rPr lang="en-US" sz="1600" i="1" dirty="0" err="1" smtClean="0">
                <a:cs typeface="+mn-cs"/>
              </a:rPr>
              <a:t>Ferme</a:t>
            </a:r>
            <a:r>
              <a:rPr lang="en-US" sz="1600" i="1" dirty="0" smtClean="0">
                <a:cs typeface="+mn-cs"/>
              </a:rPr>
              <a:t> C; </a:t>
            </a:r>
            <a:r>
              <a:rPr lang="en-US" sz="1600" i="1" dirty="0" err="1" smtClean="0">
                <a:cs typeface="+mn-cs"/>
              </a:rPr>
              <a:t>Tilly</a:t>
            </a:r>
            <a:r>
              <a:rPr lang="en-US" sz="1600" i="1" dirty="0" smtClean="0">
                <a:cs typeface="+mn-cs"/>
              </a:rPr>
              <a:t> H; </a:t>
            </a:r>
            <a:r>
              <a:rPr lang="en-US" sz="1600" i="1" dirty="0" err="1" smtClean="0">
                <a:cs typeface="+mn-cs"/>
              </a:rPr>
              <a:t>Sonet</a:t>
            </a:r>
            <a:r>
              <a:rPr lang="en-US" sz="1600" i="1" dirty="0" smtClean="0">
                <a:cs typeface="+mn-cs"/>
              </a:rPr>
              <a:t> A; Christian B; </a:t>
            </a:r>
            <a:r>
              <a:rPr lang="en-US" sz="1600" i="1" dirty="0" err="1" smtClean="0">
                <a:cs typeface="+mn-cs"/>
              </a:rPr>
              <a:t>Casasnovas</a:t>
            </a:r>
            <a:r>
              <a:rPr lang="en-US" sz="1600" i="1" dirty="0" smtClean="0">
                <a:cs typeface="+mn-cs"/>
              </a:rPr>
              <a:t> O; </a:t>
            </a:r>
            <a:r>
              <a:rPr lang="en-US" sz="1600" i="1" dirty="0" err="1" smtClean="0">
                <a:cs typeface="+mn-cs"/>
              </a:rPr>
              <a:t>Jourdan</a:t>
            </a:r>
            <a:r>
              <a:rPr lang="en-US" sz="1600" i="1" dirty="0" smtClean="0">
                <a:cs typeface="+mn-cs"/>
              </a:rPr>
              <a:t> E; </a:t>
            </a:r>
            <a:r>
              <a:rPr lang="en-US" sz="1600" i="1" dirty="0" err="1" smtClean="0">
                <a:cs typeface="+mn-cs"/>
              </a:rPr>
              <a:t>Belhadj</a:t>
            </a:r>
            <a:r>
              <a:rPr lang="en-US" sz="1600" i="1" dirty="0" smtClean="0">
                <a:cs typeface="+mn-cs"/>
              </a:rPr>
              <a:t> K; </a:t>
            </a:r>
            <a:r>
              <a:rPr lang="en-US" sz="1600" i="1" dirty="0" err="1" smtClean="0">
                <a:cs typeface="+mn-cs"/>
              </a:rPr>
              <a:t>Herbrecht</a:t>
            </a:r>
            <a:r>
              <a:rPr lang="en-US" sz="1600" i="1" dirty="0" smtClean="0">
                <a:cs typeface="+mn-cs"/>
              </a:rPr>
              <a:t> R SO J </a:t>
            </a:r>
            <a:r>
              <a:rPr lang="en-US" sz="1600" i="1" dirty="0" err="1" smtClean="0">
                <a:cs typeface="+mn-cs"/>
              </a:rPr>
              <a:t>Clin</a:t>
            </a:r>
            <a:r>
              <a:rPr lang="en-US" sz="1600" i="1" dirty="0" smtClean="0">
                <a:cs typeface="+mn-cs"/>
              </a:rPr>
              <a:t> </a:t>
            </a:r>
            <a:r>
              <a:rPr lang="en-US" sz="1600" i="1" dirty="0" err="1" smtClean="0">
                <a:cs typeface="+mn-cs"/>
              </a:rPr>
              <a:t>Oncol</a:t>
            </a:r>
            <a:r>
              <a:rPr lang="en-US" sz="1600" i="1" dirty="0" smtClean="0">
                <a:cs typeface="+mn-cs"/>
              </a:rPr>
              <a:t> 2003 Dec 1;21(23):4402-6. </a:t>
            </a:r>
            <a:r>
              <a:rPr lang="en-US" sz="1600" i="1" dirty="0" err="1" smtClean="0">
                <a:cs typeface="+mn-cs"/>
              </a:rPr>
              <a:t>Epub</a:t>
            </a:r>
            <a:r>
              <a:rPr lang="en-US" sz="1600" i="1" dirty="0" smtClean="0">
                <a:cs typeface="+mn-cs"/>
              </a:rPr>
              <a:t> 2003 Oct 27.</a:t>
            </a:r>
            <a:endParaRPr lang="en-US" i="1" dirty="0" smtClean="0">
              <a:cs typeface="+mn-cs"/>
            </a:endParaRPr>
          </a:p>
          <a:p>
            <a:pPr marL="274320" indent="-274320" eaLnBrk="1" fontAlgn="auto" hangingPunct="1">
              <a:spcAft>
                <a:spcPts val="0"/>
              </a:spcAft>
              <a:buFont typeface="Wingdings 2"/>
              <a:buChar char=""/>
              <a:defRPr/>
            </a:pPr>
            <a:r>
              <a:rPr lang="en-US" dirty="0" smtClean="0">
                <a:cs typeface="+mn-cs"/>
              </a:rPr>
              <a:t>100 patients with aggressive NHL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↑LDH 66% </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Hyperuricemia</a:t>
            </a:r>
            <a:r>
              <a:rPr lang="en-US" dirty="0" smtClean="0">
                <a:cs typeface="+mn-cs"/>
              </a:rPr>
              <a:t> at presentation 11%</a:t>
            </a:r>
          </a:p>
          <a:p>
            <a:pPr marL="274320" indent="-274320" eaLnBrk="1" fontAlgn="auto" hangingPunct="1">
              <a:spcAft>
                <a:spcPts val="0"/>
              </a:spcAft>
              <a:buFont typeface="Wingdings 2"/>
              <a:buChar char=""/>
              <a:defRPr/>
            </a:pPr>
            <a:r>
              <a:rPr lang="en-US" dirty="0" err="1" smtClean="0">
                <a:cs typeface="+mn-cs"/>
              </a:rPr>
              <a:t>Rasburicase</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0.2 mg/kg IV per day</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Started at one day before / day 1 chemotherapy</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For a total of 3-7 days </a:t>
            </a:r>
          </a:p>
          <a:p>
            <a:pPr marL="274320" indent="-274320" eaLnBrk="1" fontAlgn="auto" hangingPunct="1">
              <a:spcAft>
                <a:spcPts val="0"/>
              </a:spcAft>
              <a:buFont typeface="Wingdings 2"/>
              <a:buChar char=""/>
              <a:defRPr/>
            </a:pPr>
            <a:r>
              <a:rPr lang="en-US" dirty="0" smtClean="0">
                <a:cs typeface="+mn-cs"/>
              </a:rPr>
              <a:t>Results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Control of uric acid was obtained within four hours of the first dose in all patients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Maintained throughout the period of observation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No patient had ↑serum </a:t>
            </a:r>
            <a:r>
              <a:rPr lang="en-US" dirty="0" err="1" smtClean="0">
                <a:cs typeface="+mn-cs"/>
              </a:rPr>
              <a:t>creatinine</a:t>
            </a: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K</a:t>
            </a:r>
            <a:r>
              <a:rPr lang="en-US" baseline="30000" dirty="0" smtClean="0">
                <a:cs typeface="+mn-cs"/>
              </a:rPr>
              <a:t>+</a:t>
            </a:r>
            <a:r>
              <a:rPr lang="en-US" dirty="0" smtClean="0">
                <a:cs typeface="+mn-cs"/>
              </a:rPr>
              <a:t>, PO</a:t>
            </a:r>
            <a:r>
              <a:rPr lang="en-US" baseline="-25000" dirty="0" smtClean="0">
                <a:cs typeface="+mn-cs"/>
              </a:rPr>
              <a:t>4</a:t>
            </a:r>
            <a:r>
              <a:rPr lang="en-US" baseline="30000" dirty="0" smtClean="0">
                <a:cs typeface="+mn-cs"/>
              </a:rPr>
              <a:t>3-</a:t>
            </a:r>
            <a:r>
              <a:rPr lang="en-US" dirty="0" smtClean="0">
                <a:cs typeface="+mn-cs"/>
              </a:rPr>
              <a:t>, Ca</a:t>
            </a:r>
            <a:r>
              <a:rPr lang="en-US" baseline="30000" dirty="0" smtClean="0">
                <a:cs typeface="+mn-cs"/>
              </a:rPr>
              <a:t>2+</a:t>
            </a:r>
            <a:r>
              <a:rPr lang="en-US" dirty="0" smtClean="0">
                <a:cs typeface="+mn-cs"/>
              </a:rPr>
              <a:t> all well controlled</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3 patient discontinued treatment because of a grade 3 ↑liver enzymes</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Efficacy of </a:t>
            </a:r>
            <a:r>
              <a:rPr altLang="zh-TW" err="1" smtClean="0">
                <a:cs typeface="+mj-cs"/>
              </a:rPr>
              <a:t>Rasburicase</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linds(horizont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linds(horizontal)">
                                      <p:cBhvr>
                                        <p:cTn id="40" dur="500"/>
                                        <p:tgtEl>
                                          <p:spTgt spid="3">
                                            <p:txEl>
                                              <p:pRg st="9" end="9"/>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linds(horizontal)">
                                      <p:cBhvr>
                                        <p:cTn id="43" dur="500"/>
                                        <p:tgtEl>
                                          <p:spTgt spid="3">
                                            <p:txEl>
                                              <p:pRg st="10" end="10"/>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linds(horizontal)">
                                      <p:cBhvr>
                                        <p:cTn id="46" dur="500"/>
                                        <p:tgtEl>
                                          <p:spTgt spid="3">
                                            <p:txEl>
                                              <p:pRg st="11" end="11"/>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blinds(horizontal)">
                                      <p:cBhvr>
                                        <p:cTn id="49" dur="500"/>
                                        <p:tgtEl>
                                          <p:spTgt spid="3">
                                            <p:txEl>
                                              <p:pRg st="12" end="12"/>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blinds(horizontal)">
                                      <p:cBhvr>
                                        <p:cTn id="52" dur="500"/>
                                        <p:tgtEl>
                                          <p:spTgt spid="3">
                                            <p:txEl>
                                              <p:pRg st="13" end="13"/>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blinds(horizontal)">
                                      <p:cBhvr>
                                        <p:cTn id="55"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i="1" dirty="0" smtClean="0">
                <a:cs typeface="+mn-cs"/>
              </a:rPr>
              <a:t>Superiority of </a:t>
            </a:r>
            <a:r>
              <a:rPr lang="en-US" i="1" dirty="0" err="1" smtClean="0">
                <a:cs typeface="+mn-cs"/>
              </a:rPr>
              <a:t>rasburicase</a:t>
            </a:r>
            <a:r>
              <a:rPr lang="en-US" i="1" dirty="0" smtClean="0">
                <a:cs typeface="+mn-cs"/>
              </a:rPr>
              <a:t> versus </a:t>
            </a:r>
            <a:r>
              <a:rPr lang="en-US" i="1" dirty="0" err="1" smtClean="0">
                <a:cs typeface="+mn-cs"/>
              </a:rPr>
              <a:t>allopurinol</a:t>
            </a:r>
            <a:r>
              <a:rPr lang="en-US" i="1" dirty="0" smtClean="0">
                <a:cs typeface="+mn-cs"/>
              </a:rPr>
              <a:t> on serum uric acid control in adult patients with hematological malignancies at risk of developing tumor </a:t>
            </a:r>
            <a:r>
              <a:rPr lang="en-US" i="1" dirty="0" err="1" smtClean="0">
                <a:cs typeface="+mn-cs"/>
              </a:rPr>
              <a:t>lysis</a:t>
            </a:r>
            <a:r>
              <a:rPr lang="en-US" i="1" dirty="0" smtClean="0">
                <a:cs typeface="+mn-cs"/>
              </a:rPr>
              <a:t> syndrome: Results of a </a:t>
            </a:r>
            <a:r>
              <a:rPr lang="en-US" i="1" dirty="0" err="1" smtClean="0">
                <a:cs typeface="+mn-cs"/>
              </a:rPr>
              <a:t>ranedomized</a:t>
            </a:r>
            <a:r>
              <a:rPr lang="en-US" i="1" dirty="0" smtClean="0">
                <a:cs typeface="+mn-cs"/>
              </a:rPr>
              <a:t> comparative phase III study.</a:t>
            </a:r>
          </a:p>
          <a:p>
            <a:pPr marL="640080" lvl="1" indent="-274320" eaLnBrk="1" fontAlgn="auto" hangingPunct="1">
              <a:spcAft>
                <a:spcPts val="0"/>
              </a:spcAft>
              <a:buClr>
                <a:schemeClr val="accent2">
                  <a:shade val="75000"/>
                </a:schemeClr>
              </a:buClr>
              <a:buFont typeface="Wingdings 2"/>
              <a:buNone/>
              <a:defRPr/>
            </a:pPr>
            <a:r>
              <a:rPr lang="en-US" i="1" dirty="0" smtClean="0">
                <a:cs typeface="+mn-cs"/>
              </a:rPr>
              <a:t>	</a:t>
            </a:r>
            <a:r>
              <a:rPr lang="en-US" sz="1300" i="1" dirty="0" smtClean="0">
                <a:cs typeface="+mn-cs"/>
              </a:rPr>
              <a:t>Cortes, J, </a:t>
            </a:r>
            <a:r>
              <a:rPr lang="en-US" sz="1300" i="1" dirty="0" err="1" smtClean="0">
                <a:cs typeface="+mn-cs"/>
              </a:rPr>
              <a:t>Seiter</a:t>
            </a:r>
            <a:r>
              <a:rPr lang="en-US" sz="1300" i="1" dirty="0" smtClean="0">
                <a:cs typeface="+mn-cs"/>
              </a:rPr>
              <a:t>, K, </a:t>
            </a:r>
            <a:r>
              <a:rPr lang="en-US" sz="1300" i="1" dirty="0" err="1" smtClean="0">
                <a:cs typeface="+mn-cs"/>
              </a:rPr>
              <a:t>Maziarz</a:t>
            </a:r>
            <a:r>
              <a:rPr lang="en-US" sz="1300" i="1" dirty="0" smtClean="0">
                <a:cs typeface="+mn-cs"/>
              </a:rPr>
              <a:t>, RT, et al. .Blood 2008; 112</a:t>
            </a:r>
            <a:endParaRPr lang="en-US" i="1" dirty="0" smtClean="0">
              <a:cs typeface="+mn-cs"/>
            </a:endParaRPr>
          </a:p>
          <a:p>
            <a:pPr marL="274320" indent="-274320" eaLnBrk="1" fontAlgn="auto" hangingPunct="1">
              <a:spcAft>
                <a:spcPts val="0"/>
              </a:spcAft>
              <a:buFont typeface="Wingdings 2"/>
              <a:buChar char=""/>
              <a:defRPr/>
            </a:pPr>
            <a:r>
              <a:rPr lang="en-US" dirty="0" err="1" smtClean="0">
                <a:cs typeface="+mn-cs"/>
              </a:rPr>
              <a:t>Rasburicase</a:t>
            </a:r>
            <a:r>
              <a:rPr lang="en-US" dirty="0" smtClean="0">
                <a:cs typeface="+mn-cs"/>
              </a:rPr>
              <a:t> </a:t>
            </a:r>
            <a:r>
              <a:rPr lang="en-US" dirty="0" err="1" smtClean="0">
                <a:cs typeface="+mn-cs"/>
              </a:rPr>
              <a:t>vs</a:t>
            </a:r>
            <a:r>
              <a:rPr lang="en-US" dirty="0" smtClean="0">
                <a:cs typeface="+mn-cs"/>
              </a:rPr>
              <a:t> </a:t>
            </a:r>
            <a:r>
              <a:rPr lang="en-US" dirty="0" err="1" smtClean="0">
                <a:cs typeface="+mn-cs"/>
              </a:rPr>
              <a:t>Allopurinol</a:t>
            </a:r>
            <a:endParaRPr lang="en-US" dirty="0" smtClean="0">
              <a:cs typeface="+mn-cs"/>
            </a:endParaRPr>
          </a:p>
          <a:p>
            <a:pPr marL="274320" indent="-274320" eaLnBrk="1" fontAlgn="auto" hangingPunct="1">
              <a:spcAft>
                <a:spcPts val="0"/>
              </a:spcAft>
              <a:buFont typeface="Wingdings 2"/>
              <a:buChar char=""/>
              <a:defRPr/>
            </a:pPr>
            <a:r>
              <a:rPr lang="en-US" dirty="0" smtClean="0">
                <a:cs typeface="+mn-cs"/>
              </a:rPr>
              <a:t>280 adults with hematologic malignancies at risk for TLS </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Rasburicase</a:t>
            </a:r>
            <a:r>
              <a:rPr lang="en-US" dirty="0" smtClean="0">
                <a:cs typeface="+mn-cs"/>
              </a:rPr>
              <a:t> (0.2 mg/kg daily on days 1 to 5)</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Rasburicase</a:t>
            </a:r>
            <a:r>
              <a:rPr lang="en-US" dirty="0" smtClean="0">
                <a:cs typeface="+mn-cs"/>
              </a:rPr>
              <a:t> (on days 1 to 3) + </a:t>
            </a:r>
            <a:r>
              <a:rPr lang="en-US" dirty="0" err="1" smtClean="0">
                <a:cs typeface="+mn-cs"/>
              </a:rPr>
              <a:t>allopurinol</a:t>
            </a:r>
            <a:r>
              <a:rPr lang="en-US" dirty="0" smtClean="0">
                <a:cs typeface="+mn-cs"/>
              </a:rPr>
              <a:t> (300 mg daily on days 3 to 5) </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Allopurinol</a:t>
            </a:r>
            <a:r>
              <a:rPr lang="en-US" dirty="0" smtClean="0">
                <a:cs typeface="+mn-cs"/>
              </a:rPr>
              <a:t> (300 mg daily on days 1 to 5)</a:t>
            </a:r>
          </a:p>
          <a:p>
            <a:pPr marL="274320" indent="-274320" eaLnBrk="1" fontAlgn="auto" hangingPunct="1">
              <a:spcAft>
                <a:spcPts val="0"/>
              </a:spcAft>
              <a:buFont typeface="Wingdings 2"/>
              <a:buChar char=""/>
              <a:defRPr/>
            </a:pPr>
            <a:r>
              <a:rPr lang="en-US" dirty="0" smtClean="0">
                <a:cs typeface="+mn-cs"/>
              </a:rPr>
              <a:t>Results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Number of patients with normalization of serum uric acid at days 3 to 7 </a:t>
            </a:r>
          </a:p>
          <a:p>
            <a:pPr marL="1005840" lvl="2" eaLnBrk="1" fontAlgn="auto" hangingPunct="1">
              <a:spcAft>
                <a:spcPts val="0"/>
              </a:spcAft>
              <a:buClr>
                <a:schemeClr val="accent2">
                  <a:shade val="50000"/>
                </a:schemeClr>
              </a:buClr>
              <a:buFont typeface="Wingdings 2"/>
              <a:buChar char=""/>
              <a:defRPr/>
            </a:pPr>
            <a:r>
              <a:rPr lang="en-US" dirty="0" smtClean="0">
                <a:cs typeface="+mn-cs"/>
              </a:rPr>
              <a:t>87% </a:t>
            </a:r>
            <a:r>
              <a:rPr lang="en-US" dirty="0" err="1" smtClean="0">
                <a:cs typeface="+mn-cs"/>
              </a:rPr>
              <a:t>vs</a:t>
            </a:r>
            <a:r>
              <a:rPr lang="en-US" dirty="0" smtClean="0">
                <a:cs typeface="+mn-cs"/>
              </a:rPr>
              <a:t> 78% </a:t>
            </a:r>
            <a:r>
              <a:rPr lang="en-US" dirty="0" err="1" smtClean="0">
                <a:cs typeface="+mn-cs"/>
              </a:rPr>
              <a:t>vs</a:t>
            </a:r>
            <a:r>
              <a:rPr lang="en-US" dirty="0" smtClean="0">
                <a:cs typeface="+mn-cs"/>
              </a:rPr>
              <a:t> 66% </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Time to control serum uric acid</a:t>
            </a:r>
          </a:p>
          <a:p>
            <a:pPr marL="1005840" lvl="2" eaLnBrk="1" fontAlgn="auto" hangingPunct="1">
              <a:spcAft>
                <a:spcPts val="0"/>
              </a:spcAft>
              <a:buClr>
                <a:schemeClr val="accent2">
                  <a:shade val="50000"/>
                </a:schemeClr>
              </a:buClr>
              <a:buFont typeface="Wingdings 2"/>
              <a:buChar char=""/>
              <a:defRPr/>
            </a:pPr>
            <a:r>
              <a:rPr lang="en-US" dirty="0" smtClean="0">
                <a:cs typeface="+mn-cs"/>
              </a:rPr>
              <a:t>4.1h versus 27h</a:t>
            </a: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a:t>
            </a:r>
            <a:r>
              <a:rPr altLang="zh-TW" err="1" smtClean="0">
                <a:cs typeface="+mj-cs"/>
              </a:rPr>
              <a:t>Rasburicase</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linds(horizontal)">
                                      <p:cBhvr>
                                        <p:cTn id="34" dur="500"/>
                                        <p:tgtEl>
                                          <p:spTgt spid="3">
                                            <p:txEl>
                                              <p:pRg st="7" end="7"/>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linds(horizontal)">
                                      <p:cBhvr>
                                        <p:cTn id="40" dur="500"/>
                                        <p:tgtEl>
                                          <p:spTgt spid="3">
                                            <p:txEl>
                                              <p:pRg st="9" end="9"/>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linds(horizontal)">
                                      <p:cBhvr>
                                        <p:cTn id="43" dur="500"/>
                                        <p:tgtEl>
                                          <p:spTgt spid="3">
                                            <p:txEl>
                                              <p:pRg st="10" end="10"/>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linds(horizontal)">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altLang="zh-TW" dirty="0" smtClean="0">
                <a:cs typeface="+mn-cs"/>
              </a:rPr>
              <a:t>FDA recommended dosage</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0.15 to 0.2 mg/kg once daily for 5 days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Supplied in vials containing 1.5 / 7.5 mg</a:t>
            </a:r>
          </a:p>
          <a:p>
            <a:pPr marL="274320" indent="-274320" eaLnBrk="1" fontAlgn="auto" hangingPunct="1">
              <a:spcAft>
                <a:spcPts val="0"/>
              </a:spcAft>
              <a:buFont typeface="Wingdings 2"/>
              <a:buChar char=""/>
              <a:defRPr/>
            </a:pPr>
            <a:r>
              <a:rPr lang="en-US" altLang="zh-TW" dirty="0" smtClean="0">
                <a:cs typeface="+mn-cs"/>
              </a:rPr>
              <a:t>Price:</a:t>
            </a:r>
            <a:r>
              <a:rPr lang="en-US" dirty="0" smtClean="0">
                <a:cs typeface="+mn-cs"/>
              </a:rPr>
              <a:t> 1.5mg x 3 vials/pack: $2056 ;Average cost / 1.5mg vial: $685.3</a:t>
            </a:r>
          </a:p>
          <a:p>
            <a:pPr marL="274320" indent="-274320" eaLnBrk="1" fontAlgn="auto" hangingPunct="1">
              <a:spcAft>
                <a:spcPts val="0"/>
              </a:spcAft>
              <a:buFont typeface="Wingdings 2"/>
              <a:buChar char=""/>
              <a:defRPr/>
            </a:pPr>
            <a:r>
              <a:rPr lang="en-US" dirty="0" smtClean="0">
                <a:cs typeface="+mn-cs"/>
              </a:rPr>
              <a:t>2008 International Expert Panel recommended dosage</a:t>
            </a: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endParaRPr lang="en-US"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Duration of therapy </a:t>
            </a:r>
          </a:p>
          <a:p>
            <a:pPr marL="1005840" lvl="2" eaLnBrk="1" fontAlgn="auto" hangingPunct="1">
              <a:spcAft>
                <a:spcPts val="0"/>
              </a:spcAft>
              <a:buClr>
                <a:schemeClr val="accent2">
                  <a:shade val="50000"/>
                </a:schemeClr>
              </a:buClr>
              <a:buFont typeface="Wingdings 2"/>
              <a:buChar char=""/>
              <a:defRPr/>
            </a:pPr>
            <a:r>
              <a:rPr lang="en-US" dirty="0" smtClean="0">
                <a:cs typeface="+mn-cs"/>
              </a:rPr>
              <a:t>1 to 7 days</a:t>
            </a:r>
          </a:p>
          <a:p>
            <a:pPr marL="1005840" lvl="2" eaLnBrk="1" fontAlgn="auto" hangingPunct="1">
              <a:spcAft>
                <a:spcPts val="0"/>
              </a:spcAft>
              <a:buClr>
                <a:schemeClr val="accent2">
                  <a:shade val="50000"/>
                </a:schemeClr>
              </a:buClr>
              <a:buFont typeface="Wingdings 2"/>
              <a:buChar char=""/>
              <a:defRPr/>
            </a:pPr>
            <a:r>
              <a:rPr lang="en-US" dirty="0" smtClean="0">
                <a:cs typeface="+mn-cs"/>
              </a:rPr>
              <a:t>Average 2 days</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 to BD dose when tumor </a:t>
            </a:r>
            <a:r>
              <a:rPr lang="en-US" dirty="0" err="1" smtClean="0">
                <a:cs typeface="+mn-cs"/>
              </a:rPr>
              <a:t>lysis</a:t>
            </a:r>
            <a:r>
              <a:rPr lang="en-US" dirty="0" smtClean="0">
                <a:cs typeface="+mn-cs"/>
              </a:rPr>
              <a:t> is massive</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Limited data for single dose regime</a:t>
            </a:r>
          </a:p>
          <a:p>
            <a:pPr marL="274320" indent="-274320" eaLnBrk="1" fontAlgn="auto" hangingPunct="1">
              <a:spcAft>
                <a:spcPts val="0"/>
              </a:spcAft>
              <a:buFont typeface="Wingdings 2"/>
              <a:buNone/>
              <a:defRPr/>
            </a:pPr>
            <a:endParaRPr lang="en-US" altLang="zh-TW" dirty="0" smtClean="0">
              <a:cs typeface="+mn-cs"/>
            </a:endParaRPr>
          </a:p>
          <a:p>
            <a:pPr marL="274320" indent="-274320" eaLnBrk="1" fontAlgn="auto" hangingPunct="1">
              <a:spcAft>
                <a:spcPts val="0"/>
              </a:spcAft>
              <a:buFont typeface="Wingdings 2"/>
              <a:buChar char=""/>
              <a:defRPr/>
            </a:pPr>
            <a:endParaRPr lang="en-US" altLang="zh-TW" dirty="0" smtClean="0">
              <a:cs typeface="+mn-cs"/>
            </a:endParaRP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a:t>
            </a:r>
            <a:r>
              <a:rPr altLang="zh-TW" err="1" smtClean="0">
                <a:cs typeface="+mj-cs"/>
              </a:rPr>
              <a:t>Rasburicase</a:t>
            </a:r>
            <a:endParaRPr lang="zh-TW" altLang="en-US">
              <a:cs typeface="+mj-cs"/>
            </a:endParaRPr>
          </a:p>
        </p:txBody>
      </p:sp>
      <p:graphicFrame>
        <p:nvGraphicFramePr>
          <p:cNvPr id="8" name="表格 7"/>
          <p:cNvGraphicFramePr>
            <a:graphicFrameLocks noGrp="1"/>
          </p:cNvGraphicFramePr>
          <p:nvPr/>
        </p:nvGraphicFramePr>
        <p:xfrm>
          <a:off x="642938" y="3000375"/>
          <a:ext cx="7929562" cy="1357313"/>
        </p:xfrm>
        <a:graphic>
          <a:graphicData uri="http://schemas.openxmlformats.org/drawingml/2006/table">
            <a:tbl>
              <a:tblPr firstRow="1" bandRow="1">
                <a:tableStyleId>{5C22544A-7EE6-4342-B048-85BDC9FD1C3A}</a:tableStyleId>
              </a:tblPr>
              <a:tblGrid>
                <a:gridCol w="1585923"/>
                <a:gridCol w="1343034"/>
                <a:gridCol w="1285884"/>
                <a:gridCol w="1214446"/>
                <a:gridCol w="2500329"/>
              </a:tblGrid>
              <a:tr h="279923">
                <a:tc>
                  <a:txBody>
                    <a:bodyPr/>
                    <a:lstStyle/>
                    <a:p>
                      <a:r>
                        <a:rPr lang="en-US" altLang="zh-TW" sz="1200" dirty="0" smtClean="0"/>
                        <a:t>TLS Profile</a:t>
                      </a:r>
                      <a:endParaRPr lang="zh-TW" altLang="en-US" sz="1200" dirty="0"/>
                    </a:p>
                  </a:txBody>
                  <a:tcPr anchor="ctr"/>
                </a:tc>
                <a:tc gridSpan="2">
                  <a:txBody>
                    <a:bodyPr/>
                    <a:lstStyle/>
                    <a:p>
                      <a:r>
                        <a:rPr lang="en-US" sz="1200" dirty="0" smtClean="0"/>
                        <a:t>Baseline uric acid</a:t>
                      </a:r>
                      <a:endParaRPr lang="zh-TW" altLang="en-US" sz="1200" dirty="0"/>
                    </a:p>
                  </a:txBody>
                  <a:tcPr/>
                </a:tc>
                <a:tc hMerge="1">
                  <a:txBody>
                    <a:bodyPr/>
                    <a:lstStyle/>
                    <a:p>
                      <a:endParaRPr lang="zh-TW" altLang="en-US"/>
                    </a:p>
                  </a:txBody>
                  <a:tcPr/>
                </a:tc>
                <a:tc>
                  <a:txBody>
                    <a:bodyPr/>
                    <a:lstStyle/>
                    <a:p>
                      <a:r>
                        <a:rPr lang="en-US" sz="1200" dirty="0" smtClean="0"/>
                        <a:t>Dose</a:t>
                      </a:r>
                      <a:endParaRPr lang="zh-TW" altLang="en-US" sz="1200" dirty="0"/>
                    </a:p>
                  </a:txBody>
                  <a:tcPr/>
                </a:tc>
                <a:tc>
                  <a:txBody>
                    <a:bodyPr/>
                    <a:lstStyle/>
                    <a:p>
                      <a:r>
                        <a:rPr lang="en-US" sz="1200" dirty="0" smtClean="0"/>
                        <a:t>Duration</a:t>
                      </a:r>
                      <a:endParaRPr lang="zh-TW" altLang="en-US" sz="1200" dirty="0"/>
                    </a:p>
                  </a:txBody>
                  <a:tcPr/>
                </a:tc>
              </a:tr>
              <a:tr h="398738">
                <a:tc>
                  <a:txBody>
                    <a:bodyPr/>
                    <a:lstStyle/>
                    <a:p>
                      <a:r>
                        <a:rPr lang="en-US" altLang="zh-TW" sz="1200" dirty="0" smtClean="0"/>
                        <a:t>High risk</a:t>
                      </a:r>
                      <a:endParaRPr lang="zh-TW" altLang="en-US" sz="1200" dirty="0"/>
                    </a:p>
                  </a:txBody>
                  <a:tcPr marL="28575" marR="28575" marT="28575" marB="28575"/>
                </a:tc>
                <a:tc>
                  <a:txBody>
                    <a:bodyPr/>
                    <a:lstStyle/>
                    <a:p>
                      <a:r>
                        <a:rPr lang="en-US" altLang="zh-TW" sz="1200" dirty="0" smtClean="0"/>
                        <a:t>&gt;7.5</a:t>
                      </a:r>
                      <a:r>
                        <a:rPr lang="en-US" sz="1200" dirty="0" smtClean="0"/>
                        <a:t>mg/</a:t>
                      </a:r>
                      <a:r>
                        <a:rPr lang="en-US" sz="1200" dirty="0" err="1" smtClean="0"/>
                        <a:t>dL</a:t>
                      </a:r>
                      <a:endParaRPr lang="zh-TW" altLang="en-US" sz="1200" dirty="0"/>
                    </a:p>
                  </a:txBody>
                  <a:tcPr/>
                </a:tc>
                <a:tc>
                  <a:txBody>
                    <a:bodyPr/>
                    <a:lstStyle/>
                    <a:p>
                      <a:r>
                        <a:rPr lang="en-US" altLang="zh-TW" sz="1200" dirty="0" smtClean="0"/>
                        <a:t>450</a:t>
                      </a:r>
                      <a:r>
                        <a:rPr lang="en-US" sz="1200" dirty="0" smtClean="0"/>
                        <a:t>mmol/L</a:t>
                      </a:r>
                      <a:endParaRPr lang="zh-TW" altLang="en-US" sz="1200" dirty="0"/>
                    </a:p>
                  </a:txBody>
                  <a:tcPr/>
                </a:tc>
                <a:tc>
                  <a:txBody>
                    <a:bodyPr/>
                    <a:lstStyle/>
                    <a:p>
                      <a:r>
                        <a:rPr lang="en-US" altLang="zh-TW" sz="1200" dirty="0" smtClean="0"/>
                        <a:t>0.2 mg/kg</a:t>
                      </a:r>
                      <a:endParaRPr lang="zh-TW" alt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Based on plasma uric acid levels</a:t>
                      </a:r>
                      <a:endParaRPr lang="zh-TW" altLang="en-US" sz="1200" dirty="0"/>
                    </a:p>
                  </a:txBody>
                  <a:tcPr/>
                </a:tc>
              </a:tr>
              <a:tr h="398738">
                <a:tc>
                  <a:txBody>
                    <a:bodyPr/>
                    <a:lstStyle/>
                    <a:p>
                      <a:r>
                        <a:rPr lang="en-US" sz="1200"/>
                        <a:t>Intermediate risk</a:t>
                      </a:r>
                    </a:p>
                  </a:txBody>
                  <a:tcPr anchor="ctr"/>
                </a:tc>
                <a:tc>
                  <a:txBody>
                    <a:bodyPr/>
                    <a:lstStyle/>
                    <a:p>
                      <a:r>
                        <a:rPr lang="en-US" altLang="zh-TW" sz="1200"/>
                        <a:t>&lt;7.5</a:t>
                      </a:r>
                    </a:p>
                  </a:txBody>
                  <a:tcPr anchor="ctr"/>
                </a:tc>
                <a:tc>
                  <a:txBody>
                    <a:bodyPr/>
                    <a:lstStyle/>
                    <a:p>
                      <a:r>
                        <a:rPr lang="en-US" altLang="zh-TW" sz="1200" dirty="0"/>
                        <a:t>450</a:t>
                      </a:r>
                    </a:p>
                  </a:txBody>
                  <a:tcPr anchor="ctr"/>
                </a:tc>
                <a:tc>
                  <a:txBody>
                    <a:bodyPr/>
                    <a:lstStyle/>
                    <a:p>
                      <a:r>
                        <a:rPr lang="en-US" altLang="zh-TW" sz="1200"/>
                        <a:t>0.15</a:t>
                      </a:r>
                    </a:p>
                  </a:txBody>
                  <a:tcPr anchor="ctr"/>
                </a:tc>
                <a:tc>
                  <a:txBody>
                    <a:bodyPr/>
                    <a:lstStyle/>
                    <a:p>
                      <a:r>
                        <a:rPr lang="en-US" sz="1200" dirty="0"/>
                        <a:t>Based on plasma uric acid levels</a:t>
                      </a:r>
                    </a:p>
                  </a:txBody>
                  <a:tcPr anchor="ctr"/>
                </a:tc>
              </a:tr>
              <a:tr h="279923">
                <a:tc>
                  <a:txBody>
                    <a:bodyPr/>
                    <a:lstStyle/>
                    <a:p>
                      <a:r>
                        <a:rPr lang="en-US" sz="1200"/>
                        <a:t>Low risk</a:t>
                      </a:r>
                    </a:p>
                  </a:txBody>
                  <a:tcPr anchor="ctr"/>
                </a:tc>
                <a:tc>
                  <a:txBody>
                    <a:bodyPr/>
                    <a:lstStyle/>
                    <a:p>
                      <a:r>
                        <a:rPr lang="en-US" altLang="zh-TW" sz="1200"/>
                        <a:t>&lt;7.5</a:t>
                      </a:r>
                    </a:p>
                  </a:txBody>
                  <a:tcPr anchor="ctr"/>
                </a:tc>
                <a:tc>
                  <a:txBody>
                    <a:bodyPr/>
                    <a:lstStyle/>
                    <a:p>
                      <a:r>
                        <a:rPr lang="en-US" altLang="zh-TW" sz="1200"/>
                        <a:t>450</a:t>
                      </a:r>
                    </a:p>
                  </a:txBody>
                  <a:tcPr anchor="ctr"/>
                </a:tc>
                <a:tc>
                  <a:txBody>
                    <a:bodyPr/>
                    <a:lstStyle/>
                    <a:p>
                      <a:r>
                        <a:rPr lang="en-US" altLang="zh-TW" sz="1200"/>
                        <a:t>0.10</a:t>
                      </a:r>
                    </a:p>
                  </a:txBody>
                  <a:tcPr anchor="ctr"/>
                </a:tc>
                <a:tc>
                  <a:txBody>
                    <a:bodyPr/>
                    <a:lstStyle/>
                    <a:p>
                      <a:r>
                        <a:rPr lang="en-US" sz="1200" dirty="0"/>
                        <a:t>Clinical judgment</a:t>
                      </a:r>
                    </a:p>
                  </a:txBody>
                  <a:tcPr anchor="ctr"/>
                </a:tc>
              </a:tr>
            </a:tbl>
          </a:graphicData>
        </a:graphic>
      </p:graphicFrame>
      <p:sp>
        <p:nvSpPr>
          <p:cNvPr id="9" name="文字方塊 8"/>
          <p:cNvSpPr txBox="1">
            <a:spLocks noChangeArrowheads="1"/>
          </p:cNvSpPr>
          <p:nvPr/>
        </p:nvSpPr>
        <p:spPr bwMode="auto">
          <a:xfrm>
            <a:off x="571500" y="4286250"/>
            <a:ext cx="8143875" cy="230188"/>
          </a:xfrm>
          <a:prstGeom prst="rect">
            <a:avLst/>
          </a:prstGeom>
          <a:noFill/>
          <a:ln w="9525">
            <a:noFill/>
            <a:miter lim="800000"/>
            <a:headEnd/>
            <a:tailEnd/>
          </a:ln>
        </p:spPr>
        <p:txBody>
          <a:bodyPr>
            <a:spAutoFit/>
          </a:bodyPr>
          <a:lstStyle/>
          <a:p>
            <a:r>
              <a:rPr kumimoji="0" lang="en-US" altLang="zh-TW" sz="900">
                <a:latin typeface="Constantia" pitchFamily="18" charset="0"/>
              </a:rPr>
              <a:t>Coiffier, B, Altman, A, Pui, CH, et al. Guidelines for the management of pediatric and adult tumor lysis syndrome: an evidence-based review. J Clin Oncol 2008; 26:2767.</a:t>
            </a:r>
            <a:endParaRPr kumimoji="0" lang="zh-TW" altLang="en-US" sz="900">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1" end="11"/>
                                            </p:txEl>
                                          </p:spTgt>
                                        </p:tgtEl>
                                        <p:attrNameLst>
                                          <p:attrName>style.visibility</p:attrName>
                                        </p:attrNameLst>
                                      </p:cBhvr>
                                      <p:to>
                                        <p:strVal val="visible"/>
                                      </p:to>
                                    </p:set>
                                    <p:animEffect transition="in" filter="blinds(horizontal)">
                                      <p:cBhvr>
                                        <p:cTn id="10" dur="500"/>
                                        <p:tgtEl>
                                          <p:spTgt spid="3">
                                            <p:txEl>
                                              <p:pRg st="11" end="1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animEffect transition="in" filter="blinds(horizontal)">
                                      <p:cBhvr>
                                        <p:cTn id="13" dur="500"/>
                                        <p:tgtEl>
                                          <p:spTgt spid="3">
                                            <p:txEl>
                                              <p:pRg st="12" end="1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3" end="13"/>
                                            </p:txEl>
                                          </p:spTgt>
                                        </p:tgtEl>
                                        <p:attrNameLst>
                                          <p:attrName>style.visibility</p:attrName>
                                        </p:attrNameLst>
                                      </p:cBhvr>
                                      <p:to>
                                        <p:strVal val="visible"/>
                                      </p:to>
                                    </p:set>
                                    <p:animEffect transition="in" filter="blinds(horizontal)">
                                      <p:cBhvr>
                                        <p:cTn id="16" dur="500"/>
                                        <p:tgtEl>
                                          <p:spTgt spid="3">
                                            <p:txEl>
                                              <p:pRg st="13" end="1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14" end="14"/>
                                            </p:txEl>
                                          </p:spTgt>
                                        </p:tgtEl>
                                        <p:attrNameLst>
                                          <p:attrName>style.visibility</p:attrName>
                                        </p:attrNameLst>
                                      </p:cBhvr>
                                      <p:to>
                                        <p:strVal val="visible"/>
                                      </p:to>
                                    </p:set>
                                    <p:animEffect transition="in" filter="blinds(horizontal)">
                                      <p:cBhvr>
                                        <p:cTn id="19" dur="500"/>
                                        <p:tgtEl>
                                          <p:spTgt spid="3">
                                            <p:txEl>
                                              <p:pRg st="14" end="1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15" end="15"/>
                                            </p:txEl>
                                          </p:spTgt>
                                        </p:tgtEl>
                                        <p:attrNameLst>
                                          <p:attrName>style.visibility</p:attrName>
                                        </p:attrNameLst>
                                      </p:cBhvr>
                                      <p:to>
                                        <p:strVal val="visible"/>
                                      </p:to>
                                    </p:set>
                                    <p:animEffect transition="in" filter="blinds(horizontal)">
                                      <p:cBhvr>
                                        <p:cTn id="22" dur="500"/>
                                        <p:tgtEl>
                                          <p:spTgt spid="3">
                                            <p:txEl>
                                              <p:pRg st="15" end="1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內容版面配置區 2"/>
          <p:cNvSpPr>
            <a:spLocks noGrp="1"/>
          </p:cNvSpPr>
          <p:nvPr>
            <p:ph idx="1"/>
          </p:nvPr>
        </p:nvSpPr>
        <p:spPr/>
        <p:txBody>
          <a:bodyPr/>
          <a:lstStyle/>
          <a:p>
            <a:pPr eaLnBrk="1" hangingPunct="1"/>
            <a:r>
              <a:rPr lang="en-US" altLang="zh-TW" smtClean="0"/>
              <a:t>Contraindication</a:t>
            </a:r>
          </a:p>
          <a:p>
            <a:pPr lvl="1" eaLnBrk="1" hangingPunct="1"/>
            <a:r>
              <a:rPr lang="en-US" altLang="zh-TW" smtClean="0"/>
              <a:t>Pregnancy</a:t>
            </a:r>
          </a:p>
          <a:p>
            <a:pPr lvl="1" eaLnBrk="1" hangingPunct="1"/>
            <a:r>
              <a:rPr lang="en-US" altLang="zh-TW" smtClean="0"/>
              <a:t>Lactation </a:t>
            </a:r>
          </a:p>
          <a:p>
            <a:pPr lvl="1" eaLnBrk="1" hangingPunct="1"/>
            <a:r>
              <a:rPr lang="en-US" altLang="zh-TW" smtClean="0"/>
              <a:t>Glucose-6-phosphate dehydrogenase (G6PD) deficiency</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lvl="2" eaLnBrk="1" hangingPunct="1"/>
            <a:r>
              <a:rPr lang="en-US" altLang="zh-TW" smtClean="0"/>
              <a:t>Hydrogen peroxide as a byproduct</a:t>
            </a:r>
          </a:p>
          <a:p>
            <a:pPr lvl="2" eaLnBrk="1" hangingPunct="1"/>
            <a:r>
              <a:rPr lang="en-US" altLang="zh-TW" smtClean="0"/>
              <a:t>Screening for G6PD</a:t>
            </a:r>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a:t>
            </a:r>
            <a:r>
              <a:rPr altLang="zh-TW" err="1" smtClean="0">
                <a:cs typeface="+mj-cs"/>
              </a:rPr>
              <a:t>Rasburicase</a:t>
            </a:r>
            <a:endParaRPr lang="zh-TW" altLang="en-US">
              <a:cs typeface="+mj-cs"/>
            </a:endParaRPr>
          </a:p>
        </p:txBody>
      </p:sp>
      <p:sp>
        <p:nvSpPr>
          <p:cNvPr id="50" name="文字方塊 49"/>
          <p:cNvSpPr txBox="1">
            <a:spLocks noChangeArrowheads="1"/>
          </p:cNvSpPr>
          <p:nvPr/>
        </p:nvSpPr>
        <p:spPr bwMode="auto">
          <a:xfrm>
            <a:off x="6357938" y="3286125"/>
            <a:ext cx="714375" cy="369888"/>
          </a:xfrm>
          <a:prstGeom prst="rect">
            <a:avLst/>
          </a:prstGeom>
          <a:noFill/>
          <a:ln w="9525">
            <a:noFill/>
            <a:miter lim="800000"/>
            <a:headEnd/>
            <a:tailEnd/>
          </a:ln>
        </p:spPr>
        <p:txBody>
          <a:bodyPr>
            <a:spAutoFit/>
          </a:bodyPr>
          <a:lstStyle/>
          <a:p>
            <a:r>
              <a:rPr kumimoji="0" lang="en-US" altLang="zh-TW">
                <a:solidFill>
                  <a:schemeClr val="bg1"/>
                </a:solidFill>
                <a:latin typeface="Constantia" pitchFamily="18" charset="0"/>
              </a:rPr>
              <a:t>H</a:t>
            </a:r>
            <a:r>
              <a:rPr kumimoji="0" lang="en-US" altLang="zh-TW" baseline="-25000">
                <a:solidFill>
                  <a:schemeClr val="bg1"/>
                </a:solidFill>
                <a:latin typeface="Constantia" pitchFamily="18" charset="0"/>
              </a:rPr>
              <a:t>2</a:t>
            </a:r>
            <a:r>
              <a:rPr kumimoji="0" lang="en-US" altLang="zh-TW">
                <a:solidFill>
                  <a:schemeClr val="bg1"/>
                </a:solidFill>
                <a:latin typeface="Constantia" pitchFamily="18" charset="0"/>
              </a:rPr>
              <a:t>O</a:t>
            </a:r>
            <a:r>
              <a:rPr kumimoji="0" lang="en-US" altLang="zh-TW" baseline="-25000">
                <a:solidFill>
                  <a:schemeClr val="bg1"/>
                </a:solidFill>
                <a:latin typeface="Constantia" pitchFamily="18" charset="0"/>
              </a:rPr>
              <a:t>2</a:t>
            </a:r>
            <a:endParaRPr kumimoji="0" lang="zh-TW" altLang="en-US" baseline="-25000">
              <a:solidFill>
                <a:schemeClr val="bg1"/>
              </a:solidFill>
              <a:latin typeface="Constantia" pitchFamily="18" charset="0"/>
            </a:endParaRPr>
          </a:p>
        </p:txBody>
      </p:sp>
      <p:sp>
        <p:nvSpPr>
          <p:cNvPr id="51" name="左-右-上三向箭號 50"/>
          <p:cNvSpPr/>
          <p:nvPr/>
        </p:nvSpPr>
        <p:spPr>
          <a:xfrm>
            <a:off x="6429375" y="3643313"/>
            <a:ext cx="357188" cy="357187"/>
          </a:xfrm>
          <a:prstGeom prst="leftRightUp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52" name="文字方塊 51"/>
          <p:cNvSpPr txBox="1">
            <a:spLocks noChangeArrowheads="1"/>
          </p:cNvSpPr>
          <p:nvPr/>
        </p:nvSpPr>
        <p:spPr bwMode="auto">
          <a:xfrm>
            <a:off x="2000250" y="3714750"/>
            <a:ext cx="1785938"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Hypoxanthine</a:t>
            </a:r>
            <a:endParaRPr kumimoji="0" lang="zh-TW" altLang="en-US">
              <a:solidFill>
                <a:srgbClr val="002060"/>
              </a:solidFill>
              <a:latin typeface="Constantia" pitchFamily="18" charset="0"/>
            </a:endParaRPr>
          </a:p>
        </p:txBody>
      </p:sp>
      <p:sp>
        <p:nvSpPr>
          <p:cNvPr id="53" name="文字方塊 52"/>
          <p:cNvSpPr txBox="1">
            <a:spLocks noChangeArrowheads="1"/>
          </p:cNvSpPr>
          <p:nvPr/>
        </p:nvSpPr>
        <p:spPr bwMode="auto">
          <a:xfrm>
            <a:off x="928688" y="3714750"/>
            <a:ext cx="92868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Purine</a:t>
            </a:r>
            <a:endParaRPr kumimoji="0" lang="zh-TW" altLang="en-US" sz="2000">
              <a:solidFill>
                <a:srgbClr val="002060"/>
              </a:solidFill>
              <a:latin typeface="Constantia" pitchFamily="18" charset="0"/>
            </a:endParaRPr>
          </a:p>
        </p:txBody>
      </p:sp>
      <p:sp>
        <p:nvSpPr>
          <p:cNvPr id="54" name="文字方塊 53"/>
          <p:cNvSpPr txBox="1">
            <a:spLocks noChangeArrowheads="1"/>
          </p:cNvSpPr>
          <p:nvPr/>
        </p:nvSpPr>
        <p:spPr bwMode="auto">
          <a:xfrm>
            <a:off x="3929063" y="3714750"/>
            <a:ext cx="1214437"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Xanthine</a:t>
            </a:r>
            <a:endParaRPr kumimoji="0" lang="zh-TW" altLang="en-US">
              <a:solidFill>
                <a:srgbClr val="002060"/>
              </a:solidFill>
              <a:latin typeface="Constantia" pitchFamily="18" charset="0"/>
            </a:endParaRPr>
          </a:p>
        </p:txBody>
      </p:sp>
      <p:sp>
        <p:nvSpPr>
          <p:cNvPr id="55" name="文字方塊 54"/>
          <p:cNvSpPr txBox="1">
            <a:spLocks noChangeArrowheads="1"/>
          </p:cNvSpPr>
          <p:nvPr/>
        </p:nvSpPr>
        <p:spPr bwMode="auto">
          <a:xfrm>
            <a:off x="5286375" y="3714750"/>
            <a:ext cx="1285875"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Uric Acid</a:t>
            </a:r>
            <a:endParaRPr kumimoji="0" lang="zh-TW" altLang="en-US" sz="2000">
              <a:solidFill>
                <a:srgbClr val="002060"/>
              </a:solidFill>
              <a:latin typeface="Constantia" pitchFamily="18" charset="0"/>
            </a:endParaRPr>
          </a:p>
        </p:txBody>
      </p:sp>
      <p:sp>
        <p:nvSpPr>
          <p:cNvPr id="56" name="文字方塊 55"/>
          <p:cNvSpPr txBox="1">
            <a:spLocks noChangeArrowheads="1"/>
          </p:cNvSpPr>
          <p:nvPr/>
        </p:nvSpPr>
        <p:spPr bwMode="auto">
          <a:xfrm>
            <a:off x="6715125" y="3714750"/>
            <a:ext cx="1428750" cy="400050"/>
          </a:xfrm>
          <a:prstGeom prst="rect">
            <a:avLst/>
          </a:prstGeom>
          <a:noFill/>
          <a:ln w="9525">
            <a:noFill/>
            <a:miter lim="800000"/>
            <a:headEnd/>
            <a:tailEnd/>
          </a:ln>
        </p:spPr>
        <p:txBody>
          <a:bodyPr>
            <a:spAutoFit/>
          </a:bodyPr>
          <a:lstStyle/>
          <a:p>
            <a:r>
              <a:rPr kumimoji="0" lang="en-US" altLang="zh-TW" sz="2000">
                <a:solidFill>
                  <a:srgbClr val="002060"/>
                </a:solidFill>
                <a:latin typeface="Constantia" pitchFamily="18" charset="0"/>
              </a:rPr>
              <a:t>Allantoin</a:t>
            </a:r>
            <a:endParaRPr kumimoji="0" lang="zh-TW" altLang="en-US" sz="2000">
              <a:solidFill>
                <a:srgbClr val="002060"/>
              </a:solidFill>
              <a:latin typeface="Constantia" pitchFamily="18" charset="0"/>
            </a:endParaRPr>
          </a:p>
        </p:txBody>
      </p:sp>
      <p:sp>
        <p:nvSpPr>
          <p:cNvPr id="87050" name="文字方塊 56"/>
          <p:cNvSpPr txBox="1">
            <a:spLocks noChangeArrowheads="1"/>
          </p:cNvSpPr>
          <p:nvPr/>
        </p:nvSpPr>
        <p:spPr bwMode="auto">
          <a:xfrm>
            <a:off x="3357563" y="4143375"/>
            <a:ext cx="928687"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58" name="文字方塊 57"/>
          <p:cNvSpPr txBox="1">
            <a:spLocks noChangeArrowheads="1"/>
          </p:cNvSpPr>
          <p:nvPr/>
        </p:nvSpPr>
        <p:spPr bwMode="auto">
          <a:xfrm>
            <a:off x="6286500" y="4143375"/>
            <a:ext cx="1214438"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Urate Oxidase</a:t>
            </a:r>
            <a:endParaRPr kumimoji="0" lang="zh-TW" altLang="en-US" sz="1400">
              <a:solidFill>
                <a:schemeClr val="bg1"/>
              </a:solidFill>
              <a:latin typeface="Constantia" pitchFamily="18" charset="0"/>
            </a:endParaRPr>
          </a:p>
        </p:txBody>
      </p:sp>
      <p:sp>
        <p:nvSpPr>
          <p:cNvPr id="59" name="向右箭號 58"/>
          <p:cNvSpPr/>
          <p:nvPr/>
        </p:nvSpPr>
        <p:spPr>
          <a:xfrm>
            <a:off x="1857375" y="3857625"/>
            <a:ext cx="142875" cy="214313"/>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002060"/>
              </a:solidFill>
            </a:endParaRPr>
          </a:p>
        </p:txBody>
      </p:sp>
      <p:sp>
        <p:nvSpPr>
          <p:cNvPr id="60" name="向右箭號 59"/>
          <p:cNvSpPr/>
          <p:nvPr/>
        </p:nvSpPr>
        <p:spPr>
          <a:xfrm>
            <a:off x="3786188" y="3857625"/>
            <a:ext cx="142875" cy="214313"/>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61" name="向右箭號 60"/>
          <p:cNvSpPr/>
          <p:nvPr/>
        </p:nvSpPr>
        <p:spPr>
          <a:xfrm>
            <a:off x="5143500" y="3857625"/>
            <a:ext cx="142875" cy="214313"/>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87055" name="文字方塊 62"/>
          <p:cNvSpPr txBox="1">
            <a:spLocks noChangeArrowheads="1"/>
          </p:cNvSpPr>
          <p:nvPr/>
        </p:nvSpPr>
        <p:spPr bwMode="auto">
          <a:xfrm>
            <a:off x="5000625" y="4143375"/>
            <a:ext cx="1071563" cy="523875"/>
          </a:xfrm>
          <a:prstGeom prst="rect">
            <a:avLst/>
          </a:prstGeom>
          <a:noFill/>
          <a:ln w="9525">
            <a:noFill/>
            <a:miter lim="800000"/>
            <a:headEnd/>
            <a:tailEnd/>
          </a:ln>
        </p:spPr>
        <p:txBody>
          <a:bodyPr>
            <a:spAutoFit/>
          </a:bodyPr>
          <a:lstStyle/>
          <a:p>
            <a:r>
              <a:rPr kumimoji="0" lang="en-US" altLang="zh-TW" sz="1400">
                <a:solidFill>
                  <a:schemeClr val="bg1"/>
                </a:solidFill>
                <a:latin typeface="Constantia" pitchFamily="18" charset="0"/>
              </a:rPr>
              <a:t>Xanthine Oxidase</a:t>
            </a:r>
            <a:endParaRPr kumimoji="0" lang="zh-TW" altLang="en-US" sz="1400">
              <a:solidFill>
                <a:schemeClr val="bg1"/>
              </a:solidFill>
              <a:latin typeface="Constantia" pitchFamily="18" charset="0"/>
            </a:endParaRPr>
          </a:p>
        </p:txBody>
      </p:sp>
      <p:sp>
        <p:nvSpPr>
          <p:cNvPr id="87056" name="文字方塊 63"/>
          <p:cNvSpPr txBox="1">
            <a:spLocks noChangeArrowheads="1"/>
          </p:cNvSpPr>
          <p:nvPr/>
        </p:nvSpPr>
        <p:spPr bwMode="auto">
          <a:xfrm>
            <a:off x="4000500" y="4643438"/>
            <a:ext cx="1285875" cy="338137"/>
          </a:xfrm>
          <a:prstGeom prst="rect">
            <a:avLst/>
          </a:prstGeom>
          <a:noFill/>
          <a:ln w="9525">
            <a:noFill/>
            <a:miter lim="800000"/>
            <a:headEnd/>
            <a:tailEnd/>
          </a:ln>
        </p:spPr>
        <p:txBody>
          <a:bodyPr>
            <a:spAutoFit/>
          </a:bodyPr>
          <a:lstStyle/>
          <a:p>
            <a:r>
              <a:rPr kumimoji="0" lang="en-US" altLang="zh-TW" sz="1600">
                <a:solidFill>
                  <a:srgbClr val="C00000"/>
                </a:solidFill>
                <a:latin typeface="Constantia" pitchFamily="18" charset="0"/>
              </a:rPr>
              <a:t>Allopurinol</a:t>
            </a:r>
            <a:endParaRPr kumimoji="0" lang="zh-TW" altLang="en-US" sz="1600">
              <a:solidFill>
                <a:srgbClr val="C00000"/>
              </a:solidFill>
              <a:latin typeface="Constantia" pitchFamily="18" charset="0"/>
            </a:endParaRPr>
          </a:p>
        </p:txBody>
      </p:sp>
      <p:cxnSp>
        <p:nvCxnSpPr>
          <p:cNvPr id="65" name="直線單箭頭接點 64"/>
          <p:cNvCxnSpPr/>
          <p:nvPr/>
        </p:nvCxnSpPr>
        <p:spPr>
          <a:xfrm rot="10800000">
            <a:off x="4143375" y="4429125"/>
            <a:ext cx="285750" cy="214313"/>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直線單箭頭接點 65"/>
          <p:cNvCxnSpPr/>
          <p:nvPr/>
        </p:nvCxnSpPr>
        <p:spPr>
          <a:xfrm flipV="1">
            <a:off x="4714875" y="4429125"/>
            <a:ext cx="276225" cy="2238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7" name="減號 66"/>
          <p:cNvSpPr/>
          <p:nvPr/>
        </p:nvSpPr>
        <p:spPr>
          <a:xfrm>
            <a:off x="4500563" y="4500563"/>
            <a:ext cx="142875" cy="71437"/>
          </a:xfrm>
          <a:prstGeom prst="mathMin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
        <p:nvSpPr>
          <p:cNvPr id="68" name="文字方塊 67"/>
          <p:cNvSpPr txBox="1">
            <a:spLocks noChangeArrowheads="1"/>
          </p:cNvSpPr>
          <p:nvPr/>
        </p:nvSpPr>
        <p:spPr bwMode="auto">
          <a:xfrm>
            <a:off x="5929313" y="4643438"/>
            <a:ext cx="2571750" cy="338137"/>
          </a:xfrm>
          <a:prstGeom prst="rect">
            <a:avLst/>
          </a:prstGeom>
          <a:noFill/>
          <a:ln w="9525">
            <a:noFill/>
            <a:miter lim="800000"/>
            <a:headEnd/>
            <a:tailEnd/>
          </a:ln>
        </p:spPr>
        <p:txBody>
          <a:bodyPr>
            <a:spAutoFit/>
          </a:bodyPr>
          <a:lstStyle/>
          <a:p>
            <a:pPr algn="ctr"/>
            <a:r>
              <a:rPr kumimoji="0" lang="en-US" altLang="zh-TW" sz="1600">
                <a:solidFill>
                  <a:srgbClr val="C00000"/>
                </a:solidFill>
                <a:latin typeface="Constantia" pitchFamily="18" charset="0"/>
              </a:rPr>
              <a:t>Exogenous Urate Oxidase</a:t>
            </a:r>
            <a:endParaRPr kumimoji="0" lang="zh-TW" altLang="en-US" sz="1600">
              <a:solidFill>
                <a:srgbClr val="C00000"/>
              </a:solidFill>
              <a:latin typeface="Constantia" pitchFamily="18" charset="0"/>
            </a:endParaRPr>
          </a:p>
        </p:txBody>
      </p:sp>
      <p:cxnSp>
        <p:nvCxnSpPr>
          <p:cNvPr id="69" name="直線單箭頭接點 68"/>
          <p:cNvCxnSpPr/>
          <p:nvPr/>
        </p:nvCxnSpPr>
        <p:spPr>
          <a:xfrm rot="16200000" flipV="1">
            <a:off x="7072312" y="4500563"/>
            <a:ext cx="214313" cy="7143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0" name="加號 69"/>
          <p:cNvSpPr/>
          <p:nvPr/>
        </p:nvSpPr>
        <p:spPr>
          <a:xfrm>
            <a:off x="7286625" y="4500563"/>
            <a:ext cx="142875" cy="142875"/>
          </a:xfrm>
          <a:prstGeom prst="mathPlus">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3"/>
                                        </p:tgtEl>
                                        <p:attrNameLst>
                                          <p:attrName>ppt_x</p:attrName>
                                          <p:attrName>ppt_y</p:attrName>
                                        </p:attrNameLst>
                                      </p:cBhvr>
                                    </p:animMotion>
                                    <p:animRot by="1500000">
                                      <p:cBhvr>
                                        <p:cTn id="7" dur="125" fill="hold">
                                          <p:stCondLst>
                                            <p:cond delay="0"/>
                                          </p:stCondLst>
                                        </p:cTn>
                                        <p:tgtEl>
                                          <p:spTgt spid="53"/>
                                        </p:tgtEl>
                                        <p:attrNameLst>
                                          <p:attrName>r</p:attrName>
                                        </p:attrNameLst>
                                      </p:cBhvr>
                                    </p:animRot>
                                    <p:animRot by="-1500000">
                                      <p:cBhvr>
                                        <p:cTn id="8" dur="125" fill="hold">
                                          <p:stCondLst>
                                            <p:cond delay="125"/>
                                          </p:stCondLst>
                                        </p:cTn>
                                        <p:tgtEl>
                                          <p:spTgt spid="53"/>
                                        </p:tgtEl>
                                        <p:attrNameLst>
                                          <p:attrName>r</p:attrName>
                                        </p:attrNameLst>
                                      </p:cBhvr>
                                    </p:animRot>
                                    <p:animRot by="-1500000">
                                      <p:cBhvr>
                                        <p:cTn id="9" dur="125" fill="hold">
                                          <p:stCondLst>
                                            <p:cond delay="250"/>
                                          </p:stCondLst>
                                        </p:cTn>
                                        <p:tgtEl>
                                          <p:spTgt spid="53"/>
                                        </p:tgtEl>
                                        <p:attrNameLst>
                                          <p:attrName>r</p:attrName>
                                        </p:attrNameLst>
                                      </p:cBhvr>
                                    </p:animRot>
                                    <p:animRot by="1500000">
                                      <p:cBhvr>
                                        <p:cTn id="10" dur="125" fill="hold">
                                          <p:stCondLst>
                                            <p:cond delay="375"/>
                                          </p:stCondLst>
                                        </p:cTn>
                                        <p:tgtEl>
                                          <p:spTgt spid="53"/>
                                        </p:tgtEl>
                                        <p:attrNameLst>
                                          <p:attrName>r</p:attrName>
                                        </p:attrNameLst>
                                      </p:cBhvr>
                                    </p:animRot>
                                  </p:childTnLst>
                                </p:cTn>
                              </p:par>
                            </p:childTnLst>
                          </p:cTn>
                        </p:par>
                        <p:par>
                          <p:cTn id="11" fill="hold">
                            <p:stCondLst>
                              <p:cond delay="750"/>
                            </p:stCondLst>
                            <p:childTnLst>
                              <p:par>
                                <p:cTn id="12" presetID="34" presetClass="emph" presetSubtype="0" fill="hold" grpId="0" nodeType="after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52"/>
                                        </p:tgtEl>
                                        <p:attrNameLst>
                                          <p:attrName>ppt_x</p:attrName>
                                          <p:attrName>ppt_y</p:attrName>
                                        </p:attrNameLst>
                                      </p:cBhvr>
                                    </p:animMotion>
                                    <p:animRot by="1500000">
                                      <p:cBhvr>
                                        <p:cTn id="14" dur="125" fill="hold">
                                          <p:stCondLst>
                                            <p:cond delay="0"/>
                                          </p:stCondLst>
                                        </p:cTn>
                                        <p:tgtEl>
                                          <p:spTgt spid="52"/>
                                        </p:tgtEl>
                                        <p:attrNameLst>
                                          <p:attrName>r</p:attrName>
                                        </p:attrNameLst>
                                      </p:cBhvr>
                                    </p:animRot>
                                    <p:animRot by="-1500000">
                                      <p:cBhvr>
                                        <p:cTn id="15" dur="125" fill="hold">
                                          <p:stCondLst>
                                            <p:cond delay="125"/>
                                          </p:stCondLst>
                                        </p:cTn>
                                        <p:tgtEl>
                                          <p:spTgt spid="52"/>
                                        </p:tgtEl>
                                        <p:attrNameLst>
                                          <p:attrName>r</p:attrName>
                                        </p:attrNameLst>
                                      </p:cBhvr>
                                    </p:animRot>
                                    <p:animRot by="-1500000">
                                      <p:cBhvr>
                                        <p:cTn id="16" dur="125" fill="hold">
                                          <p:stCondLst>
                                            <p:cond delay="250"/>
                                          </p:stCondLst>
                                        </p:cTn>
                                        <p:tgtEl>
                                          <p:spTgt spid="52"/>
                                        </p:tgtEl>
                                        <p:attrNameLst>
                                          <p:attrName>r</p:attrName>
                                        </p:attrNameLst>
                                      </p:cBhvr>
                                    </p:animRot>
                                    <p:animRot by="1500000">
                                      <p:cBhvr>
                                        <p:cTn id="17" dur="125" fill="hold">
                                          <p:stCondLst>
                                            <p:cond delay="375"/>
                                          </p:stCondLst>
                                        </p:cTn>
                                        <p:tgtEl>
                                          <p:spTgt spid="52"/>
                                        </p:tgtEl>
                                        <p:attrNameLst>
                                          <p:attrName>r</p:attrName>
                                        </p:attrNameLst>
                                      </p:cBhvr>
                                    </p:animRot>
                                  </p:childTnLst>
                                </p:cTn>
                              </p:par>
                            </p:childTnLst>
                          </p:cTn>
                        </p:par>
                        <p:par>
                          <p:cTn id="18" fill="hold">
                            <p:stCondLst>
                              <p:cond delay="1800"/>
                            </p:stCondLst>
                            <p:childTnLst>
                              <p:par>
                                <p:cTn id="19" presetID="34" presetClass="emph" presetSubtype="0" fill="hold" grpId="0" nodeType="after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54"/>
                                        </p:tgtEl>
                                        <p:attrNameLst>
                                          <p:attrName>ppt_x</p:attrName>
                                          <p:attrName>ppt_y</p:attrName>
                                        </p:attrNameLst>
                                      </p:cBhvr>
                                    </p:animMotion>
                                    <p:animRot by="1500000">
                                      <p:cBhvr>
                                        <p:cTn id="21" dur="125" fill="hold">
                                          <p:stCondLst>
                                            <p:cond delay="0"/>
                                          </p:stCondLst>
                                        </p:cTn>
                                        <p:tgtEl>
                                          <p:spTgt spid="54"/>
                                        </p:tgtEl>
                                        <p:attrNameLst>
                                          <p:attrName>r</p:attrName>
                                        </p:attrNameLst>
                                      </p:cBhvr>
                                    </p:animRot>
                                    <p:animRot by="-1500000">
                                      <p:cBhvr>
                                        <p:cTn id="22" dur="125" fill="hold">
                                          <p:stCondLst>
                                            <p:cond delay="125"/>
                                          </p:stCondLst>
                                        </p:cTn>
                                        <p:tgtEl>
                                          <p:spTgt spid="54"/>
                                        </p:tgtEl>
                                        <p:attrNameLst>
                                          <p:attrName>r</p:attrName>
                                        </p:attrNameLst>
                                      </p:cBhvr>
                                    </p:animRot>
                                    <p:animRot by="-1500000">
                                      <p:cBhvr>
                                        <p:cTn id="23" dur="125" fill="hold">
                                          <p:stCondLst>
                                            <p:cond delay="250"/>
                                          </p:stCondLst>
                                        </p:cTn>
                                        <p:tgtEl>
                                          <p:spTgt spid="54"/>
                                        </p:tgtEl>
                                        <p:attrNameLst>
                                          <p:attrName>r</p:attrName>
                                        </p:attrNameLst>
                                      </p:cBhvr>
                                    </p:animRot>
                                    <p:animRot by="1500000">
                                      <p:cBhvr>
                                        <p:cTn id="24" dur="125" fill="hold">
                                          <p:stCondLst>
                                            <p:cond delay="375"/>
                                          </p:stCondLst>
                                        </p:cTn>
                                        <p:tgtEl>
                                          <p:spTgt spid="54"/>
                                        </p:tgtEl>
                                        <p:attrNameLst>
                                          <p:attrName>r</p:attrName>
                                        </p:attrNameLst>
                                      </p:cBhvr>
                                    </p:animRot>
                                  </p:childTnLst>
                                </p:cTn>
                              </p:par>
                            </p:childTnLst>
                          </p:cTn>
                        </p:par>
                        <p:par>
                          <p:cTn id="25" fill="hold">
                            <p:stCondLst>
                              <p:cond delay="2650"/>
                            </p:stCondLst>
                            <p:childTnLst>
                              <p:par>
                                <p:cTn id="26" presetID="34" presetClass="emph" presetSubtype="0" fill="hold" grpId="0" nodeType="after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55"/>
                                        </p:tgtEl>
                                        <p:attrNameLst>
                                          <p:attrName>ppt_x</p:attrName>
                                          <p:attrName>ppt_y</p:attrName>
                                        </p:attrNameLst>
                                      </p:cBhvr>
                                    </p:animMotion>
                                    <p:animRot by="1500000">
                                      <p:cBhvr>
                                        <p:cTn id="28" dur="125" fill="hold">
                                          <p:stCondLst>
                                            <p:cond delay="0"/>
                                          </p:stCondLst>
                                        </p:cTn>
                                        <p:tgtEl>
                                          <p:spTgt spid="55"/>
                                        </p:tgtEl>
                                        <p:attrNameLst>
                                          <p:attrName>r</p:attrName>
                                        </p:attrNameLst>
                                      </p:cBhvr>
                                    </p:animRot>
                                    <p:animRot by="-1500000">
                                      <p:cBhvr>
                                        <p:cTn id="29" dur="125" fill="hold">
                                          <p:stCondLst>
                                            <p:cond delay="125"/>
                                          </p:stCondLst>
                                        </p:cTn>
                                        <p:tgtEl>
                                          <p:spTgt spid="55"/>
                                        </p:tgtEl>
                                        <p:attrNameLst>
                                          <p:attrName>r</p:attrName>
                                        </p:attrNameLst>
                                      </p:cBhvr>
                                    </p:animRot>
                                    <p:animRot by="-1500000">
                                      <p:cBhvr>
                                        <p:cTn id="30" dur="125" fill="hold">
                                          <p:stCondLst>
                                            <p:cond delay="250"/>
                                          </p:stCondLst>
                                        </p:cTn>
                                        <p:tgtEl>
                                          <p:spTgt spid="55"/>
                                        </p:tgtEl>
                                        <p:attrNameLst>
                                          <p:attrName>r</p:attrName>
                                        </p:attrNameLst>
                                      </p:cBhvr>
                                    </p:animRot>
                                    <p:animRot by="1500000">
                                      <p:cBhvr>
                                        <p:cTn id="31" dur="125" fill="hold">
                                          <p:stCondLst>
                                            <p:cond delay="375"/>
                                          </p:stCondLst>
                                        </p:cTn>
                                        <p:tgtEl>
                                          <p:spTgt spid="55"/>
                                        </p:tgtEl>
                                        <p:attrNameLst>
                                          <p:attrName>r</p:attrName>
                                        </p:attrNameLst>
                                      </p:cBhvr>
                                    </p:animRot>
                                  </p:childTnLst>
                                </p:cTn>
                              </p:par>
                            </p:childTnLst>
                          </p:cTn>
                        </p:par>
                        <p:par>
                          <p:cTn id="32" fill="hold">
                            <p:stCondLst>
                              <p:cond delay="3500"/>
                            </p:stCondLst>
                            <p:childTnLst>
                              <p:par>
                                <p:cTn id="33" presetID="34" presetClass="emph" presetSubtype="0" fill="hold" grpId="0" nodeType="after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56"/>
                                        </p:tgtEl>
                                        <p:attrNameLst>
                                          <p:attrName>ppt_x</p:attrName>
                                          <p:attrName>ppt_y</p:attrName>
                                        </p:attrNameLst>
                                      </p:cBhvr>
                                    </p:animMotion>
                                    <p:animRot by="1500000">
                                      <p:cBhvr>
                                        <p:cTn id="35" dur="125" fill="hold">
                                          <p:stCondLst>
                                            <p:cond delay="0"/>
                                          </p:stCondLst>
                                        </p:cTn>
                                        <p:tgtEl>
                                          <p:spTgt spid="56"/>
                                        </p:tgtEl>
                                        <p:attrNameLst>
                                          <p:attrName>r</p:attrName>
                                        </p:attrNameLst>
                                      </p:cBhvr>
                                    </p:animRot>
                                    <p:animRot by="-1500000">
                                      <p:cBhvr>
                                        <p:cTn id="36" dur="125" fill="hold">
                                          <p:stCondLst>
                                            <p:cond delay="125"/>
                                          </p:stCondLst>
                                        </p:cTn>
                                        <p:tgtEl>
                                          <p:spTgt spid="56"/>
                                        </p:tgtEl>
                                        <p:attrNameLst>
                                          <p:attrName>r</p:attrName>
                                        </p:attrNameLst>
                                      </p:cBhvr>
                                    </p:animRot>
                                    <p:animRot by="-1500000">
                                      <p:cBhvr>
                                        <p:cTn id="37" dur="125" fill="hold">
                                          <p:stCondLst>
                                            <p:cond delay="250"/>
                                          </p:stCondLst>
                                        </p:cTn>
                                        <p:tgtEl>
                                          <p:spTgt spid="56"/>
                                        </p:tgtEl>
                                        <p:attrNameLst>
                                          <p:attrName>r</p:attrName>
                                        </p:attrNameLst>
                                      </p:cBhvr>
                                    </p:animRot>
                                    <p:animRot by="1500000">
                                      <p:cBhvr>
                                        <p:cTn id="38" dur="125" fill="hold">
                                          <p:stCondLst>
                                            <p:cond delay="375"/>
                                          </p:stCondLst>
                                        </p:cTn>
                                        <p:tgtEl>
                                          <p:spTgt spid="56"/>
                                        </p:tgtEl>
                                        <p:attrNameLst>
                                          <p:attrName>r</p:attrName>
                                        </p:attrNameLst>
                                      </p:cBhvr>
                                    </p:animRot>
                                  </p:childTnLst>
                                </p:cTn>
                              </p:par>
                            </p:childTnLst>
                          </p:cTn>
                        </p:par>
                        <p:par>
                          <p:cTn id="39" fill="hold">
                            <p:stCondLst>
                              <p:cond delay="4400"/>
                            </p:stCondLst>
                            <p:childTnLst>
                              <p:par>
                                <p:cTn id="40" presetID="6" presetClass="emph" presetSubtype="0" fill="hold" grpId="0" nodeType="afterEffect">
                                  <p:stCondLst>
                                    <p:cond delay="0"/>
                                  </p:stCondLst>
                                  <p:childTnLst>
                                    <p:animScale>
                                      <p:cBhvr>
                                        <p:cTn id="41" dur="2000" fill="hold"/>
                                        <p:tgtEl>
                                          <p:spTgt spid="68"/>
                                        </p:tgtEl>
                                      </p:cBhvr>
                                      <p:by x="150000" y="150000"/>
                                    </p:animScale>
                                  </p:childTnLst>
                                </p:cTn>
                              </p:par>
                            </p:childTnLst>
                          </p:cTn>
                        </p:par>
                        <p:par>
                          <p:cTn id="42" fill="hold">
                            <p:stCondLst>
                              <p:cond delay="6400"/>
                            </p:stCondLst>
                            <p:childTnLst>
                              <p:par>
                                <p:cTn id="43" presetID="6" presetClass="emph" presetSubtype="0" fill="hold" grpId="0" nodeType="afterEffect">
                                  <p:stCondLst>
                                    <p:cond delay="0"/>
                                  </p:stCondLst>
                                  <p:childTnLst>
                                    <p:animScale>
                                      <p:cBhvr>
                                        <p:cTn id="44" dur="2000" fill="hold"/>
                                        <p:tgtEl>
                                          <p:spTgt spid="58"/>
                                        </p:tgtEl>
                                      </p:cBhvr>
                                      <p:by x="150000" y="150000"/>
                                    </p:animScale>
                                  </p:childTnLst>
                                </p:cTn>
                              </p:par>
                            </p:childTnLst>
                          </p:cTn>
                        </p:par>
                        <p:par>
                          <p:cTn id="45" fill="hold">
                            <p:stCondLst>
                              <p:cond delay="8400"/>
                            </p:stCondLst>
                            <p:childTnLst>
                              <p:par>
                                <p:cTn id="46" presetID="6" presetClass="emph" presetSubtype="0" fill="hold" grpId="1" nodeType="afterEffect">
                                  <p:stCondLst>
                                    <p:cond delay="0"/>
                                  </p:stCondLst>
                                  <p:iterate type="lt">
                                    <p:tmPct val="0"/>
                                  </p:iterate>
                                  <p:childTnLst>
                                    <p:animScale>
                                      <p:cBhvr>
                                        <p:cTn id="47" dur="2000" fill="hold"/>
                                        <p:tgtEl>
                                          <p:spTgt spid="56"/>
                                        </p:tgtEl>
                                      </p:cBhvr>
                                      <p:by x="150000" y="150000"/>
                                    </p:animScale>
                                  </p:childTnLst>
                                </p:cTn>
                              </p:par>
                              <p:par>
                                <p:cTn id="48" presetID="6" presetClass="emph" presetSubtype="0" fill="hold" grpId="1" nodeType="withEffect">
                                  <p:stCondLst>
                                    <p:cond delay="0"/>
                                  </p:stCondLst>
                                  <p:iterate type="lt">
                                    <p:tmPct val="0"/>
                                  </p:iterate>
                                  <p:childTnLst>
                                    <p:animScale>
                                      <p:cBhvr>
                                        <p:cTn id="49" dur="2000" fill="hold"/>
                                        <p:tgtEl>
                                          <p:spTgt spid="55"/>
                                        </p:tgtEl>
                                      </p:cBhvr>
                                      <p:by x="50000" y="50000"/>
                                    </p:animScale>
                                  </p:childTnLst>
                                </p:cTn>
                              </p:par>
                              <p:par>
                                <p:cTn id="50" presetID="6" presetClass="emph" presetSubtype="0" fill="hold" grpId="0" nodeType="withEffect">
                                  <p:stCondLst>
                                    <p:cond delay="0"/>
                                  </p:stCondLst>
                                  <p:childTnLst>
                                    <p:animScale>
                                      <p:cBhvr>
                                        <p:cTn id="51" dur="2000" fill="hold"/>
                                        <p:tgtEl>
                                          <p:spTgt spid="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P spid="53" grpId="0"/>
      <p:bldP spid="54" grpId="0"/>
      <p:bldP spid="55" grpId="0"/>
      <p:bldP spid="55" grpId="1"/>
      <p:bldP spid="56" grpId="0"/>
      <p:bldP spid="56" grpId="1"/>
      <p:bldP spid="58" grpId="0"/>
      <p:bldP spid="6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Treatment of spontaneous / established TLS</a:t>
            </a:r>
          </a:p>
          <a:p>
            <a:pPr lvl="1" eaLnBrk="1" hangingPunct="1"/>
            <a:r>
              <a:rPr lang="en-US" altLang="zh-TW" smtClean="0"/>
              <a:t>Rasburicase</a:t>
            </a:r>
          </a:p>
          <a:p>
            <a:pPr lvl="1" eaLnBrk="1" hangingPunct="1"/>
            <a:r>
              <a:rPr lang="en-US" altLang="zh-TW" smtClean="0"/>
              <a:t>Electrolyte disturbance</a:t>
            </a:r>
          </a:p>
          <a:p>
            <a:pPr lvl="2" eaLnBrk="1" hangingPunct="1"/>
            <a:r>
              <a:rPr lang="en-US" altLang="zh-TW" smtClean="0"/>
              <a:t>Hyperphosphatemia</a:t>
            </a:r>
          </a:p>
          <a:p>
            <a:pPr lvl="2" eaLnBrk="1" hangingPunct="1"/>
            <a:r>
              <a:rPr lang="en-US" altLang="zh-TW" smtClean="0"/>
              <a:t>Hypocalcemia</a:t>
            </a:r>
          </a:p>
          <a:p>
            <a:pPr lvl="2" eaLnBrk="1" hangingPunct="1"/>
            <a:r>
              <a:rPr lang="en-US" altLang="zh-TW" smtClean="0"/>
              <a:t>Hyperkalemia</a:t>
            </a:r>
          </a:p>
          <a:p>
            <a:pPr lvl="1" eaLnBrk="1" hangingPunct="1"/>
            <a:r>
              <a:rPr lang="en-US" altLang="zh-TW" smtClean="0"/>
              <a:t>Acute renal failure</a:t>
            </a:r>
          </a:p>
          <a:p>
            <a:pPr lvl="2" eaLnBrk="1" hangingPunct="1"/>
            <a:r>
              <a:rPr lang="en-US" altLang="zh-TW" smtClean="0"/>
              <a:t>Wash out obstructing uric acid crystals </a:t>
            </a:r>
          </a:p>
          <a:p>
            <a:pPr lvl="3" eaLnBrk="1" hangingPunct="1"/>
            <a:r>
              <a:rPr lang="en-US" altLang="zh-TW" smtClean="0"/>
              <a:t>Loop diuretic / fluids</a:t>
            </a:r>
          </a:p>
          <a:p>
            <a:pPr lvl="2" eaLnBrk="1" hangingPunct="1"/>
            <a:r>
              <a:rPr lang="en-US" altLang="zh-TW" smtClean="0"/>
              <a:t>Renal replacement therapy</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Treatment</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en-US" altLang="zh-TW" dirty="0" smtClean="0">
                <a:cs typeface="+mn-cs"/>
              </a:rPr>
              <a:t>Treatment of spontaneous / established TLS</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Acute renal failure</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Renal replacement therapy</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Need for RRT ↓with use of </a:t>
            </a:r>
            <a:r>
              <a:rPr lang="en-US" altLang="zh-TW" dirty="0" err="1" smtClean="0">
                <a:cs typeface="+mn-cs"/>
              </a:rPr>
              <a:t>rasburicase</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Good prognosis of renal function </a:t>
            </a:r>
          </a:p>
          <a:p>
            <a:pPr marL="1005840" lvl="2" eaLnBrk="1" fontAlgn="auto" hangingPunct="1">
              <a:spcAft>
                <a:spcPts val="0"/>
              </a:spcAft>
              <a:buClr>
                <a:schemeClr val="accent2">
                  <a:shade val="50000"/>
                </a:schemeClr>
              </a:buClr>
              <a:buFont typeface="Wingdings 2"/>
              <a:buChar char=""/>
              <a:defRPr/>
            </a:pPr>
            <a:r>
              <a:rPr lang="en-US" dirty="0" err="1" smtClean="0">
                <a:cs typeface="+mn-cs"/>
              </a:rPr>
              <a:t>Oliguria</a:t>
            </a:r>
            <a:r>
              <a:rPr lang="en-US" dirty="0" smtClean="0">
                <a:cs typeface="+mn-cs"/>
              </a:rPr>
              <a:t> due to acute uric acid nephropathy responds quickly to RRT</a:t>
            </a:r>
          </a:p>
          <a:p>
            <a:pPr marL="640080" lvl="1" indent="-274320" eaLnBrk="1" fontAlgn="auto" hangingPunct="1">
              <a:spcAft>
                <a:spcPts val="0"/>
              </a:spcAft>
              <a:buClr>
                <a:schemeClr val="accent2">
                  <a:shade val="75000"/>
                </a:schemeClr>
              </a:buClr>
              <a:buFont typeface="Wingdings 2"/>
              <a:buChar char=""/>
              <a:defRPr/>
            </a:pPr>
            <a:r>
              <a:rPr lang="en-US" dirty="0" err="1" smtClean="0">
                <a:cs typeface="+mn-cs"/>
              </a:rPr>
              <a:t>Hemodialysis</a:t>
            </a:r>
            <a:endParaRPr lang="en-US" dirty="0" smtClean="0">
              <a:cs typeface="+mn-cs"/>
            </a:endParaRPr>
          </a:p>
          <a:p>
            <a:pPr marL="1005840" lvl="2" eaLnBrk="1" fontAlgn="auto" hangingPunct="1">
              <a:spcAft>
                <a:spcPts val="0"/>
              </a:spcAft>
              <a:buClr>
                <a:schemeClr val="accent2">
                  <a:shade val="50000"/>
                </a:schemeClr>
              </a:buClr>
              <a:buFont typeface="Wingdings 2"/>
              <a:buChar char=""/>
              <a:defRPr/>
            </a:pPr>
            <a:r>
              <a:rPr lang="en-US" dirty="0" smtClean="0">
                <a:cs typeface="+mn-cs"/>
              </a:rPr>
              <a:t>uric acid clearance : 70 to 100 </a:t>
            </a:r>
            <a:r>
              <a:rPr lang="en-US" dirty="0" err="1" smtClean="0">
                <a:cs typeface="+mn-cs"/>
              </a:rPr>
              <a:t>mL</a:t>
            </a:r>
            <a:r>
              <a:rPr lang="en-US" dirty="0" smtClean="0">
                <a:cs typeface="+mn-cs"/>
              </a:rPr>
              <a:t>/min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Peritoneal dialysis</a:t>
            </a:r>
          </a:p>
          <a:p>
            <a:pPr marL="1005840" lvl="2" eaLnBrk="1" fontAlgn="auto" hangingPunct="1">
              <a:spcAft>
                <a:spcPts val="0"/>
              </a:spcAft>
              <a:buClr>
                <a:schemeClr val="accent2">
                  <a:shade val="50000"/>
                </a:schemeClr>
              </a:buClr>
              <a:buFont typeface="Wingdings 2"/>
              <a:buChar char=""/>
              <a:defRPr/>
            </a:pPr>
            <a:r>
              <a:rPr lang="en-US" dirty="0" smtClean="0">
                <a:cs typeface="+mn-cs"/>
              </a:rPr>
              <a:t>uric acid clearances &lt; 10 </a:t>
            </a:r>
            <a:r>
              <a:rPr lang="en-US" dirty="0" err="1" smtClean="0">
                <a:cs typeface="+mn-cs"/>
              </a:rPr>
              <a:t>mL</a:t>
            </a:r>
            <a:r>
              <a:rPr lang="en-US" dirty="0" smtClean="0">
                <a:cs typeface="+mn-cs"/>
              </a:rPr>
              <a:t>/min</a:t>
            </a:r>
          </a:p>
          <a:p>
            <a:pPr marL="640080" lvl="1" indent="-274320" eaLnBrk="1" fontAlgn="auto" hangingPunct="1">
              <a:spcAft>
                <a:spcPts val="0"/>
              </a:spcAft>
              <a:buClr>
                <a:schemeClr val="accent2">
                  <a:shade val="75000"/>
                </a:schemeClr>
              </a:buClr>
              <a:buFont typeface="Wingdings 2"/>
              <a:buChar char=""/>
              <a:defRPr/>
            </a:pPr>
            <a:r>
              <a:rPr lang="en-US" dirty="0" smtClean="0">
                <a:cs typeface="+mn-cs"/>
              </a:rPr>
              <a:t>CAVHD / CVVH / CVVHD may also be effective</a:t>
            </a:r>
            <a:endParaRPr lang="en-US" altLang="zh-TW" dirty="0" smtClean="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TLS - Treatment</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linds(horizontal)">
                                      <p:cBhvr>
                                        <p:cTn id="18" dur="500"/>
                                        <p:tgtEl>
                                          <p:spTgt spid="3">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blinds(horizontal)">
                                      <p:cBhvr>
                                        <p:cTn id="21" dur="500"/>
                                        <p:tgtEl>
                                          <p:spTgt spid="3">
                                            <p:txEl>
                                              <p:pRg st="7" end="7"/>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blinds(horizontal)">
                                      <p:cBhvr>
                                        <p:cTn id="24" dur="500"/>
                                        <p:tgtEl>
                                          <p:spTgt spid="3">
                                            <p:txEl>
                                              <p:pRg st="8" end="8"/>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linds(horizontal)">
                                      <p:cBhvr>
                                        <p:cTn id="27" dur="500"/>
                                        <p:tgtEl>
                                          <p:spTgt spid="3">
                                            <p:txEl>
                                              <p:pRg st="9" end="9"/>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blinds(horizontal)">
                                      <p:cBhvr>
                                        <p:cTn id="3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92500" lnSpcReduction="10000"/>
          </a:bodyPr>
          <a:lstStyle/>
          <a:p>
            <a:pPr marL="274320" indent="-274320" eaLnBrk="1" fontAlgn="auto" hangingPunct="1">
              <a:spcAft>
                <a:spcPts val="0"/>
              </a:spcAft>
              <a:buFont typeface="Wingdings 2"/>
              <a:buChar char=""/>
              <a:defRPr/>
            </a:pPr>
            <a:r>
              <a:rPr lang="en-US" altLang="zh-TW" dirty="0" smtClean="0">
                <a:cs typeface="+mn-cs"/>
              </a:rPr>
              <a:t>TLS is a medical emergency</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Hyperuracemia</a:t>
            </a:r>
            <a:r>
              <a:rPr lang="en-US" altLang="zh-TW" dirty="0" smtClean="0">
                <a:cs typeface="+mn-cs"/>
              </a:rPr>
              <a:t>, </a:t>
            </a:r>
            <a:r>
              <a:rPr lang="en-US" altLang="zh-TW" dirty="0" err="1" smtClean="0">
                <a:cs typeface="+mn-cs"/>
              </a:rPr>
              <a:t>hyperphosphataemia</a:t>
            </a:r>
            <a:r>
              <a:rPr lang="en-US" altLang="zh-TW" dirty="0" smtClean="0">
                <a:cs typeface="+mn-cs"/>
              </a:rPr>
              <a:t>, hypocalcaemia</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Acute renal failure</a:t>
            </a:r>
          </a:p>
          <a:p>
            <a:pPr marL="274320" indent="-274320" eaLnBrk="1" fontAlgn="auto" hangingPunct="1">
              <a:spcAft>
                <a:spcPts val="0"/>
              </a:spcAft>
              <a:buFont typeface="Wingdings 2"/>
              <a:buChar char=""/>
              <a:defRPr/>
            </a:pPr>
            <a:r>
              <a:rPr lang="en-US" altLang="zh-TW" dirty="0" smtClean="0">
                <a:cs typeface="+mn-cs"/>
              </a:rPr>
              <a:t>The best management is prevention</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IV fluid rehydration</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Allopurinol</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Use of </a:t>
            </a:r>
            <a:r>
              <a:rPr lang="en-US" altLang="zh-TW" dirty="0" err="1" smtClean="0">
                <a:cs typeface="+mn-cs"/>
              </a:rPr>
              <a:t>Rasburicase</a:t>
            </a:r>
            <a:r>
              <a:rPr lang="en-US" altLang="zh-TW" dirty="0" smtClean="0">
                <a:cs typeface="+mn-cs"/>
              </a:rPr>
              <a:t> in high to immediate risk patients</a:t>
            </a:r>
          </a:p>
          <a:p>
            <a:pPr marL="274320" indent="-274320" eaLnBrk="1" fontAlgn="auto" hangingPunct="1">
              <a:spcAft>
                <a:spcPts val="0"/>
              </a:spcAft>
              <a:buFont typeface="Wingdings 2"/>
              <a:buChar char=""/>
              <a:defRPr/>
            </a:pPr>
            <a:r>
              <a:rPr lang="en-US" altLang="zh-TW" dirty="0" smtClean="0">
                <a:cs typeface="+mn-cs"/>
              </a:rPr>
              <a:t>Spontaneous TLS established TLS</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Rasburicase</a:t>
            </a:r>
            <a:r>
              <a:rPr lang="en-US" altLang="zh-TW" dirty="0" smtClean="0">
                <a:cs typeface="+mn-cs"/>
              </a:rPr>
              <a:t> is effective in lowering uric acid level</a:t>
            </a:r>
          </a:p>
          <a:p>
            <a:pPr marL="274320" indent="-274320" eaLnBrk="1" fontAlgn="auto" hangingPunct="1">
              <a:spcAft>
                <a:spcPts val="0"/>
              </a:spcAft>
              <a:buFont typeface="Wingdings 2"/>
              <a:buChar char=""/>
              <a:defRPr/>
            </a:pPr>
            <a:r>
              <a:rPr lang="en-US" altLang="zh-TW" dirty="0" smtClean="0">
                <a:cs typeface="+mn-cs"/>
              </a:rPr>
              <a:t>Supportive care</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Electrolyte disturbance</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Renal replacement </a:t>
            </a:r>
            <a:r>
              <a:rPr lang="en-US" altLang="zh-TW" dirty="0" err="1" smtClean="0">
                <a:cs typeface="+mn-cs"/>
              </a:rPr>
              <a:t>therpay</a:t>
            </a:r>
            <a:endParaRPr lang="en-US" altLang="zh-TW" dirty="0" smtClean="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Summary</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linds(horizont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linds(horizontal)">
                                      <p:cBhvr>
                                        <p:cTn id="40" dur="500"/>
                                        <p:tgtEl>
                                          <p:spTgt spid="3">
                                            <p:txEl>
                                              <p:pRg st="9" end="9"/>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linds(horizontal)">
                                      <p:cBhvr>
                                        <p:cTn id="43" dur="500"/>
                                        <p:tgtEl>
                                          <p:spTgt spid="3">
                                            <p:txEl>
                                              <p:pRg st="10" end="10"/>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linds(horizontal)">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pPr eaLnBrk="1" fontAlgn="auto" hangingPunct="1">
              <a:spcAft>
                <a:spcPts val="0"/>
              </a:spcAft>
              <a:defRPr/>
            </a:pPr>
            <a:r>
              <a:rPr altLang="zh-TW" smtClean="0">
                <a:cs typeface="+mj-cs"/>
              </a:rPr>
              <a:t>Opinion Poll Results</a:t>
            </a:r>
            <a:endParaRPr lang="zh-TW" altLang="en-US">
              <a:cs typeface="+mj-cs"/>
            </a:endParaRPr>
          </a:p>
        </p:txBody>
      </p:sp>
      <p:graphicFrame>
        <p:nvGraphicFramePr>
          <p:cNvPr id="4" name="內容版面配置區 3"/>
          <p:cNvGraphicFramePr>
            <a:graphicFrameLocks/>
          </p:cNvGraphicFramePr>
          <p:nvPr/>
        </p:nvGraphicFramePr>
        <p:xfrm>
          <a:off x="571500" y="1928813"/>
          <a:ext cx="7572375" cy="4286250"/>
        </p:xfrm>
        <a:graphic>
          <a:graphicData uri="http://schemas.openxmlformats.org/drawingml/2006/table">
            <a:tbl>
              <a:tblPr firstRow="1" bandRow="1">
                <a:tableStyleId>{5C22544A-7EE6-4342-B048-85BDC9FD1C3A}</a:tableStyleId>
              </a:tblPr>
              <a:tblGrid>
                <a:gridCol w="2524143"/>
                <a:gridCol w="2524143"/>
                <a:gridCol w="2524143"/>
              </a:tblGrid>
              <a:tr h="1428752">
                <a:tc>
                  <a:txBody>
                    <a:bodyPr/>
                    <a:lstStyle/>
                    <a:p>
                      <a:r>
                        <a:rPr lang="en-US" altLang="zh-TW" dirty="0" smtClean="0"/>
                        <a:t>Questions</a:t>
                      </a:r>
                      <a:endParaRPr lang="zh-TW" altLang="en-US" dirty="0"/>
                    </a:p>
                  </a:txBody>
                  <a:tcPr/>
                </a:tc>
                <a:tc gridSpan="2">
                  <a:txBody>
                    <a:bodyPr/>
                    <a:lstStyle/>
                    <a:p>
                      <a:r>
                        <a:rPr lang="en-US" altLang="zh-TW" dirty="0" smtClean="0"/>
                        <a:t>Answer</a:t>
                      </a:r>
                      <a:endParaRPr lang="zh-TW" altLang="en-US" dirty="0"/>
                    </a:p>
                  </a:txBody>
                  <a:tcPr/>
                </a:tc>
                <a:tc hMerge="1">
                  <a:txBody>
                    <a:bodyPr/>
                    <a:lstStyle/>
                    <a:p>
                      <a:endParaRPr lang="zh-TW" altLang="en-US" dirty="0"/>
                    </a:p>
                  </a:txBody>
                  <a:tcPr/>
                </a:tc>
              </a:tr>
              <a:tr h="1428752">
                <a:tc>
                  <a:txBody>
                    <a:bodyPr/>
                    <a:lstStyle/>
                    <a:p>
                      <a:r>
                        <a:rPr lang="en-US" altLang="zh-TW" dirty="0" smtClean="0"/>
                        <a:t>Your</a:t>
                      </a:r>
                      <a:r>
                        <a:rPr lang="en-US" altLang="zh-TW" baseline="0" dirty="0" smtClean="0"/>
                        <a:t> ICU will Admit this Patient.</a:t>
                      </a:r>
                      <a:endParaRPr lang="zh-TW" altLang="en-US" dirty="0"/>
                    </a:p>
                  </a:txBody>
                  <a:tcPr/>
                </a:tc>
                <a:tc>
                  <a:txBody>
                    <a:bodyPr/>
                    <a:lstStyle/>
                    <a:p>
                      <a:r>
                        <a:rPr lang="en-US" altLang="zh-TW" dirty="0" smtClean="0"/>
                        <a:t>Yes</a:t>
                      </a:r>
                      <a:endParaRPr lang="zh-TW" altLang="en-US" dirty="0"/>
                    </a:p>
                  </a:txBody>
                  <a:tcPr/>
                </a:tc>
                <a:tc>
                  <a:txBody>
                    <a:bodyPr/>
                    <a:lstStyle/>
                    <a:p>
                      <a:r>
                        <a:rPr lang="en-US" altLang="zh-TW" dirty="0" smtClean="0"/>
                        <a:t>No</a:t>
                      </a:r>
                      <a:endParaRPr lang="zh-TW" altLang="en-US" dirty="0"/>
                    </a:p>
                  </a:txBody>
                  <a:tcPr/>
                </a:tc>
              </a:tr>
              <a:tr h="1428752">
                <a:tc>
                  <a:txBody>
                    <a:bodyPr/>
                    <a:lstStyle/>
                    <a:p>
                      <a:r>
                        <a:rPr lang="en-US" altLang="zh-TW" dirty="0" smtClean="0">
                          <a:solidFill>
                            <a:schemeClr val="bg1"/>
                          </a:solidFill>
                        </a:rPr>
                        <a:t>The</a:t>
                      </a:r>
                      <a:r>
                        <a:rPr lang="en-US" altLang="zh-TW" baseline="0" dirty="0" smtClean="0">
                          <a:solidFill>
                            <a:schemeClr val="bg1"/>
                          </a:solidFill>
                        </a:rPr>
                        <a:t> Patient will be labeled as “Do-Not-Resuscitate”.</a:t>
                      </a:r>
                      <a:endParaRPr lang="zh-TW" altLang="en-US" dirty="0">
                        <a:solidFill>
                          <a:schemeClr val="bg1"/>
                        </a:solidFill>
                      </a:endParaRPr>
                    </a:p>
                  </a:txBody>
                  <a:tcPr/>
                </a:tc>
                <a:tc>
                  <a:txBody>
                    <a:bodyPr/>
                    <a:lstStyle/>
                    <a:p>
                      <a:r>
                        <a:rPr lang="en-US" altLang="zh-TW" dirty="0" smtClean="0">
                          <a:solidFill>
                            <a:schemeClr val="bg1"/>
                          </a:solidFill>
                        </a:rPr>
                        <a:t>Yes</a:t>
                      </a:r>
                      <a:endParaRPr lang="zh-TW" altLang="en-US" dirty="0">
                        <a:solidFill>
                          <a:schemeClr val="bg1"/>
                        </a:solidFill>
                      </a:endParaRPr>
                    </a:p>
                  </a:txBody>
                  <a:tcPr/>
                </a:tc>
                <a:tc>
                  <a:txBody>
                    <a:bodyPr/>
                    <a:lstStyle/>
                    <a:p>
                      <a:r>
                        <a:rPr lang="en-US" altLang="zh-TW" dirty="0" smtClean="0">
                          <a:solidFill>
                            <a:schemeClr val="bg1"/>
                          </a:solidFill>
                        </a:rPr>
                        <a:t>No</a:t>
                      </a:r>
                      <a:endParaRPr lang="zh-TW" altLang="en-US" dirty="0">
                        <a:solidFill>
                          <a:schemeClr val="bg1"/>
                        </a:solidFill>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57200" y="3700463"/>
            <a:ext cx="8305800" cy="1143000"/>
          </a:xfrm>
        </p:spPr>
        <p:txBody>
          <a:bodyPr/>
          <a:lstStyle/>
          <a:p>
            <a:pPr eaLnBrk="1" fontAlgn="auto" hangingPunct="1">
              <a:spcAft>
                <a:spcPts val="0"/>
              </a:spcAft>
              <a:buFont typeface="Wingdings 2"/>
              <a:buNone/>
              <a:defRPr/>
            </a:pPr>
            <a:endParaRPr lang="zh-TW" altLang="en-US" dirty="0">
              <a:cs typeface="+mn-cs"/>
            </a:endParaRPr>
          </a:p>
        </p:txBody>
      </p:sp>
      <p:sp>
        <p:nvSpPr>
          <p:cNvPr id="2" name="標題 1"/>
          <p:cNvSpPr>
            <a:spLocks noGrp="1"/>
          </p:cNvSpPr>
          <p:nvPr>
            <p:ph type="ctrTitle"/>
          </p:nvPr>
        </p:nvSpPr>
        <p:spPr>
          <a:xfrm>
            <a:off x="642910" y="857232"/>
            <a:ext cx="7772400" cy="1470025"/>
          </a:xfrm>
        </p:spPr>
        <p:txBody>
          <a:bodyPr/>
          <a:lstStyle/>
          <a:p>
            <a:pPr eaLnBrk="1" fontAlgn="auto" hangingPunct="1">
              <a:spcAft>
                <a:spcPts val="0"/>
              </a:spcAft>
              <a:defRPr/>
            </a:pPr>
            <a:r>
              <a:rPr altLang="zh-TW" smtClean="0">
                <a:cs typeface="+mj-cs"/>
              </a:rPr>
              <a:t>Thank you</a:t>
            </a:r>
            <a:endParaRPr lang="zh-TW" altLang="en-US">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Work up in a private hospital</a:t>
            </a:r>
          </a:p>
          <a:p>
            <a:pPr lvl="1" eaLnBrk="1" hangingPunct="1"/>
            <a:r>
              <a:rPr lang="en-US" altLang="zh-TW" smtClean="0"/>
              <a:t>OGD</a:t>
            </a:r>
          </a:p>
          <a:p>
            <a:pPr lvl="2" eaLnBrk="1" hangingPunct="1"/>
            <a:r>
              <a:rPr lang="en-US" altLang="zh-TW" smtClean="0"/>
              <a:t>Active chronic gastritis</a:t>
            </a:r>
          </a:p>
          <a:p>
            <a:pPr lvl="2" eaLnBrk="1" hangingPunct="1"/>
            <a:r>
              <a:rPr lang="en-US" altLang="zh-TW" smtClean="0"/>
              <a:t>No metaplasia, dysplasia or malignancy</a:t>
            </a:r>
          </a:p>
          <a:p>
            <a:pPr lvl="2" eaLnBrk="1" hangingPunct="1"/>
            <a:r>
              <a:rPr lang="en-US" altLang="zh-TW" smtClean="0"/>
              <a:t>H. pylori present</a:t>
            </a:r>
          </a:p>
          <a:p>
            <a:pPr lvl="1" eaLnBrk="1" hangingPunct="1"/>
            <a:r>
              <a:rPr lang="en-US" altLang="zh-TW" smtClean="0"/>
              <a:t>USG abdomen</a:t>
            </a:r>
          </a:p>
          <a:p>
            <a:pPr lvl="2" eaLnBrk="1" hangingPunct="1"/>
            <a:r>
              <a:rPr lang="en-US" altLang="zh-TW" smtClean="0"/>
              <a:t>Bilateral heterogenous hypoechoic masses arising from upper pole of kidneys</a:t>
            </a:r>
          </a:p>
          <a:p>
            <a:pPr lvl="2" eaLnBrk="1" hangingPunct="1"/>
            <a:r>
              <a:rPr lang="en-US" altLang="zh-TW" smtClean="0"/>
              <a:t>15.6x12.4x10.5cm  ,12.4x10.5x8.5cm</a:t>
            </a:r>
          </a:p>
          <a:p>
            <a:pPr lvl="2" eaLnBrk="1" hangingPunct="1"/>
            <a:r>
              <a:rPr lang="en-US" altLang="zh-TW" smtClean="0"/>
              <a:t>Suspicious of renal cell carcinoma </a:t>
            </a:r>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Work up in a private hospital</a:t>
            </a:r>
          </a:p>
          <a:p>
            <a:pPr lvl="1" eaLnBrk="1" hangingPunct="1"/>
            <a:r>
              <a:rPr lang="en-US" altLang="zh-TW" smtClean="0"/>
              <a:t>CT abdomen and pelvis</a:t>
            </a:r>
          </a:p>
          <a:p>
            <a:pPr lvl="2" eaLnBrk="1" hangingPunct="1"/>
            <a:r>
              <a:rPr lang="en-US" altLang="zh-TW" smtClean="0"/>
              <a:t>Bilateral hypervascular suprarenal masses involving the upper pole of both kidneys</a:t>
            </a:r>
          </a:p>
          <a:p>
            <a:pPr lvl="2" eaLnBrk="1" hangingPunct="1"/>
            <a:r>
              <a:rPr lang="en-US" altLang="zh-TW" smtClean="0"/>
              <a:t>Normal adrenal glands cannot be identified </a:t>
            </a:r>
          </a:p>
          <a:p>
            <a:pPr lvl="2" eaLnBrk="1" hangingPunct="1"/>
            <a:r>
              <a:rPr lang="en-US" altLang="zh-TW" smtClean="0"/>
              <a:t>Upper abdominal IVC is totally or partially encased by the right suprarenal mass with focal thrombus in upper abdominal IVC suspicious of infiltration</a:t>
            </a:r>
          </a:p>
          <a:p>
            <a:pPr lvl="2" eaLnBrk="1" hangingPunct="1"/>
            <a:r>
              <a:rPr lang="en-US" altLang="zh-TW" smtClean="0"/>
              <a:t>Associated enlarged paraaortic, peri-oesophageal LNs</a:t>
            </a:r>
          </a:p>
          <a:p>
            <a:pPr eaLnBrk="1" hangingPunct="1"/>
            <a:r>
              <a:rPr lang="en-US" altLang="zh-TW" smtClean="0"/>
              <a:t>DDx: Bilateral renal cell carcinoma, phaeochromocytomas, adrenal carcinomas, metastases</a:t>
            </a:r>
          </a:p>
          <a:p>
            <a:pPr lvl="2" eaLnBrk="1" hangingPunct="1"/>
            <a:endParaRPr lang="en-US" altLang="zh-TW" smtClean="0"/>
          </a:p>
          <a:p>
            <a:pPr lvl="2" eaLnBrk="1" hangingPunct="1"/>
            <a:endParaRPr lang="en-US" altLang="zh-TW" smtClean="0"/>
          </a:p>
          <a:p>
            <a:pPr eaLnBrk="1" hangingPunct="1"/>
            <a:endParaRPr lang="zh-TW" altLang="en-US" smtClean="0"/>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altLang="zh-TW" dirty="0" smtClean="0">
                <a:cs typeface="+mn-cs"/>
              </a:rPr>
              <a:t>Referred to QMH for further management</a:t>
            </a:r>
          </a:p>
          <a:p>
            <a:pPr marL="274320" indent="-274320" eaLnBrk="1" fontAlgn="auto" hangingPunct="1">
              <a:spcAft>
                <a:spcPts val="0"/>
              </a:spcAft>
              <a:buFont typeface="Wingdings 2"/>
              <a:buChar char=""/>
              <a:defRPr/>
            </a:pPr>
            <a:r>
              <a:rPr lang="en-US" altLang="zh-TW" dirty="0" smtClean="0">
                <a:cs typeface="+mn-cs"/>
              </a:rPr>
              <a:t>Seen by endocrine surgeon</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Arrange endocrine workup</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Morning </a:t>
            </a:r>
            <a:r>
              <a:rPr lang="en-US" altLang="zh-TW" dirty="0" err="1" smtClean="0">
                <a:cs typeface="+mn-cs"/>
              </a:rPr>
              <a:t>cortisol</a:t>
            </a:r>
            <a:r>
              <a:rPr lang="en-US" altLang="zh-TW" dirty="0" smtClean="0">
                <a:cs typeface="+mn-cs"/>
              </a:rPr>
              <a:t>, Over night </a:t>
            </a:r>
            <a:r>
              <a:rPr lang="en-US" altLang="zh-TW" dirty="0" err="1" smtClean="0">
                <a:cs typeface="+mn-cs"/>
              </a:rPr>
              <a:t>dexamethasone</a:t>
            </a:r>
            <a:r>
              <a:rPr lang="en-US" altLang="zh-TW" dirty="0" smtClean="0">
                <a:cs typeface="+mn-cs"/>
              </a:rPr>
              <a:t> suppression test: normal</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Urine VMA: normal</a:t>
            </a:r>
          </a:p>
          <a:p>
            <a:pPr marL="274320" indent="-274320" eaLnBrk="1" fontAlgn="auto" hangingPunct="1">
              <a:spcAft>
                <a:spcPts val="0"/>
              </a:spcAft>
              <a:buFont typeface="Wingdings 2"/>
              <a:buChar char=""/>
              <a:defRPr/>
            </a:pPr>
            <a:r>
              <a:rPr lang="en-US" altLang="zh-TW" dirty="0" smtClean="0">
                <a:cs typeface="+mn-cs"/>
              </a:rPr>
              <a:t>Seen by urologist (day -15)</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CT films reviewed</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Likely malignant </a:t>
            </a:r>
            <a:r>
              <a:rPr lang="en-US" altLang="zh-TW" dirty="0" err="1" smtClean="0">
                <a:cs typeface="+mn-cs"/>
              </a:rPr>
              <a:t>tumour</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Surgically not </a:t>
            </a:r>
            <a:r>
              <a:rPr lang="en-US" altLang="zh-TW" dirty="0" err="1" smtClean="0">
                <a:cs typeface="+mn-cs"/>
              </a:rPr>
              <a:t>resectable</a:t>
            </a:r>
            <a:r>
              <a:rPr lang="en-US" altLang="zh-TW" dirty="0" smtClean="0">
                <a:cs typeface="+mn-cs"/>
              </a:rPr>
              <a:t> due to encasement of IVC</a:t>
            </a:r>
          </a:p>
          <a:p>
            <a:pPr marL="274320" indent="-274320" eaLnBrk="1" fontAlgn="auto" hangingPunct="1">
              <a:spcAft>
                <a:spcPts val="0"/>
              </a:spcAft>
              <a:buFont typeface="Wingdings 2"/>
              <a:buChar char=""/>
              <a:defRPr/>
            </a:pPr>
            <a:r>
              <a:rPr lang="en-US" altLang="zh-TW" dirty="0" smtClean="0">
                <a:cs typeface="+mn-cs"/>
              </a:rPr>
              <a:t>CT guided FNA of right suprarenal mass (day -7)</a:t>
            </a:r>
          </a:p>
          <a:p>
            <a:pPr marL="640080" lvl="1" indent="-274320" eaLnBrk="1" fontAlgn="auto" hangingPunct="1">
              <a:spcAft>
                <a:spcPts val="0"/>
              </a:spcAft>
              <a:buClr>
                <a:schemeClr val="accent2">
                  <a:shade val="75000"/>
                </a:schemeClr>
              </a:buClr>
              <a:buFont typeface="Wingdings 2"/>
              <a:buChar char=""/>
              <a:defRPr/>
            </a:pPr>
            <a:r>
              <a:rPr lang="en-US" altLang="zh-TW" dirty="0" err="1" smtClean="0">
                <a:cs typeface="+mn-cs"/>
              </a:rPr>
              <a:t>Haemorrhagic</a:t>
            </a:r>
            <a:r>
              <a:rPr lang="en-US" altLang="zh-TW" dirty="0" smtClean="0">
                <a:cs typeface="+mn-cs"/>
              </a:rPr>
              <a:t> specimen obtained for FNA</a:t>
            </a: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Biopsy not proceeded because the FNA specimen is very </a:t>
            </a:r>
            <a:r>
              <a:rPr lang="en-US" altLang="zh-TW" dirty="0" err="1" smtClean="0">
                <a:cs typeface="+mn-cs"/>
              </a:rPr>
              <a:t>haemorrhagic</a:t>
            </a:r>
            <a:endParaRPr lang="en-US" altLang="zh-TW" dirty="0" smtClean="0">
              <a:cs typeface="+mn-cs"/>
            </a:endParaRPr>
          </a:p>
          <a:p>
            <a:pPr marL="640080" lvl="1" indent="-274320" eaLnBrk="1" fontAlgn="auto" hangingPunct="1">
              <a:spcAft>
                <a:spcPts val="0"/>
              </a:spcAft>
              <a:buClr>
                <a:schemeClr val="accent2">
                  <a:shade val="75000"/>
                </a:schemeClr>
              </a:buClr>
              <a:buFont typeface="Wingdings 2"/>
              <a:buChar char=""/>
              <a:defRPr/>
            </a:pPr>
            <a:r>
              <a:rPr lang="en-US" altLang="zh-TW" dirty="0" smtClean="0">
                <a:cs typeface="+mn-cs"/>
              </a:rPr>
              <a:t>Pathology</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Atypical cells</a:t>
            </a:r>
          </a:p>
          <a:p>
            <a:pPr marL="1005840" lvl="2" eaLnBrk="1" fontAlgn="auto" hangingPunct="1">
              <a:spcAft>
                <a:spcPts val="0"/>
              </a:spcAft>
              <a:buClr>
                <a:schemeClr val="accent2">
                  <a:shade val="50000"/>
                </a:schemeClr>
              </a:buClr>
              <a:buFont typeface="Wingdings 2"/>
              <a:buChar char=""/>
              <a:defRPr/>
            </a:pPr>
            <a:r>
              <a:rPr lang="en-US" altLang="zh-TW" dirty="0" smtClean="0">
                <a:cs typeface="+mn-cs"/>
              </a:rPr>
              <a:t>Aggregation of small atypical cells with scanty cytoplasm, </a:t>
            </a:r>
            <a:r>
              <a:rPr lang="en-US" altLang="zh-TW" dirty="0" err="1" smtClean="0">
                <a:cs typeface="+mn-cs"/>
              </a:rPr>
              <a:t>hyperchromasia</a:t>
            </a:r>
            <a:r>
              <a:rPr lang="en-US" altLang="zh-TW" dirty="0" smtClean="0">
                <a:cs typeface="+mn-cs"/>
              </a:rPr>
              <a:t>, irregular nuclei and nucleoli</a:t>
            </a:r>
          </a:p>
          <a:p>
            <a:pPr marL="274320" indent="-274320" eaLnBrk="1" fontAlgn="auto" hangingPunct="1">
              <a:spcAft>
                <a:spcPts val="0"/>
              </a:spcAft>
              <a:buFont typeface="Wingdings 2"/>
              <a:buChar char=""/>
              <a:defRPr/>
            </a:pPr>
            <a:endParaRPr lang="zh-TW" altLang="en-US" dirty="0">
              <a:cs typeface="+mn-cs"/>
            </a:endParaRP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blinds(horizontal)">
                                      <p:cBhvr>
                                        <p:cTn id="38" dur="500"/>
                                        <p:tgtEl>
                                          <p:spTgt spid="3">
                                            <p:txEl>
                                              <p:pRg st="10" end="10"/>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blinds(horizontal)">
                                      <p:cBhvr>
                                        <p:cTn id="41" dur="500"/>
                                        <p:tgtEl>
                                          <p:spTgt spid="3">
                                            <p:txEl>
                                              <p:pRg st="11" end="11"/>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blinds(horizontal)">
                                      <p:cBhvr>
                                        <p:cTn id="44" dur="500"/>
                                        <p:tgtEl>
                                          <p:spTgt spid="3">
                                            <p:txEl>
                                              <p:pRg st="12" end="12"/>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animEffect transition="in" filter="blinds(horizontal)">
                                      <p:cBhvr>
                                        <p:cTn id="47" dur="500"/>
                                        <p:tgtEl>
                                          <p:spTgt spid="3">
                                            <p:txEl>
                                              <p:pRg st="13" end="13"/>
                                            </p:txEl>
                                          </p:spTgt>
                                        </p:tgtEl>
                                      </p:cBhvr>
                                    </p:animEffect>
                                  </p:childTnLst>
                                </p:cTn>
                              </p:par>
                              <p:par>
                                <p:cTn id="48" presetID="3" presetClass="entr" presetSubtype="10" fill="hold" nodeType="withEffect">
                                  <p:stCondLst>
                                    <p:cond delay="0"/>
                                  </p:stCondLst>
                                  <p:childTnLst>
                                    <p:set>
                                      <p:cBhvr>
                                        <p:cTn id="49" dur="1" fill="hold">
                                          <p:stCondLst>
                                            <p:cond delay="0"/>
                                          </p:stCondLst>
                                        </p:cTn>
                                        <p:tgtEl>
                                          <p:spTgt spid="3">
                                            <p:txEl>
                                              <p:pRg st="14" end="14"/>
                                            </p:txEl>
                                          </p:spTgt>
                                        </p:tgtEl>
                                        <p:attrNameLst>
                                          <p:attrName>style.visibility</p:attrName>
                                        </p:attrNameLst>
                                      </p:cBhvr>
                                      <p:to>
                                        <p:strVal val="visible"/>
                                      </p:to>
                                    </p:set>
                                    <p:animEffect transition="in" filter="blinds(horizontal)">
                                      <p:cBhvr>
                                        <p:cTn id="50"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eaLnBrk="1" hangingPunct="1"/>
            <a:r>
              <a:rPr lang="en-US" altLang="zh-TW" smtClean="0"/>
              <a:t>Attend AED 1 week after CT guided FNA before the scheduled urology OPD for pathology result</a:t>
            </a:r>
          </a:p>
          <a:p>
            <a:pPr eaLnBrk="1" hangingPunct="1"/>
            <a:r>
              <a:rPr lang="en-US" altLang="zh-TW" smtClean="0"/>
              <a:t>Presented with malaise, decrease appetite and shortness of breath</a:t>
            </a:r>
          </a:p>
          <a:p>
            <a:pPr eaLnBrk="1" hangingPunct="1"/>
            <a:r>
              <a:rPr lang="en-US" altLang="zh-TW" smtClean="0"/>
              <a:t>SaO</a:t>
            </a:r>
            <a:r>
              <a:rPr lang="en-US" altLang="zh-TW" baseline="-25000" smtClean="0"/>
              <a:t>2</a:t>
            </a:r>
            <a:r>
              <a:rPr lang="en-US" altLang="zh-TW" smtClean="0"/>
              <a:t> 92% in room air</a:t>
            </a:r>
          </a:p>
          <a:p>
            <a:pPr eaLnBrk="1" hangingPunct="1"/>
            <a:r>
              <a:rPr lang="en-US" altLang="zh-TW" smtClean="0"/>
              <a:t>BP 90/60 mmHg, pulse 112 bpm</a:t>
            </a:r>
          </a:p>
          <a:p>
            <a:pPr eaLnBrk="1" hangingPunct="1"/>
            <a:r>
              <a:rPr lang="en-US" altLang="zh-TW" smtClean="0"/>
              <a:t>Temp 37.6 c</a:t>
            </a:r>
            <a:r>
              <a:rPr lang="en-US" altLang="zh-TW" baseline="50000" smtClean="0"/>
              <a:t>o</a:t>
            </a:r>
          </a:p>
          <a:p>
            <a:pPr eaLnBrk="1" hangingPunct="1"/>
            <a:r>
              <a:rPr lang="en-US" altLang="zh-TW" smtClean="0"/>
              <a:t>Admitted surgical ward</a:t>
            </a:r>
          </a:p>
        </p:txBody>
      </p:sp>
      <p:sp>
        <p:nvSpPr>
          <p:cNvPr id="2" name="標題 1"/>
          <p:cNvSpPr>
            <a:spLocks noGrp="1"/>
          </p:cNvSpPr>
          <p:nvPr>
            <p:ph type="title"/>
          </p:nvPr>
        </p:nvSpPr>
        <p:spPr/>
        <p:txBody>
          <a:bodyPr/>
          <a:lstStyle/>
          <a:p>
            <a:pPr eaLnBrk="1" fontAlgn="auto" hangingPunct="1">
              <a:spcAft>
                <a:spcPts val="0"/>
              </a:spcAft>
              <a:defRPr/>
            </a:pPr>
            <a:r>
              <a:rPr altLang="zh-TW" smtClean="0">
                <a:cs typeface="+mj-cs"/>
              </a:rPr>
              <a:t>Case presentation</a:t>
            </a:r>
            <a:endParaRPr lang="zh-TW" altLang="en-US">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宣紙">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宣紙">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宣紙">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1686</TotalTime>
  <Words>3792</Words>
  <Application>Microsoft Office PowerPoint</Application>
  <PresentationFormat>On-screen Show (4:3)</PresentationFormat>
  <Paragraphs>656</Paragraphs>
  <Slides>58</Slides>
  <Notes>22</Notes>
  <HiddenSlides>0</HiddenSlides>
  <MMClips>0</MMClips>
  <ScaleCrop>false</ScaleCrop>
  <HeadingPairs>
    <vt:vector size="6" baseType="variant">
      <vt:variant>
        <vt:lpstr>Fonts Used</vt:lpstr>
      </vt:variant>
      <vt:variant>
        <vt:i4>6</vt:i4>
      </vt:variant>
      <vt:variant>
        <vt:lpstr>Design Template</vt:lpstr>
      </vt:variant>
      <vt:variant>
        <vt:i4>4</vt:i4>
      </vt:variant>
      <vt:variant>
        <vt:lpstr>Slide Titles</vt:lpstr>
      </vt:variant>
      <vt:variant>
        <vt:i4>58</vt:i4>
      </vt:variant>
    </vt:vector>
  </HeadingPairs>
  <TitlesOfParts>
    <vt:vector size="68" baseType="lpstr">
      <vt:lpstr>Arial</vt:lpstr>
      <vt:lpstr>新細明體</vt:lpstr>
      <vt:lpstr>標楷體</vt:lpstr>
      <vt:lpstr>Constantia</vt:lpstr>
      <vt:lpstr>Wingdings 2</vt:lpstr>
      <vt:lpstr>Calibri</vt:lpstr>
      <vt:lpstr>宣紙</vt:lpstr>
      <vt:lpstr>宣紙</vt:lpstr>
      <vt:lpstr>宣紙</vt:lpstr>
      <vt:lpstr>宣紙</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A Diagnostic Investigation was performed</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wallacengai</dc:creator>
  <cp:lastModifiedBy>drcwlau</cp:lastModifiedBy>
  <cp:revision>101</cp:revision>
  <dcterms:created xsi:type="dcterms:W3CDTF">2009-07-08T06:09:13Z</dcterms:created>
  <dcterms:modified xsi:type="dcterms:W3CDTF">2009-07-22T12:14:12Z</dcterms:modified>
</cp:coreProperties>
</file>