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38"/>
  </p:notesMasterIdLst>
  <p:handoutMasterIdLst>
    <p:handoutMasterId r:id="rId39"/>
  </p:handoutMasterIdLst>
  <p:sldIdLst>
    <p:sldId id="256" r:id="rId2"/>
    <p:sldId id="473" r:id="rId3"/>
    <p:sldId id="390" r:id="rId4"/>
    <p:sldId id="399" r:id="rId5"/>
    <p:sldId id="388" r:id="rId6"/>
    <p:sldId id="409" r:id="rId7"/>
    <p:sldId id="421" r:id="rId8"/>
    <p:sldId id="419" r:id="rId9"/>
    <p:sldId id="434" r:id="rId10"/>
    <p:sldId id="420" r:id="rId11"/>
    <p:sldId id="438" r:id="rId12"/>
    <p:sldId id="472" r:id="rId13"/>
    <p:sldId id="439" r:id="rId14"/>
    <p:sldId id="440" r:id="rId15"/>
    <p:sldId id="442" r:id="rId16"/>
    <p:sldId id="443" r:id="rId17"/>
    <p:sldId id="444" r:id="rId18"/>
    <p:sldId id="424" r:id="rId19"/>
    <p:sldId id="425" r:id="rId20"/>
    <p:sldId id="431" r:id="rId21"/>
    <p:sldId id="466" r:id="rId22"/>
    <p:sldId id="467" r:id="rId23"/>
    <p:sldId id="468" r:id="rId24"/>
    <p:sldId id="469" r:id="rId25"/>
    <p:sldId id="470" r:id="rId26"/>
    <p:sldId id="460" r:id="rId27"/>
    <p:sldId id="461" r:id="rId28"/>
    <p:sldId id="462" r:id="rId29"/>
    <p:sldId id="463" r:id="rId30"/>
    <p:sldId id="464" r:id="rId31"/>
    <p:sldId id="465" r:id="rId32"/>
    <p:sldId id="423" r:id="rId33"/>
    <p:sldId id="433" r:id="rId34"/>
    <p:sldId id="471" r:id="rId35"/>
    <p:sldId id="475" r:id="rId36"/>
    <p:sldId id="474" r:id="rId37"/>
  </p:sldIdLst>
  <p:sldSz cx="9144000" cy="6858000" type="screen4x3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96" autoAdjust="0"/>
    <p:restoredTop sz="94676" autoAdjust="0"/>
  </p:normalViewPr>
  <p:slideViewPr>
    <p:cSldViewPr>
      <p:cViewPr varScale="1">
        <p:scale>
          <a:sx n="87" d="100"/>
          <a:sy n="87" d="100"/>
        </p:scale>
        <p:origin x="-1470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20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handoutMaster" Target="handoutMasters/handout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BCC973-C7E1-42A9-8908-ACA70890E5DF}" type="datetimeFigureOut">
              <a:rPr lang="en-AU" smtClean="0"/>
              <a:t>23/01/2015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F9F13A-CBFF-4ADA-ADE1-5C24B84895D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412811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7889BC-B906-4F1A-8F17-C31CE95C79BE}" type="datetimeFigureOut">
              <a:rPr lang="en-AU" smtClean="0"/>
              <a:t>23/01/2015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02D7EB-061D-4038-978F-73A51CAFDB0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504863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BA684-59DC-4E83-BCA2-2E5E2ACD4FF4}" type="datetimeFigureOut">
              <a:rPr lang="en-AU" smtClean="0"/>
              <a:t>23/01/2015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7AFEB-E7F3-4933-B07F-8E14BDE0B8DA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BA684-59DC-4E83-BCA2-2E5E2ACD4FF4}" type="datetimeFigureOut">
              <a:rPr lang="en-AU" smtClean="0"/>
              <a:t>23/01/2015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7AFEB-E7F3-4933-B07F-8E14BDE0B8DA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BA684-59DC-4E83-BCA2-2E5E2ACD4FF4}" type="datetimeFigureOut">
              <a:rPr lang="en-AU" smtClean="0"/>
              <a:t>23/01/2015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7AFEB-E7F3-4933-B07F-8E14BDE0B8DA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BA684-59DC-4E83-BCA2-2E5E2ACD4FF4}" type="datetimeFigureOut">
              <a:rPr lang="en-AU" smtClean="0"/>
              <a:t>23/01/2015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7AFEB-E7F3-4933-B07F-8E14BDE0B8DA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BA684-59DC-4E83-BCA2-2E5E2ACD4FF4}" type="datetimeFigureOut">
              <a:rPr lang="en-AU" smtClean="0"/>
              <a:t>23/01/2015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7AFEB-E7F3-4933-B07F-8E14BDE0B8DA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BA684-59DC-4E83-BCA2-2E5E2ACD4FF4}" type="datetimeFigureOut">
              <a:rPr lang="en-AU" smtClean="0"/>
              <a:t>23/01/2015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7AFEB-E7F3-4933-B07F-8E14BDE0B8DA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8224" y="1812927"/>
            <a:ext cx="31324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84078" y="1812927"/>
            <a:ext cx="315047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BA684-59DC-4E83-BCA2-2E5E2ACD4FF4}" type="datetimeFigureOut">
              <a:rPr lang="en-AU" smtClean="0"/>
              <a:t>23/01/2015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7AFEB-E7F3-4933-B07F-8E14BDE0B8DA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BA684-59DC-4E83-BCA2-2E5E2ACD4FF4}" type="datetimeFigureOut">
              <a:rPr lang="en-AU" smtClean="0"/>
              <a:t>23/01/2015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7AFEB-E7F3-4933-B07F-8E14BDE0B8DA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BA684-59DC-4E83-BCA2-2E5E2ACD4FF4}" type="datetimeFigureOut">
              <a:rPr lang="en-AU" smtClean="0"/>
              <a:t>23/01/2015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7AFEB-E7F3-4933-B07F-8E14BDE0B8DA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BA684-59DC-4E83-BCA2-2E5E2ACD4FF4}" type="datetimeFigureOut">
              <a:rPr lang="en-AU" smtClean="0"/>
              <a:t>23/01/2015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7AFEB-E7F3-4933-B07F-8E14BDE0B8DA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BA684-59DC-4E83-BCA2-2E5E2ACD4FF4}" type="datetimeFigureOut">
              <a:rPr lang="en-AU" smtClean="0"/>
              <a:t>23/01/2015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7AFEB-E7F3-4933-B07F-8E14BDE0B8DA}" type="slidenum">
              <a:rPr lang="en-AU" smtClean="0"/>
              <a:t>‹#›</a:t>
            </a:fld>
            <a:endParaRPr lang="en-AU"/>
          </a:p>
        </p:txBody>
      </p:sp>
      <p:sp>
        <p:nvSpPr>
          <p:cNvPr id="32" name="Oval 31"/>
          <p:cNvSpPr/>
          <p:nvPr/>
        </p:nvSpPr>
        <p:spPr>
          <a:xfrm>
            <a:off x="5479247" y="1436861"/>
            <a:ext cx="1086653" cy="1086653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5650541" y="1411791"/>
            <a:ext cx="830365" cy="830365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5256184" y="1894454"/>
            <a:ext cx="602364" cy="602364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5424145" y="1811313"/>
            <a:ext cx="489588" cy="489588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4718762" y="2083426"/>
            <a:ext cx="256601" cy="256601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6132091" y="993075"/>
            <a:ext cx="256601" cy="256601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/>
          <p:cNvSpPr/>
          <p:nvPr/>
        </p:nvSpPr>
        <p:spPr>
          <a:xfrm>
            <a:off x="5059596" y="1894454"/>
            <a:ext cx="197439" cy="19743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/>
        </p:nvSpPr>
        <p:spPr>
          <a:xfrm>
            <a:off x="6148801" y="1060593"/>
            <a:ext cx="197439" cy="19743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tx2">
                <a:lumMod val="75000"/>
              </a:schemeClr>
            </a:solidFill>
          </a:ln>
        </p:spPr>
        <p:txBody>
          <a:bodyPr/>
          <a:lstStyle/>
          <a:p>
            <a:r>
              <a:rPr lang="en-US" smtClean="0"/>
              <a:t>Click icon to add picture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2"/>
                </a:solidFill>
              </a:defRPr>
            </a:lvl1pPr>
          </a:lstStyle>
          <a:p>
            <a:fld id="{4B9BA684-59DC-4E83-BCA2-2E5E2ACD4FF4}" type="datetimeFigureOut">
              <a:rPr lang="en-AU" smtClean="0"/>
              <a:t>23/01/2015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2"/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2"/>
                </a:solidFill>
              </a:defRPr>
            </a:lvl1pPr>
          </a:lstStyle>
          <a:p>
            <a:fld id="{C897AFEB-E7F3-4933-B07F-8E14BDE0B8DA}" type="slidenum">
              <a:rPr lang="en-AU" smtClean="0"/>
              <a:t>‹#›</a:t>
            </a:fld>
            <a:endParaRPr lang="en-AU"/>
          </a:p>
        </p:txBody>
      </p:sp>
      <p:grpSp>
        <p:nvGrpSpPr>
          <p:cNvPr id="61" name="Group 60"/>
          <p:cNvGrpSpPr/>
          <p:nvPr/>
        </p:nvGrpSpPr>
        <p:grpSpPr>
          <a:xfrm>
            <a:off x="-33595" y="0"/>
            <a:ext cx="9177595" cy="6857999"/>
            <a:chOff x="-33595" y="0"/>
            <a:chExt cx="9177595" cy="6857999"/>
          </a:xfrm>
        </p:grpSpPr>
        <p:grpSp>
          <p:nvGrpSpPr>
            <p:cNvPr id="62" name="Group 182"/>
            <p:cNvGrpSpPr/>
            <p:nvPr/>
          </p:nvGrpSpPr>
          <p:grpSpPr>
            <a:xfrm>
              <a:off x="-33595" y="437091"/>
              <a:ext cx="9074452" cy="6174255"/>
              <a:chOff x="-33595" y="437091"/>
              <a:chExt cx="9074452" cy="6174255"/>
            </a:xfrm>
          </p:grpSpPr>
          <p:sp>
            <p:nvSpPr>
              <p:cNvPr id="92" name="Freeform 12"/>
              <p:cNvSpPr>
                <a:spLocks noChangeAspect="1"/>
              </p:cNvSpPr>
              <p:nvPr/>
            </p:nvSpPr>
            <p:spPr bwMode="auto">
              <a:xfrm rot="8051039">
                <a:off x="-11813" y="3783436"/>
                <a:ext cx="1054883" cy="1098447"/>
              </a:xfrm>
              <a:custGeom>
                <a:avLst/>
                <a:gdLst/>
                <a:ahLst/>
                <a:cxnLst>
                  <a:cxn ang="0">
                    <a:pos x="1226" y="680"/>
                  </a:cxn>
                  <a:cxn ang="0">
                    <a:pos x="1198" y="622"/>
                  </a:cxn>
                  <a:cxn ang="0">
                    <a:pos x="1248" y="526"/>
                  </a:cxn>
                  <a:cxn ang="0">
                    <a:pos x="1220" y="512"/>
                  </a:cxn>
                  <a:cxn ang="0">
                    <a:pos x="1224" y="420"/>
                  </a:cxn>
                  <a:cxn ang="0">
                    <a:pos x="1210" y="362"/>
                  </a:cxn>
                  <a:cxn ang="0">
                    <a:pos x="1082" y="416"/>
                  </a:cxn>
                  <a:cxn ang="0">
                    <a:pos x="1012" y="402"/>
                  </a:cxn>
                  <a:cxn ang="0">
                    <a:pos x="902" y="532"/>
                  </a:cxn>
                  <a:cxn ang="0">
                    <a:pos x="882" y="516"/>
                  </a:cxn>
                  <a:cxn ang="0">
                    <a:pos x="928" y="360"/>
                  </a:cxn>
                  <a:cxn ang="0">
                    <a:pos x="850" y="310"/>
                  </a:cxn>
                  <a:cxn ang="0">
                    <a:pos x="804" y="306"/>
                  </a:cxn>
                  <a:cxn ang="0">
                    <a:pos x="792" y="212"/>
                  </a:cxn>
                  <a:cxn ang="0">
                    <a:pos x="774" y="194"/>
                  </a:cxn>
                  <a:cxn ang="0">
                    <a:pos x="726" y="180"/>
                  </a:cxn>
                  <a:cxn ang="0">
                    <a:pos x="684" y="42"/>
                  </a:cxn>
                  <a:cxn ang="0">
                    <a:pos x="678" y="0"/>
                  </a:cxn>
                  <a:cxn ang="0">
                    <a:pos x="640" y="164"/>
                  </a:cxn>
                  <a:cxn ang="0">
                    <a:pos x="590" y="198"/>
                  </a:cxn>
                  <a:cxn ang="0">
                    <a:pos x="558" y="186"/>
                  </a:cxn>
                  <a:cxn ang="0">
                    <a:pos x="556" y="300"/>
                  </a:cxn>
                  <a:cxn ang="0">
                    <a:pos x="516" y="312"/>
                  </a:cxn>
                  <a:cxn ang="0">
                    <a:pos x="418" y="282"/>
                  </a:cxn>
                  <a:cxn ang="0">
                    <a:pos x="474" y="516"/>
                  </a:cxn>
                  <a:cxn ang="0">
                    <a:pos x="462" y="538"/>
                  </a:cxn>
                  <a:cxn ang="0">
                    <a:pos x="350" y="414"/>
                  </a:cxn>
                  <a:cxn ang="0">
                    <a:pos x="290" y="416"/>
                  </a:cxn>
                  <a:cxn ang="0">
                    <a:pos x="172" y="380"/>
                  </a:cxn>
                  <a:cxn ang="0">
                    <a:pos x="120" y="380"/>
                  </a:cxn>
                  <a:cxn ang="0">
                    <a:pos x="138" y="506"/>
                  </a:cxn>
                  <a:cxn ang="0">
                    <a:pos x="108" y="526"/>
                  </a:cxn>
                  <a:cxn ang="0">
                    <a:pos x="154" y="606"/>
                  </a:cxn>
                  <a:cxn ang="0">
                    <a:pos x="138" y="674"/>
                  </a:cxn>
                  <a:cxn ang="0">
                    <a:pos x="50" y="704"/>
                  </a:cxn>
                  <a:cxn ang="0">
                    <a:pos x="224" y="804"/>
                  </a:cxn>
                  <a:cxn ang="0">
                    <a:pos x="248" y="868"/>
                  </a:cxn>
                  <a:cxn ang="0">
                    <a:pos x="156" y="930"/>
                  </a:cxn>
                  <a:cxn ang="0">
                    <a:pos x="30" y="966"/>
                  </a:cxn>
                  <a:cxn ang="0">
                    <a:pos x="250" y="1032"/>
                  </a:cxn>
                  <a:cxn ang="0">
                    <a:pos x="374" y="1066"/>
                  </a:cxn>
                  <a:cxn ang="0">
                    <a:pos x="422" y="1100"/>
                  </a:cxn>
                  <a:cxn ang="0">
                    <a:pos x="382" y="1168"/>
                  </a:cxn>
                  <a:cxn ang="0">
                    <a:pos x="616" y="1088"/>
                  </a:cxn>
                  <a:cxn ang="0">
                    <a:pos x="646" y="1224"/>
                  </a:cxn>
                  <a:cxn ang="0">
                    <a:pos x="594" y="1374"/>
                  </a:cxn>
                  <a:cxn ang="0">
                    <a:pos x="582" y="1400"/>
                  </a:cxn>
                  <a:cxn ang="0">
                    <a:pos x="626" y="1408"/>
                  </a:cxn>
                  <a:cxn ang="0">
                    <a:pos x="658" y="1390"/>
                  </a:cxn>
                  <a:cxn ang="0">
                    <a:pos x="690" y="1240"/>
                  </a:cxn>
                  <a:cxn ang="0">
                    <a:pos x="786" y="1108"/>
                  </a:cxn>
                  <a:cxn ang="0">
                    <a:pos x="974" y="1168"/>
                  </a:cxn>
                  <a:cxn ang="0">
                    <a:pos x="934" y="1094"/>
                  </a:cxn>
                  <a:cxn ang="0">
                    <a:pos x="998" y="1064"/>
                  </a:cxn>
                  <a:cxn ang="0">
                    <a:pos x="1132" y="1020"/>
                  </a:cxn>
                  <a:cxn ang="0">
                    <a:pos x="1356" y="964"/>
                  </a:cxn>
                  <a:cxn ang="0">
                    <a:pos x="1174" y="920"/>
                  </a:cxn>
                  <a:cxn ang="0">
                    <a:pos x="1106" y="856"/>
                  </a:cxn>
                  <a:cxn ang="0">
                    <a:pos x="1154" y="784"/>
                  </a:cxn>
                  <a:cxn ang="0">
                    <a:pos x="1306" y="704"/>
                  </a:cxn>
                </a:cxnLst>
                <a:rect l="0" t="0" r="r" b="b"/>
                <a:pathLst>
                  <a:path w="1356" h="1412">
                    <a:moveTo>
                      <a:pt x="1306" y="704"/>
                    </a:moveTo>
                    <a:lnTo>
                      <a:pt x="1306" y="704"/>
                    </a:lnTo>
                    <a:lnTo>
                      <a:pt x="1272" y="698"/>
                    </a:lnTo>
                    <a:lnTo>
                      <a:pt x="1246" y="690"/>
                    </a:lnTo>
                    <a:lnTo>
                      <a:pt x="1236" y="684"/>
                    </a:lnTo>
                    <a:lnTo>
                      <a:pt x="1226" y="680"/>
                    </a:lnTo>
                    <a:lnTo>
                      <a:pt x="1218" y="674"/>
                    </a:lnTo>
                    <a:lnTo>
                      <a:pt x="1212" y="666"/>
                    </a:lnTo>
                    <a:lnTo>
                      <a:pt x="1208" y="660"/>
                    </a:lnTo>
                    <a:lnTo>
                      <a:pt x="1204" y="652"/>
                    </a:lnTo>
                    <a:lnTo>
                      <a:pt x="1200" y="638"/>
                    </a:lnTo>
                    <a:lnTo>
                      <a:pt x="1198" y="622"/>
                    </a:lnTo>
                    <a:lnTo>
                      <a:pt x="1202" y="606"/>
                    </a:lnTo>
                    <a:lnTo>
                      <a:pt x="1206" y="592"/>
                    </a:lnTo>
                    <a:lnTo>
                      <a:pt x="1214" y="576"/>
                    </a:lnTo>
                    <a:lnTo>
                      <a:pt x="1230" y="552"/>
                    </a:lnTo>
                    <a:lnTo>
                      <a:pt x="1242" y="534"/>
                    </a:lnTo>
                    <a:lnTo>
                      <a:pt x="1248" y="526"/>
                    </a:lnTo>
                    <a:lnTo>
                      <a:pt x="1248" y="526"/>
                    </a:lnTo>
                    <a:lnTo>
                      <a:pt x="1240" y="526"/>
                    </a:lnTo>
                    <a:lnTo>
                      <a:pt x="1234" y="524"/>
                    </a:lnTo>
                    <a:lnTo>
                      <a:pt x="1228" y="522"/>
                    </a:lnTo>
                    <a:lnTo>
                      <a:pt x="1224" y="518"/>
                    </a:lnTo>
                    <a:lnTo>
                      <a:pt x="1220" y="512"/>
                    </a:lnTo>
                    <a:lnTo>
                      <a:pt x="1218" y="506"/>
                    </a:lnTo>
                    <a:lnTo>
                      <a:pt x="1214" y="494"/>
                    </a:lnTo>
                    <a:lnTo>
                      <a:pt x="1214" y="478"/>
                    </a:lnTo>
                    <a:lnTo>
                      <a:pt x="1216" y="460"/>
                    </a:lnTo>
                    <a:lnTo>
                      <a:pt x="1218" y="440"/>
                    </a:lnTo>
                    <a:lnTo>
                      <a:pt x="1224" y="420"/>
                    </a:lnTo>
                    <a:lnTo>
                      <a:pt x="1236" y="380"/>
                    </a:lnTo>
                    <a:lnTo>
                      <a:pt x="1250" y="346"/>
                    </a:lnTo>
                    <a:lnTo>
                      <a:pt x="1266" y="312"/>
                    </a:lnTo>
                    <a:lnTo>
                      <a:pt x="1266" y="312"/>
                    </a:lnTo>
                    <a:lnTo>
                      <a:pt x="1238" y="340"/>
                    </a:lnTo>
                    <a:lnTo>
                      <a:pt x="1210" y="362"/>
                    </a:lnTo>
                    <a:lnTo>
                      <a:pt x="1184" y="380"/>
                    </a:lnTo>
                    <a:lnTo>
                      <a:pt x="1160" y="394"/>
                    </a:lnTo>
                    <a:lnTo>
                      <a:pt x="1138" y="404"/>
                    </a:lnTo>
                    <a:lnTo>
                      <a:pt x="1118" y="410"/>
                    </a:lnTo>
                    <a:lnTo>
                      <a:pt x="1098" y="414"/>
                    </a:lnTo>
                    <a:lnTo>
                      <a:pt x="1082" y="416"/>
                    </a:lnTo>
                    <a:lnTo>
                      <a:pt x="1066" y="416"/>
                    </a:lnTo>
                    <a:lnTo>
                      <a:pt x="1052" y="414"/>
                    </a:lnTo>
                    <a:lnTo>
                      <a:pt x="1030" y="410"/>
                    </a:lnTo>
                    <a:lnTo>
                      <a:pt x="1016" y="404"/>
                    </a:lnTo>
                    <a:lnTo>
                      <a:pt x="1012" y="402"/>
                    </a:lnTo>
                    <a:lnTo>
                      <a:pt x="1012" y="402"/>
                    </a:lnTo>
                    <a:lnTo>
                      <a:pt x="1006" y="414"/>
                    </a:lnTo>
                    <a:lnTo>
                      <a:pt x="996" y="430"/>
                    </a:lnTo>
                    <a:lnTo>
                      <a:pt x="964" y="468"/>
                    </a:lnTo>
                    <a:lnTo>
                      <a:pt x="928" y="506"/>
                    </a:lnTo>
                    <a:lnTo>
                      <a:pt x="902" y="532"/>
                    </a:lnTo>
                    <a:lnTo>
                      <a:pt x="902" y="532"/>
                    </a:lnTo>
                    <a:lnTo>
                      <a:pt x="894" y="538"/>
                    </a:lnTo>
                    <a:lnTo>
                      <a:pt x="888" y="540"/>
                    </a:lnTo>
                    <a:lnTo>
                      <a:pt x="886" y="538"/>
                    </a:lnTo>
                    <a:lnTo>
                      <a:pt x="884" y="532"/>
                    </a:lnTo>
                    <a:lnTo>
                      <a:pt x="882" y="522"/>
                    </a:lnTo>
                    <a:lnTo>
                      <a:pt x="882" y="516"/>
                    </a:lnTo>
                    <a:lnTo>
                      <a:pt x="882" y="516"/>
                    </a:lnTo>
                    <a:lnTo>
                      <a:pt x="890" y="502"/>
                    </a:lnTo>
                    <a:lnTo>
                      <a:pt x="898" y="486"/>
                    </a:lnTo>
                    <a:lnTo>
                      <a:pt x="910" y="448"/>
                    </a:lnTo>
                    <a:lnTo>
                      <a:pt x="920" y="404"/>
                    </a:lnTo>
                    <a:lnTo>
                      <a:pt x="928" y="360"/>
                    </a:lnTo>
                    <a:lnTo>
                      <a:pt x="938" y="282"/>
                    </a:lnTo>
                    <a:lnTo>
                      <a:pt x="942" y="250"/>
                    </a:lnTo>
                    <a:lnTo>
                      <a:pt x="942" y="250"/>
                    </a:lnTo>
                    <a:lnTo>
                      <a:pt x="904" y="278"/>
                    </a:lnTo>
                    <a:lnTo>
                      <a:pt x="874" y="298"/>
                    </a:lnTo>
                    <a:lnTo>
                      <a:pt x="850" y="310"/>
                    </a:lnTo>
                    <a:lnTo>
                      <a:pt x="840" y="312"/>
                    </a:lnTo>
                    <a:lnTo>
                      <a:pt x="830" y="314"/>
                    </a:lnTo>
                    <a:lnTo>
                      <a:pt x="822" y="314"/>
                    </a:lnTo>
                    <a:lnTo>
                      <a:pt x="816" y="312"/>
                    </a:lnTo>
                    <a:lnTo>
                      <a:pt x="810" y="310"/>
                    </a:lnTo>
                    <a:lnTo>
                      <a:pt x="804" y="306"/>
                    </a:lnTo>
                    <a:lnTo>
                      <a:pt x="800" y="300"/>
                    </a:lnTo>
                    <a:lnTo>
                      <a:pt x="796" y="294"/>
                    </a:lnTo>
                    <a:lnTo>
                      <a:pt x="792" y="280"/>
                    </a:lnTo>
                    <a:lnTo>
                      <a:pt x="790" y="264"/>
                    </a:lnTo>
                    <a:lnTo>
                      <a:pt x="790" y="246"/>
                    </a:lnTo>
                    <a:lnTo>
                      <a:pt x="792" y="212"/>
                    </a:lnTo>
                    <a:lnTo>
                      <a:pt x="798" y="186"/>
                    </a:lnTo>
                    <a:lnTo>
                      <a:pt x="800" y="176"/>
                    </a:lnTo>
                    <a:lnTo>
                      <a:pt x="800" y="176"/>
                    </a:lnTo>
                    <a:lnTo>
                      <a:pt x="792" y="184"/>
                    </a:lnTo>
                    <a:lnTo>
                      <a:pt x="782" y="190"/>
                    </a:lnTo>
                    <a:lnTo>
                      <a:pt x="774" y="194"/>
                    </a:lnTo>
                    <a:lnTo>
                      <a:pt x="766" y="198"/>
                    </a:lnTo>
                    <a:lnTo>
                      <a:pt x="758" y="198"/>
                    </a:lnTo>
                    <a:lnTo>
                      <a:pt x="750" y="196"/>
                    </a:lnTo>
                    <a:lnTo>
                      <a:pt x="744" y="194"/>
                    </a:lnTo>
                    <a:lnTo>
                      <a:pt x="738" y="190"/>
                    </a:lnTo>
                    <a:lnTo>
                      <a:pt x="726" y="180"/>
                    </a:lnTo>
                    <a:lnTo>
                      <a:pt x="716" y="164"/>
                    </a:lnTo>
                    <a:lnTo>
                      <a:pt x="708" y="146"/>
                    </a:lnTo>
                    <a:lnTo>
                      <a:pt x="700" y="126"/>
                    </a:lnTo>
                    <a:lnTo>
                      <a:pt x="694" y="104"/>
                    </a:lnTo>
                    <a:lnTo>
                      <a:pt x="690" y="82"/>
                    </a:lnTo>
                    <a:lnTo>
                      <a:pt x="684" y="42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8" y="8"/>
                    </a:lnTo>
                    <a:lnTo>
                      <a:pt x="678" y="8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2" y="42"/>
                    </a:lnTo>
                    <a:lnTo>
                      <a:pt x="666" y="82"/>
                    </a:lnTo>
                    <a:lnTo>
                      <a:pt x="662" y="104"/>
                    </a:lnTo>
                    <a:lnTo>
                      <a:pt x="656" y="126"/>
                    </a:lnTo>
                    <a:lnTo>
                      <a:pt x="648" y="146"/>
                    </a:lnTo>
                    <a:lnTo>
                      <a:pt x="640" y="164"/>
                    </a:lnTo>
                    <a:lnTo>
                      <a:pt x="630" y="180"/>
                    </a:lnTo>
                    <a:lnTo>
                      <a:pt x="618" y="190"/>
                    </a:lnTo>
                    <a:lnTo>
                      <a:pt x="612" y="194"/>
                    </a:lnTo>
                    <a:lnTo>
                      <a:pt x="606" y="196"/>
                    </a:lnTo>
                    <a:lnTo>
                      <a:pt x="598" y="198"/>
                    </a:lnTo>
                    <a:lnTo>
                      <a:pt x="590" y="198"/>
                    </a:lnTo>
                    <a:lnTo>
                      <a:pt x="582" y="194"/>
                    </a:lnTo>
                    <a:lnTo>
                      <a:pt x="574" y="190"/>
                    </a:lnTo>
                    <a:lnTo>
                      <a:pt x="564" y="184"/>
                    </a:lnTo>
                    <a:lnTo>
                      <a:pt x="556" y="176"/>
                    </a:lnTo>
                    <a:lnTo>
                      <a:pt x="556" y="176"/>
                    </a:lnTo>
                    <a:lnTo>
                      <a:pt x="558" y="186"/>
                    </a:lnTo>
                    <a:lnTo>
                      <a:pt x="564" y="212"/>
                    </a:lnTo>
                    <a:lnTo>
                      <a:pt x="566" y="246"/>
                    </a:lnTo>
                    <a:lnTo>
                      <a:pt x="566" y="264"/>
                    </a:lnTo>
                    <a:lnTo>
                      <a:pt x="564" y="280"/>
                    </a:lnTo>
                    <a:lnTo>
                      <a:pt x="560" y="294"/>
                    </a:lnTo>
                    <a:lnTo>
                      <a:pt x="556" y="300"/>
                    </a:lnTo>
                    <a:lnTo>
                      <a:pt x="552" y="306"/>
                    </a:lnTo>
                    <a:lnTo>
                      <a:pt x="546" y="310"/>
                    </a:lnTo>
                    <a:lnTo>
                      <a:pt x="540" y="312"/>
                    </a:lnTo>
                    <a:lnTo>
                      <a:pt x="534" y="314"/>
                    </a:lnTo>
                    <a:lnTo>
                      <a:pt x="526" y="314"/>
                    </a:lnTo>
                    <a:lnTo>
                      <a:pt x="516" y="312"/>
                    </a:lnTo>
                    <a:lnTo>
                      <a:pt x="506" y="310"/>
                    </a:lnTo>
                    <a:lnTo>
                      <a:pt x="482" y="298"/>
                    </a:lnTo>
                    <a:lnTo>
                      <a:pt x="452" y="278"/>
                    </a:lnTo>
                    <a:lnTo>
                      <a:pt x="414" y="250"/>
                    </a:lnTo>
                    <a:lnTo>
                      <a:pt x="414" y="250"/>
                    </a:lnTo>
                    <a:lnTo>
                      <a:pt x="418" y="282"/>
                    </a:lnTo>
                    <a:lnTo>
                      <a:pt x="428" y="360"/>
                    </a:lnTo>
                    <a:lnTo>
                      <a:pt x="436" y="404"/>
                    </a:lnTo>
                    <a:lnTo>
                      <a:pt x="446" y="448"/>
                    </a:lnTo>
                    <a:lnTo>
                      <a:pt x="458" y="486"/>
                    </a:lnTo>
                    <a:lnTo>
                      <a:pt x="466" y="502"/>
                    </a:lnTo>
                    <a:lnTo>
                      <a:pt x="474" y="516"/>
                    </a:lnTo>
                    <a:lnTo>
                      <a:pt x="474" y="516"/>
                    </a:lnTo>
                    <a:lnTo>
                      <a:pt x="474" y="522"/>
                    </a:lnTo>
                    <a:lnTo>
                      <a:pt x="472" y="532"/>
                    </a:lnTo>
                    <a:lnTo>
                      <a:pt x="470" y="538"/>
                    </a:lnTo>
                    <a:lnTo>
                      <a:pt x="468" y="540"/>
                    </a:lnTo>
                    <a:lnTo>
                      <a:pt x="462" y="538"/>
                    </a:lnTo>
                    <a:lnTo>
                      <a:pt x="454" y="532"/>
                    </a:lnTo>
                    <a:lnTo>
                      <a:pt x="454" y="532"/>
                    </a:lnTo>
                    <a:lnTo>
                      <a:pt x="428" y="506"/>
                    </a:lnTo>
                    <a:lnTo>
                      <a:pt x="392" y="468"/>
                    </a:lnTo>
                    <a:lnTo>
                      <a:pt x="360" y="430"/>
                    </a:lnTo>
                    <a:lnTo>
                      <a:pt x="350" y="414"/>
                    </a:lnTo>
                    <a:lnTo>
                      <a:pt x="344" y="402"/>
                    </a:lnTo>
                    <a:lnTo>
                      <a:pt x="344" y="402"/>
                    </a:lnTo>
                    <a:lnTo>
                      <a:pt x="340" y="404"/>
                    </a:lnTo>
                    <a:lnTo>
                      <a:pt x="326" y="410"/>
                    </a:lnTo>
                    <a:lnTo>
                      <a:pt x="304" y="414"/>
                    </a:lnTo>
                    <a:lnTo>
                      <a:pt x="290" y="416"/>
                    </a:lnTo>
                    <a:lnTo>
                      <a:pt x="274" y="416"/>
                    </a:lnTo>
                    <a:lnTo>
                      <a:pt x="258" y="414"/>
                    </a:lnTo>
                    <a:lnTo>
                      <a:pt x="238" y="410"/>
                    </a:lnTo>
                    <a:lnTo>
                      <a:pt x="218" y="404"/>
                    </a:lnTo>
                    <a:lnTo>
                      <a:pt x="196" y="394"/>
                    </a:lnTo>
                    <a:lnTo>
                      <a:pt x="172" y="380"/>
                    </a:lnTo>
                    <a:lnTo>
                      <a:pt x="146" y="362"/>
                    </a:lnTo>
                    <a:lnTo>
                      <a:pt x="118" y="340"/>
                    </a:lnTo>
                    <a:lnTo>
                      <a:pt x="90" y="312"/>
                    </a:lnTo>
                    <a:lnTo>
                      <a:pt x="90" y="312"/>
                    </a:lnTo>
                    <a:lnTo>
                      <a:pt x="106" y="346"/>
                    </a:lnTo>
                    <a:lnTo>
                      <a:pt x="120" y="380"/>
                    </a:lnTo>
                    <a:lnTo>
                      <a:pt x="132" y="420"/>
                    </a:lnTo>
                    <a:lnTo>
                      <a:pt x="138" y="440"/>
                    </a:lnTo>
                    <a:lnTo>
                      <a:pt x="140" y="460"/>
                    </a:lnTo>
                    <a:lnTo>
                      <a:pt x="142" y="478"/>
                    </a:lnTo>
                    <a:lnTo>
                      <a:pt x="142" y="494"/>
                    </a:lnTo>
                    <a:lnTo>
                      <a:pt x="138" y="506"/>
                    </a:lnTo>
                    <a:lnTo>
                      <a:pt x="136" y="512"/>
                    </a:lnTo>
                    <a:lnTo>
                      <a:pt x="132" y="518"/>
                    </a:lnTo>
                    <a:lnTo>
                      <a:pt x="128" y="522"/>
                    </a:lnTo>
                    <a:lnTo>
                      <a:pt x="122" y="524"/>
                    </a:lnTo>
                    <a:lnTo>
                      <a:pt x="116" y="526"/>
                    </a:lnTo>
                    <a:lnTo>
                      <a:pt x="108" y="526"/>
                    </a:lnTo>
                    <a:lnTo>
                      <a:pt x="108" y="526"/>
                    </a:lnTo>
                    <a:lnTo>
                      <a:pt x="114" y="534"/>
                    </a:lnTo>
                    <a:lnTo>
                      <a:pt x="126" y="552"/>
                    </a:lnTo>
                    <a:lnTo>
                      <a:pt x="142" y="576"/>
                    </a:lnTo>
                    <a:lnTo>
                      <a:pt x="150" y="592"/>
                    </a:lnTo>
                    <a:lnTo>
                      <a:pt x="154" y="606"/>
                    </a:lnTo>
                    <a:lnTo>
                      <a:pt x="158" y="622"/>
                    </a:lnTo>
                    <a:lnTo>
                      <a:pt x="156" y="638"/>
                    </a:lnTo>
                    <a:lnTo>
                      <a:pt x="152" y="652"/>
                    </a:lnTo>
                    <a:lnTo>
                      <a:pt x="148" y="660"/>
                    </a:lnTo>
                    <a:lnTo>
                      <a:pt x="144" y="666"/>
                    </a:lnTo>
                    <a:lnTo>
                      <a:pt x="138" y="674"/>
                    </a:lnTo>
                    <a:lnTo>
                      <a:pt x="130" y="680"/>
                    </a:lnTo>
                    <a:lnTo>
                      <a:pt x="120" y="684"/>
                    </a:lnTo>
                    <a:lnTo>
                      <a:pt x="110" y="690"/>
                    </a:lnTo>
                    <a:lnTo>
                      <a:pt x="84" y="698"/>
                    </a:lnTo>
                    <a:lnTo>
                      <a:pt x="50" y="704"/>
                    </a:lnTo>
                    <a:lnTo>
                      <a:pt x="50" y="704"/>
                    </a:lnTo>
                    <a:lnTo>
                      <a:pt x="70" y="712"/>
                    </a:lnTo>
                    <a:lnTo>
                      <a:pt x="116" y="734"/>
                    </a:lnTo>
                    <a:lnTo>
                      <a:pt x="146" y="748"/>
                    </a:lnTo>
                    <a:lnTo>
                      <a:pt x="174" y="766"/>
                    </a:lnTo>
                    <a:lnTo>
                      <a:pt x="202" y="784"/>
                    </a:lnTo>
                    <a:lnTo>
                      <a:pt x="224" y="804"/>
                    </a:lnTo>
                    <a:lnTo>
                      <a:pt x="234" y="814"/>
                    </a:lnTo>
                    <a:lnTo>
                      <a:pt x="242" y="824"/>
                    </a:lnTo>
                    <a:lnTo>
                      <a:pt x="246" y="836"/>
                    </a:lnTo>
                    <a:lnTo>
                      <a:pt x="250" y="846"/>
                    </a:lnTo>
                    <a:lnTo>
                      <a:pt x="250" y="856"/>
                    </a:lnTo>
                    <a:lnTo>
                      <a:pt x="248" y="868"/>
                    </a:lnTo>
                    <a:lnTo>
                      <a:pt x="242" y="878"/>
                    </a:lnTo>
                    <a:lnTo>
                      <a:pt x="232" y="888"/>
                    </a:lnTo>
                    <a:lnTo>
                      <a:pt x="220" y="900"/>
                    </a:lnTo>
                    <a:lnTo>
                      <a:pt x="202" y="910"/>
                    </a:lnTo>
                    <a:lnTo>
                      <a:pt x="182" y="920"/>
                    </a:lnTo>
                    <a:lnTo>
                      <a:pt x="156" y="930"/>
                    </a:lnTo>
                    <a:lnTo>
                      <a:pt x="124" y="938"/>
                    </a:lnTo>
                    <a:lnTo>
                      <a:pt x="88" y="948"/>
                    </a:lnTo>
                    <a:lnTo>
                      <a:pt x="48" y="956"/>
                    </a:lnTo>
                    <a:lnTo>
                      <a:pt x="0" y="964"/>
                    </a:lnTo>
                    <a:lnTo>
                      <a:pt x="0" y="964"/>
                    </a:lnTo>
                    <a:lnTo>
                      <a:pt x="30" y="966"/>
                    </a:lnTo>
                    <a:lnTo>
                      <a:pt x="62" y="972"/>
                    </a:lnTo>
                    <a:lnTo>
                      <a:pt x="102" y="980"/>
                    </a:lnTo>
                    <a:lnTo>
                      <a:pt x="148" y="992"/>
                    </a:lnTo>
                    <a:lnTo>
                      <a:pt x="198" y="1010"/>
                    </a:lnTo>
                    <a:lnTo>
                      <a:pt x="224" y="1020"/>
                    </a:lnTo>
                    <a:lnTo>
                      <a:pt x="250" y="1032"/>
                    </a:lnTo>
                    <a:lnTo>
                      <a:pt x="274" y="1046"/>
                    </a:lnTo>
                    <a:lnTo>
                      <a:pt x="298" y="1060"/>
                    </a:lnTo>
                    <a:lnTo>
                      <a:pt x="298" y="1060"/>
                    </a:lnTo>
                    <a:lnTo>
                      <a:pt x="330" y="1060"/>
                    </a:lnTo>
                    <a:lnTo>
                      <a:pt x="358" y="1064"/>
                    </a:lnTo>
                    <a:lnTo>
                      <a:pt x="374" y="1066"/>
                    </a:lnTo>
                    <a:lnTo>
                      <a:pt x="388" y="1070"/>
                    </a:lnTo>
                    <a:lnTo>
                      <a:pt x="402" y="1074"/>
                    </a:lnTo>
                    <a:lnTo>
                      <a:pt x="412" y="1082"/>
                    </a:lnTo>
                    <a:lnTo>
                      <a:pt x="420" y="1090"/>
                    </a:lnTo>
                    <a:lnTo>
                      <a:pt x="422" y="1094"/>
                    </a:lnTo>
                    <a:lnTo>
                      <a:pt x="422" y="1100"/>
                    </a:lnTo>
                    <a:lnTo>
                      <a:pt x="422" y="1106"/>
                    </a:lnTo>
                    <a:lnTo>
                      <a:pt x="422" y="1114"/>
                    </a:lnTo>
                    <a:lnTo>
                      <a:pt x="414" y="1128"/>
                    </a:lnTo>
                    <a:lnTo>
                      <a:pt x="402" y="1146"/>
                    </a:lnTo>
                    <a:lnTo>
                      <a:pt x="382" y="1168"/>
                    </a:lnTo>
                    <a:lnTo>
                      <a:pt x="382" y="1168"/>
                    </a:lnTo>
                    <a:lnTo>
                      <a:pt x="410" y="1160"/>
                    </a:lnTo>
                    <a:lnTo>
                      <a:pt x="442" y="1152"/>
                    </a:lnTo>
                    <a:lnTo>
                      <a:pt x="482" y="1140"/>
                    </a:lnTo>
                    <a:lnTo>
                      <a:pt x="526" y="1126"/>
                    </a:lnTo>
                    <a:lnTo>
                      <a:pt x="572" y="1108"/>
                    </a:lnTo>
                    <a:lnTo>
                      <a:pt x="616" y="1088"/>
                    </a:lnTo>
                    <a:lnTo>
                      <a:pt x="636" y="1076"/>
                    </a:lnTo>
                    <a:lnTo>
                      <a:pt x="654" y="1064"/>
                    </a:lnTo>
                    <a:lnTo>
                      <a:pt x="654" y="1064"/>
                    </a:lnTo>
                    <a:lnTo>
                      <a:pt x="654" y="1128"/>
                    </a:lnTo>
                    <a:lnTo>
                      <a:pt x="652" y="1174"/>
                    </a:lnTo>
                    <a:lnTo>
                      <a:pt x="646" y="1224"/>
                    </a:lnTo>
                    <a:lnTo>
                      <a:pt x="638" y="1274"/>
                    </a:lnTo>
                    <a:lnTo>
                      <a:pt x="632" y="1298"/>
                    </a:lnTo>
                    <a:lnTo>
                      <a:pt x="626" y="1322"/>
                    </a:lnTo>
                    <a:lnTo>
                      <a:pt x="616" y="1342"/>
                    </a:lnTo>
                    <a:lnTo>
                      <a:pt x="606" y="1360"/>
                    </a:lnTo>
                    <a:lnTo>
                      <a:pt x="594" y="1374"/>
                    </a:lnTo>
                    <a:lnTo>
                      <a:pt x="582" y="1386"/>
                    </a:lnTo>
                    <a:lnTo>
                      <a:pt x="582" y="1386"/>
                    </a:lnTo>
                    <a:lnTo>
                      <a:pt x="580" y="1388"/>
                    </a:lnTo>
                    <a:lnTo>
                      <a:pt x="576" y="1392"/>
                    </a:lnTo>
                    <a:lnTo>
                      <a:pt x="576" y="1396"/>
                    </a:lnTo>
                    <a:lnTo>
                      <a:pt x="582" y="1400"/>
                    </a:lnTo>
                    <a:lnTo>
                      <a:pt x="582" y="1400"/>
                    </a:lnTo>
                    <a:lnTo>
                      <a:pt x="586" y="1404"/>
                    </a:lnTo>
                    <a:lnTo>
                      <a:pt x="600" y="1410"/>
                    </a:lnTo>
                    <a:lnTo>
                      <a:pt x="608" y="1412"/>
                    </a:lnTo>
                    <a:lnTo>
                      <a:pt x="616" y="1410"/>
                    </a:lnTo>
                    <a:lnTo>
                      <a:pt x="626" y="1408"/>
                    </a:lnTo>
                    <a:lnTo>
                      <a:pt x="636" y="1402"/>
                    </a:lnTo>
                    <a:lnTo>
                      <a:pt x="636" y="1402"/>
                    </a:lnTo>
                    <a:lnTo>
                      <a:pt x="642" y="1400"/>
                    </a:lnTo>
                    <a:lnTo>
                      <a:pt x="646" y="1400"/>
                    </a:lnTo>
                    <a:lnTo>
                      <a:pt x="652" y="1396"/>
                    </a:lnTo>
                    <a:lnTo>
                      <a:pt x="658" y="1390"/>
                    </a:lnTo>
                    <a:lnTo>
                      <a:pt x="658" y="1390"/>
                    </a:lnTo>
                    <a:lnTo>
                      <a:pt x="666" y="1372"/>
                    </a:lnTo>
                    <a:lnTo>
                      <a:pt x="672" y="1350"/>
                    </a:lnTo>
                    <a:lnTo>
                      <a:pt x="678" y="1320"/>
                    </a:lnTo>
                    <a:lnTo>
                      <a:pt x="684" y="1284"/>
                    </a:lnTo>
                    <a:lnTo>
                      <a:pt x="690" y="1240"/>
                    </a:lnTo>
                    <a:lnTo>
                      <a:pt x="694" y="1190"/>
                    </a:lnTo>
                    <a:lnTo>
                      <a:pt x="702" y="1064"/>
                    </a:lnTo>
                    <a:lnTo>
                      <a:pt x="702" y="1064"/>
                    </a:lnTo>
                    <a:lnTo>
                      <a:pt x="722" y="1076"/>
                    </a:lnTo>
                    <a:lnTo>
                      <a:pt x="742" y="1088"/>
                    </a:lnTo>
                    <a:lnTo>
                      <a:pt x="786" y="1108"/>
                    </a:lnTo>
                    <a:lnTo>
                      <a:pt x="830" y="1126"/>
                    </a:lnTo>
                    <a:lnTo>
                      <a:pt x="874" y="1140"/>
                    </a:lnTo>
                    <a:lnTo>
                      <a:pt x="914" y="1152"/>
                    </a:lnTo>
                    <a:lnTo>
                      <a:pt x="946" y="1160"/>
                    </a:lnTo>
                    <a:lnTo>
                      <a:pt x="974" y="1168"/>
                    </a:lnTo>
                    <a:lnTo>
                      <a:pt x="974" y="1168"/>
                    </a:lnTo>
                    <a:lnTo>
                      <a:pt x="954" y="1146"/>
                    </a:lnTo>
                    <a:lnTo>
                      <a:pt x="942" y="1128"/>
                    </a:lnTo>
                    <a:lnTo>
                      <a:pt x="934" y="1114"/>
                    </a:lnTo>
                    <a:lnTo>
                      <a:pt x="934" y="1106"/>
                    </a:lnTo>
                    <a:lnTo>
                      <a:pt x="934" y="1100"/>
                    </a:lnTo>
                    <a:lnTo>
                      <a:pt x="934" y="1094"/>
                    </a:lnTo>
                    <a:lnTo>
                      <a:pt x="936" y="1090"/>
                    </a:lnTo>
                    <a:lnTo>
                      <a:pt x="944" y="1082"/>
                    </a:lnTo>
                    <a:lnTo>
                      <a:pt x="954" y="1074"/>
                    </a:lnTo>
                    <a:lnTo>
                      <a:pt x="968" y="1070"/>
                    </a:lnTo>
                    <a:lnTo>
                      <a:pt x="982" y="1066"/>
                    </a:lnTo>
                    <a:lnTo>
                      <a:pt x="998" y="1064"/>
                    </a:lnTo>
                    <a:lnTo>
                      <a:pt x="1026" y="1060"/>
                    </a:lnTo>
                    <a:lnTo>
                      <a:pt x="1058" y="1060"/>
                    </a:lnTo>
                    <a:lnTo>
                      <a:pt x="1058" y="1060"/>
                    </a:lnTo>
                    <a:lnTo>
                      <a:pt x="1082" y="1046"/>
                    </a:lnTo>
                    <a:lnTo>
                      <a:pt x="1106" y="1032"/>
                    </a:lnTo>
                    <a:lnTo>
                      <a:pt x="1132" y="1020"/>
                    </a:lnTo>
                    <a:lnTo>
                      <a:pt x="1158" y="1010"/>
                    </a:lnTo>
                    <a:lnTo>
                      <a:pt x="1208" y="992"/>
                    </a:lnTo>
                    <a:lnTo>
                      <a:pt x="1254" y="980"/>
                    </a:lnTo>
                    <a:lnTo>
                      <a:pt x="1294" y="972"/>
                    </a:lnTo>
                    <a:lnTo>
                      <a:pt x="1326" y="966"/>
                    </a:lnTo>
                    <a:lnTo>
                      <a:pt x="1356" y="964"/>
                    </a:lnTo>
                    <a:lnTo>
                      <a:pt x="1356" y="964"/>
                    </a:lnTo>
                    <a:lnTo>
                      <a:pt x="1308" y="956"/>
                    </a:lnTo>
                    <a:lnTo>
                      <a:pt x="1268" y="948"/>
                    </a:lnTo>
                    <a:lnTo>
                      <a:pt x="1232" y="938"/>
                    </a:lnTo>
                    <a:lnTo>
                      <a:pt x="1200" y="930"/>
                    </a:lnTo>
                    <a:lnTo>
                      <a:pt x="1174" y="920"/>
                    </a:lnTo>
                    <a:lnTo>
                      <a:pt x="1154" y="910"/>
                    </a:lnTo>
                    <a:lnTo>
                      <a:pt x="1136" y="900"/>
                    </a:lnTo>
                    <a:lnTo>
                      <a:pt x="1124" y="888"/>
                    </a:lnTo>
                    <a:lnTo>
                      <a:pt x="1114" y="878"/>
                    </a:lnTo>
                    <a:lnTo>
                      <a:pt x="1108" y="868"/>
                    </a:lnTo>
                    <a:lnTo>
                      <a:pt x="1106" y="856"/>
                    </a:lnTo>
                    <a:lnTo>
                      <a:pt x="1106" y="846"/>
                    </a:lnTo>
                    <a:lnTo>
                      <a:pt x="1108" y="836"/>
                    </a:lnTo>
                    <a:lnTo>
                      <a:pt x="1114" y="824"/>
                    </a:lnTo>
                    <a:lnTo>
                      <a:pt x="1122" y="814"/>
                    </a:lnTo>
                    <a:lnTo>
                      <a:pt x="1132" y="804"/>
                    </a:lnTo>
                    <a:lnTo>
                      <a:pt x="1154" y="784"/>
                    </a:lnTo>
                    <a:lnTo>
                      <a:pt x="1182" y="766"/>
                    </a:lnTo>
                    <a:lnTo>
                      <a:pt x="1210" y="748"/>
                    </a:lnTo>
                    <a:lnTo>
                      <a:pt x="1240" y="734"/>
                    </a:lnTo>
                    <a:lnTo>
                      <a:pt x="1286" y="712"/>
                    </a:lnTo>
                    <a:lnTo>
                      <a:pt x="1306" y="704"/>
                    </a:lnTo>
                    <a:lnTo>
                      <a:pt x="1306" y="704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" name="Freeform 28"/>
              <p:cNvSpPr>
                <a:spLocks noChangeAspect="1"/>
              </p:cNvSpPr>
              <p:nvPr/>
            </p:nvSpPr>
            <p:spPr bwMode="auto">
              <a:xfrm rot="7569598">
                <a:off x="558950" y="196683"/>
                <a:ext cx="832668" cy="1313484"/>
              </a:xfrm>
              <a:custGeom>
                <a:avLst/>
                <a:gdLst/>
                <a:ahLst/>
                <a:cxnLst>
                  <a:cxn ang="0">
                    <a:pos x="1140" y="784"/>
                  </a:cxn>
                  <a:cxn ang="0">
                    <a:pos x="1090" y="812"/>
                  </a:cxn>
                  <a:cxn ang="0">
                    <a:pos x="1052" y="766"/>
                  </a:cxn>
                  <a:cxn ang="0">
                    <a:pos x="956" y="774"/>
                  </a:cxn>
                  <a:cxn ang="0">
                    <a:pos x="842" y="848"/>
                  </a:cxn>
                  <a:cxn ang="0">
                    <a:pos x="824" y="848"/>
                  </a:cxn>
                  <a:cxn ang="0">
                    <a:pos x="928" y="698"/>
                  </a:cxn>
                  <a:cxn ang="0">
                    <a:pos x="952" y="538"/>
                  </a:cxn>
                  <a:cxn ang="0">
                    <a:pos x="898" y="354"/>
                  </a:cxn>
                  <a:cxn ang="0">
                    <a:pos x="792" y="312"/>
                  </a:cxn>
                  <a:cxn ang="0">
                    <a:pos x="688" y="238"/>
                  </a:cxn>
                  <a:cxn ang="0">
                    <a:pos x="600" y="68"/>
                  </a:cxn>
                  <a:cxn ang="0">
                    <a:pos x="592" y="0"/>
                  </a:cxn>
                  <a:cxn ang="0">
                    <a:pos x="558" y="150"/>
                  </a:cxn>
                  <a:cxn ang="0">
                    <a:pos x="452" y="278"/>
                  </a:cxn>
                  <a:cxn ang="0">
                    <a:pos x="322" y="338"/>
                  </a:cxn>
                  <a:cxn ang="0">
                    <a:pos x="252" y="452"/>
                  </a:cxn>
                  <a:cxn ang="0">
                    <a:pos x="234" y="628"/>
                  </a:cxn>
                  <a:cxn ang="0">
                    <a:pos x="320" y="786"/>
                  </a:cxn>
                  <a:cxn ang="0">
                    <a:pos x="356" y="856"/>
                  </a:cxn>
                  <a:cxn ang="0">
                    <a:pos x="288" y="804"/>
                  </a:cxn>
                  <a:cxn ang="0">
                    <a:pos x="174" y="760"/>
                  </a:cxn>
                  <a:cxn ang="0">
                    <a:pos x="110" y="782"/>
                  </a:cxn>
                  <a:cxn ang="0">
                    <a:pos x="84" y="810"/>
                  </a:cxn>
                  <a:cxn ang="0">
                    <a:pos x="18" y="742"/>
                  </a:cxn>
                  <a:cxn ang="0">
                    <a:pos x="6" y="734"/>
                  </a:cxn>
                  <a:cxn ang="0">
                    <a:pos x="4" y="942"/>
                  </a:cxn>
                  <a:cxn ang="0">
                    <a:pos x="52" y="1018"/>
                  </a:cxn>
                  <a:cxn ang="0">
                    <a:pos x="118" y="1050"/>
                  </a:cxn>
                  <a:cxn ang="0">
                    <a:pos x="200" y="1124"/>
                  </a:cxn>
                  <a:cxn ang="0">
                    <a:pos x="208" y="1206"/>
                  </a:cxn>
                  <a:cxn ang="0">
                    <a:pos x="154" y="1282"/>
                  </a:cxn>
                  <a:cxn ang="0">
                    <a:pos x="178" y="1312"/>
                  </a:cxn>
                  <a:cxn ang="0">
                    <a:pos x="338" y="1372"/>
                  </a:cxn>
                  <a:cxn ang="0">
                    <a:pos x="448" y="1374"/>
                  </a:cxn>
                  <a:cxn ang="0">
                    <a:pos x="558" y="1324"/>
                  </a:cxn>
                  <a:cxn ang="0">
                    <a:pos x="540" y="1616"/>
                  </a:cxn>
                  <a:cxn ang="0">
                    <a:pos x="474" y="1806"/>
                  </a:cxn>
                  <a:cxn ang="0">
                    <a:pos x="434" y="1842"/>
                  </a:cxn>
                  <a:cxn ang="0">
                    <a:pos x="450" y="1864"/>
                  </a:cxn>
                  <a:cxn ang="0">
                    <a:pos x="528" y="1860"/>
                  </a:cxn>
                  <a:cxn ang="0">
                    <a:pos x="554" y="1852"/>
                  </a:cxn>
                  <a:cxn ang="0">
                    <a:pos x="596" y="1730"/>
                  </a:cxn>
                  <a:cxn ang="0">
                    <a:pos x="634" y="1326"/>
                  </a:cxn>
                  <a:cxn ang="0">
                    <a:pos x="762" y="1380"/>
                  </a:cxn>
                  <a:cxn ang="0">
                    <a:pos x="866" y="1362"/>
                  </a:cxn>
                  <a:cxn ang="0">
                    <a:pos x="1032" y="1310"/>
                  </a:cxn>
                  <a:cxn ang="0">
                    <a:pos x="1018" y="1268"/>
                  </a:cxn>
                  <a:cxn ang="0">
                    <a:pos x="974" y="1194"/>
                  </a:cxn>
                  <a:cxn ang="0">
                    <a:pos x="996" y="1106"/>
                  </a:cxn>
                  <a:cxn ang="0">
                    <a:pos x="1080" y="1046"/>
                  </a:cxn>
                  <a:cxn ang="0">
                    <a:pos x="1148" y="1006"/>
                  </a:cxn>
                  <a:cxn ang="0">
                    <a:pos x="1186" y="920"/>
                  </a:cxn>
                  <a:cxn ang="0">
                    <a:pos x="1178" y="724"/>
                  </a:cxn>
                </a:cxnLst>
                <a:rect l="0" t="0" r="r" b="b"/>
                <a:pathLst>
                  <a:path w="1188" h="1874">
                    <a:moveTo>
                      <a:pt x="1170" y="730"/>
                    </a:moveTo>
                    <a:lnTo>
                      <a:pt x="1170" y="730"/>
                    </a:lnTo>
                    <a:lnTo>
                      <a:pt x="1168" y="742"/>
                    </a:lnTo>
                    <a:lnTo>
                      <a:pt x="1164" y="752"/>
                    </a:lnTo>
                    <a:lnTo>
                      <a:pt x="1154" y="768"/>
                    </a:lnTo>
                    <a:lnTo>
                      <a:pt x="1140" y="784"/>
                    </a:lnTo>
                    <a:lnTo>
                      <a:pt x="1126" y="796"/>
                    </a:lnTo>
                    <a:lnTo>
                      <a:pt x="1114" y="804"/>
                    </a:lnTo>
                    <a:lnTo>
                      <a:pt x="1102" y="810"/>
                    </a:lnTo>
                    <a:lnTo>
                      <a:pt x="1092" y="816"/>
                    </a:lnTo>
                    <a:lnTo>
                      <a:pt x="1092" y="816"/>
                    </a:lnTo>
                    <a:lnTo>
                      <a:pt x="1090" y="812"/>
                    </a:lnTo>
                    <a:lnTo>
                      <a:pt x="1088" y="802"/>
                    </a:lnTo>
                    <a:lnTo>
                      <a:pt x="1080" y="790"/>
                    </a:lnTo>
                    <a:lnTo>
                      <a:pt x="1076" y="782"/>
                    </a:lnTo>
                    <a:lnTo>
                      <a:pt x="1068" y="776"/>
                    </a:lnTo>
                    <a:lnTo>
                      <a:pt x="1060" y="770"/>
                    </a:lnTo>
                    <a:lnTo>
                      <a:pt x="1052" y="766"/>
                    </a:lnTo>
                    <a:lnTo>
                      <a:pt x="1040" y="762"/>
                    </a:lnTo>
                    <a:lnTo>
                      <a:pt x="1028" y="760"/>
                    </a:lnTo>
                    <a:lnTo>
                      <a:pt x="1012" y="760"/>
                    </a:lnTo>
                    <a:lnTo>
                      <a:pt x="996" y="762"/>
                    </a:lnTo>
                    <a:lnTo>
                      <a:pt x="976" y="768"/>
                    </a:lnTo>
                    <a:lnTo>
                      <a:pt x="956" y="774"/>
                    </a:lnTo>
                    <a:lnTo>
                      <a:pt x="956" y="774"/>
                    </a:lnTo>
                    <a:lnTo>
                      <a:pt x="924" y="790"/>
                    </a:lnTo>
                    <a:lnTo>
                      <a:pt x="898" y="804"/>
                    </a:lnTo>
                    <a:lnTo>
                      <a:pt x="878" y="818"/>
                    </a:lnTo>
                    <a:lnTo>
                      <a:pt x="862" y="830"/>
                    </a:lnTo>
                    <a:lnTo>
                      <a:pt x="842" y="848"/>
                    </a:lnTo>
                    <a:lnTo>
                      <a:pt x="836" y="854"/>
                    </a:lnTo>
                    <a:lnTo>
                      <a:pt x="830" y="856"/>
                    </a:lnTo>
                    <a:lnTo>
                      <a:pt x="830" y="856"/>
                    </a:lnTo>
                    <a:lnTo>
                      <a:pt x="826" y="856"/>
                    </a:lnTo>
                    <a:lnTo>
                      <a:pt x="824" y="854"/>
                    </a:lnTo>
                    <a:lnTo>
                      <a:pt x="824" y="848"/>
                    </a:lnTo>
                    <a:lnTo>
                      <a:pt x="824" y="848"/>
                    </a:lnTo>
                    <a:lnTo>
                      <a:pt x="838" y="828"/>
                    </a:lnTo>
                    <a:lnTo>
                      <a:pt x="866" y="786"/>
                    </a:lnTo>
                    <a:lnTo>
                      <a:pt x="920" y="710"/>
                    </a:lnTo>
                    <a:lnTo>
                      <a:pt x="920" y="710"/>
                    </a:lnTo>
                    <a:lnTo>
                      <a:pt x="928" y="698"/>
                    </a:lnTo>
                    <a:lnTo>
                      <a:pt x="936" y="686"/>
                    </a:lnTo>
                    <a:lnTo>
                      <a:pt x="946" y="658"/>
                    </a:lnTo>
                    <a:lnTo>
                      <a:pt x="952" y="628"/>
                    </a:lnTo>
                    <a:lnTo>
                      <a:pt x="956" y="598"/>
                    </a:lnTo>
                    <a:lnTo>
                      <a:pt x="956" y="568"/>
                    </a:lnTo>
                    <a:lnTo>
                      <a:pt x="952" y="538"/>
                    </a:lnTo>
                    <a:lnTo>
                      <a:pt x="948" y="508"/>
                    </a:lnTo>
                    <a:lnTo>
                      <a:pt x="942" y="478"/>
                    </a:lnTo>
                    <a:lnTo>
                      <a:pt x="934" y="452"/>
                    </a:lnTo>
                    <a:lnTo>
                      <a:pt x="926" y="426"/>
                    </a:lnTo>
                    <a:lnTo>
                      <a:pt x="910" y="384"/>
                    </a:lnTo>
                    <a:lnTo>
                      <a:pt x="898" y="354"/>
                    </a:lnTo>
                    <a:lnTo>
                      <a:pt x="892" y="344"/>
                    </a:lnTo>
                    <a:lnTo>
                      <a:pt x="892" y="344"/>
                    </a:lnTo>
                    <a:lnTo>
                      <a:pt x="864" y="338"/>
                    </a:lnTo>
                    <a:lnTo>
                      <a:pt x="838" y="330"/>
                    </a:lnTo>
                    <a:lnTo>
                      <a:pt x="814" y="322"/>
                    </a:lnTo>
                    <a:lnTo>
                      <a:pt x="792" y="312"/>
                    </a:lnTo>
                    <a:lnTo>
                      <a:pt x="770" y="302"/>
                    </a:lnTo>
                    <a:lnTo>
                      <a:pt x="752" y="290"/>
                    </a:lnTo>
                    <a:lnTo>
                      <a:pt x="734" y="278"/>
                    </a:lnTo>
                    <a:lnTo>
                      <a:pt x="716" y="266"/>
                    </a:lnTo>
                    <a:lnTo>
                      <a:pt x="702" y="252"/>
                    </a:lnTo>
                    <a:lnTo>
                      <a:pt x="688" y="238"/>
                    </a:lnTo>
                    <a:lnTo>
                      <a:pt x="664" y="210"/>
                    </a:lnTo>
                    <a:lnTo>
                      <a:pt x="644" y="180"/>
                    </a:lnTo>
                    <a:lnTo>
                      <a:pt x="628" y="150"/>
                    </a:lnTo>
                    <a:lnTo>
                      <a:pt x="616" y="122"/>
                    </a:lnTo>
                    <a:lnTo>
                      <a:pt x="608" y="94"/>
                    </a:lnTo>
                    <a:lnTo>
                      <a:pt x="600" y="68"/>
                    </a:lnTo>
                    <a:lnTo>
                      <a:pt x="596" y="46"/>
                    </a:lnTo>
                    <a:lnTo>
                      <a:pt x="594" y="12"/>
                    </a:lnTo>
                    <a:lnTo>
                      <a:pt x="594" y="0"/>
                    </a:lnTo>
                    <a:lnTo>
                      <a:pt x="594" y="4"/>
                    </a:lnTo>
                    <a:lnTo>
                      <a:pt x="592" y="0"/>
                    </a:lnTo>
                    <a:lnTo>
                      <a:pt x="592" y="0"/>
                    </a:lnTo>
                    <a:lnTo>
                      <a:pt x="592" y="12"/>
                    </a:lnTo>
                    <a:lnTo>
                      <a:pt x="590" y="46"/>
                    </a:lnTo>
                    <a:lnTo>
                      <a:pt x="586" y="68"/>
                    </a:lnTo>
                    <a:lnTo>
                      <a:pt x="578" y="94"/>
                    </a:lnTo>
                    <a:lnTo>
                      <a:pt x="570" y="122"/>
                    </a:lnTo>
                    <a:lnTo>
                      <a:pt x="558" y="150"/>
                    </a:lnTo>
                    <a:lnTo>
                      <a:pt x="542" y="180"/>
                    </a:lnTo>
                    <a:lnTo>
                      <a:pt x="522" y="210"/>
                    </a:lnTo>
                    <a:lnTo>
                      <a:pt x="498" y="238"/>
                    </a:lnTo>
                    <a:lnTo>
                      <a:pt x="484" y="252"/>
                    </a:lnTo>
                    <a:lnTo>
                      <a:pt x="470" y="266"/>
                    </a:lnTo>
                    <a:lnTo>
                      <a:pt x="452" y="278"/>
                    </a:lnTo>
                    <a:lnTo>
                      <a:pt x="434" y="290"/>
                    </a:lnTo>
                    <a:lnTo>
                      <a:pt x="416" y="302"/>
                    </a:lnTo>
                    <a:lnTo>
                      <a:pt x="394" y="312"/>
                    </a:lnTo>
                    <a:lnTo>
                      <a:pt x="372" y="322"/>
                    </a:lnTo>
                    <a:lnTo>
                      <a:pt x="348" y="330"/>
                    </a:lnTo>
                    <a:lnTo>
                      <a:pt x="322" y="338"/>
                    </a:lnTo>
                    <a:lnTo>
                      <a:pt x="294" y="344"/>
                    </a:lnTo>
                    <a:lnTo>
                      <a:pt x="294" y="344"/>
                    </a:lnTo>
                    <a:lnTo>
                      <a:pt x="288" y="354"/>
                    </a:lnTo>
                    <a:lnTo>
                      <a:pt x="276" y="384"/>
                    </a:lnTo>
                    <a:lnTo>
                      <a:pt x="260" y="426"/>
                    </a:lnTo>
                    <a:lnTo>
                      <a:pt x="252" y="452"/>
                    </a:lnTo>
                    <a:lnTo>
                      <a:pt x="244" y="478"/>
                    </a:lnTo>
                    <a:lnTo>
                      <a:pt x="238" y="508"/>
                    </a:lnTo>
                    <a:lnTo>
                      <a:pt x="234" y="538"/>
                    </a:lnTo>
                    <a:lnTo>
                      <a:pt x="230" y="568"/>
                    </a:lnTo>
                    <a:lnTo>
                      <a:pt x="230" y="598"/>
                    </a:lnTo>
                    <a:lnTo>
                      <a:pt x="234" y="628"/>
                    </a:lnTo>
                    <a:lnTo>
                      <a:pt x="240" y="658"/>
                    </a:lnTo>
                    <a:lnTo>
                      <a:pt x="250" y="686"/>
                    </a:lnTo>
                    <a:lnTo>
                      <a:pt x="258" y="698"/>
                    </a:lnTo>
                    <a:lnTo>
                      <a:pt x="266" y="710"/>
                    </a:lnTo>
                    <a:lnTo>
                      <a:pt x="266" y="710"/>
                    </a:lnTo>
                    <a:lnTo>
                      <a:pt x="320" y="786"/>
                    </a:lnTo>
                    <a:lnTo>
                      <a:pt x="348" y="828"/>
                    </a:lnTo>
                    <a:lnTo>
                      <a:pt x="362" y="848"/>
                    </a:lnTo>
                    <a:lnTo>
                      <a:pt x="362" y="848"/>
                    </a:lnTo>
                    <a:lnTo>
                      <a:pt x="362" y="854"/>
                    </a:lnTo>
                    <a:lnTo>
                      <a:pt x="360" y="856"/>
                    </a:lnTo>
                    <a:lnTo>
                      <a:pt x="356" y="856"/>
                    </a:lnTo>
                    <a:lnTo>
                      <a:pt x="356" y="856"/>
                    </a:lnTo>
                    <a:lnTo>
                      <a:pt x="350" y="854"/>
                    </a:lnTo>
                    <a:lnTo>
                      <a:pt x="344" y="848"/>
                    </a:lnTo>
                    <a:lnTo>
                      <a:pt x="324" y="830"/>
                    </a:lnTo>
                    <a:lnTo>
                      <a:pt x="308" y="818"/>
                    </a:lnTo>
                    <a:lnTo>
                      <a:pt x="288" y="804"/>
                    </a:lnTo>
                    <a:lnTo>
                      <a:pt x="262" y="790"/>
                    </a:lnTo>
                    <a:lnTo>
                      <a:pt x="230" y="774"/>
                    </a:lnTo>
                    <a:lnTo>
                      <a:pt x="230" y="774"/>
                    </a:lnTo>
                    <a:lnTo>
                      <a:pt x="210" y="768"/>
                    </a:lnTo>
                    <a:lnTo>
                      <a:pt x="190" y="762"/>
                    </a:lnTo>
                    <a:lnTo>
                      <a:pt x="174" y="760"/>
                    </a:lnTo>
                    <a:lnTo>
                      <a:pt x="158" y="760"/>
                    </a:lnTo>
                    <a:lnTo>
                      <a:pt x="146" y="762"/>
                    </a:lnTo>
                    <a:lnTo>
                      <a:pt x="134" y="766"/>
                    </a:lnTo>
                    <a:lnTo>
                      <a:pt x="126" y="770"/>
                    </a:lnTo>
                    <a:lnTo>
                      <a:pt x="118" y="776"/>
                    </a:lnTo>
                    <a:lnTo>
                      <a:pt x="110" y="782"/>
                    </a:lnTo>
                    <a:lnTo>
                      <a:pt x="106" y="790"/>
                    </a:lnTo>
                    <a:lnTo>
                      <a:pt x="98" y="802"/>
                    </a:lnTo>
                    <a:lnTo>
                      <a:pt x="96" y="812"/>
                    </a:lnTo>
                    <a:lnTo>
                      <a:pt x="94" y="816"/>
                    </a:lnTo>
                    <a:lnTo>
                      <a:pt x="94" y="816"/>
                    </a:lnTo>
                    <a:lnTo>
                      <a:pt x="84" y="810"/>
                    </a:lnTo>
                    <a:lnTo>
                      <a:pt x="72" y="804"/>
                    </a:lnTo>
                    <a:lnTo>
                      <a:pt x="60" y="796"/>
                    </a:lnTo>
                    <a:lnTo>
                      <a:pt x="46" y="784"/>
                    </a:lnTo>
                    <a:lnTo>
                      <a:pt x="34" y="768"/>
                    </a:lnTo>
                    <a:lnTo>
                      <a:pt x="22" y="752"/>
                    </a:lnTo>
                    <a:lnTo>
                      <a:pt x="18" y="742"/>
                    </a:lnTo>
                    <a:lnTo>
                      <a:pt x="16" y="730"/>
                    </a:lnTo>
                    <a:lnTo>
                      <a:pt x="16" y="730"/>
                    </a:lnTo>
                    <a:lnTo>
                      <a:pt x="14" y="722"/>
                    </a:lnTo>
                    <a:lnTo>
                      <a:pt x="10" y="722"/>
                    </a:lnTo>
                    <a:lnTo>
                      <a:pt x="8" y="724"/>
                    </a:lnTo>
                    <a:lnTo>
                      <a:pt x="6" y="734"/>
                    </a:lnTo>
                    <a:lnTo>
                      <a:pt x="4" y="762"/>
                    </a:lnTo>
                    <a:lnTo>
                      <a:pt x="0" y="800"/>
                    </a:lnTo>
                    <a:lnTo>
                      <a:pt x="0" y="842"/>
                    </a:lnTo>
                    <a:lnTo>
                      <a:pt x="0" y="884"/>
                    </a:lnTo>
                    <a:lnTo>
                      <a:pt x="0" y="920"/>
                    </a:lnTo>
                    <a:lnTo>
                      <a:pt x="4" y="942"/>
                    </a:lnTo>
                    <a:lnTo>
                      <a:pt x="4" y="942"/>
                    </a:lnTo>
                    <a:lnTo>
                      <a:pt x="8" y="958"/>
                    </a:lnTo>
                    <a:lnTo>
                      <a:pt x="16" y="974"/>
                    </a:lnTo>
                    <a:lnTo>
                      <a:pt x="26" y="990"/>
                    </a:lnTo>
                    <a:lnTo>
                      <a:pt x="38" y="1006"/>
                    </a:lnTo>
                    <a:lnTo>
                      <a:pt x="52" y="1018"/>
                    </a:lnTo>
                    <a:lnTo>
                      <a:pt x="66" y="1030"/>
                    </a:lnTo>
                    <a:lnTo>
                      <a:pt x="80" y="1038"/>
                    </a:lnTo>
                    <a:lnTo>
                      <a:pt x="96" y="1042"/>
                    </a:lnTo>
                    <a:lnTo>
                      <a:pt x="96" y="1042"/>
                    </a:lnTo>
                    <a:lnTo>
                      <a:pt x="106" y="1046"/>
                    </a:lnTo>
                    <a:lnTo>
                      <a:pt x="118" y="1050"/>
                    </a:lnTo>
                    <a:lnTo>
                      <a:pt x="132" y="1058"/>
                    </a:lnTo>
                    <a:lnTo>
                      <a:pt x="146" y="1066"/>
                    </a:lnTo>
                    <a:lnTo>
                      <a:pt x="162" y="1078"/>
                    </a:lnTo>
                    <a:lnTo>
                      <a:pt x="176" y="1092"/>
                    </a:lnTo>
                    <a:lnTo>
                      <a:pt x="190" y="1106"/>
                    </a:lnTo>
                    <a:lnTo>
                      <a:pt x="200" y="1124"/>
                    </a:lnTo>
                    <a:lnTo>
                      <a:pt x="210" y="1142"/>
                    </a:lnTo>
                    <a:lnTo>
                      <a:pt x="214" y="1162"/>
                    </a:lnTo>
                    <a:lnTo>
                      <a:pt x="214" y="1172"/>
                    </a:lnTo>
                    <a:lnTo>
                      <a:pt x="214" y="1184"/>
                    </a:lnTo>
                    <a:lnTo>
                      <a:pt x="212" y="1194"/>
                    </a:lnTo>
                    <a:lnTo>
                      <a:pt x="208" y="1206"/>
                    </a:lnTo>
                    <a:lnTo>
                      <a:pt x="204" y="1218"/>
                    </a:lnTo>
                    <a:lnTo>
                      <a:pt x="198" y="1230"/>
                    </a:lnTo>
                    <a:lnTo>
                      <a:pt x="190" y="1242"/>
                    </a:lnTo>
                    <a:lnTo>
                      <a:pt x="180" y="1256"/>
                    </a:lnTo>
                    <a:lnTo>
                      <a:pt x="168" y="1268"/>
                    </a:lnTo>
                    <a:lnTo>
                      <a:pt x="154" y="1282"/>
                    </a:lnTo>
                    <a:lnTo>
                      <a:pt x="138" y="1294"/>
                    </a:lnTo>
                    <a:lnTo>
                      <a:pt x="120" y="1308"/>
                    </a:lnTo>
                    <a:lnTo>
                      <a:pt x="120" y="1308"/>
                    </a:lnTo>
                    <a:lnTo>
                      <a:pt x="136" y="1308"/>
                    </a:lnTo>
                    <a:lnTo>
                      <a:pt x="154" y="1310"/>
                    </a:lnTo>
                    <a:lnTo>
                      <a:pt x="178" y="1312"/>
                    </a:lnTo>
                    <a:lnTo>
                      <a:pt x="208" y="1318"/>
                    </a:lnTo>
                    <a:lnTo>
                      <a:pt x="242" y="1328"/>
                    </a:lnTo>
                    <a:lnTo>
                      <a:pt x="280" y="1342"/>
                    </a:lnTo>
                    <a:lnTo>
                      <a:pt x="320" y="1362"/>
                    </a:lnTo>
                    <a:lnTo>
                      <a:pt x="320" y="1362"/>
                    </a:lnTo>
                    <a:lnTo>
                      <a:pt x="338" y="1372"/>
                    </a:lnTo>
                    <a:lnTo>
                      <a:pt x="356" y="1376"/>
                    </a:lnTo>
                    <a:lnTo>
                      <a:pt x="374" y="1380"/>
                    </a:lnTo>
                    <a:lnTo>
                      <a:pt x="394" y="1382"/>
                    </a:lnTo>
                    <a:lnTo>
                      <a:pt x="412" y="1380"/>
                    </a:lnTo>
                    <a:lnTo>
                      <a:pt x="430" y="1378"/>
                    </a:lnTo>
                    <a:lnTo>
                      <a:pt x="448" y="1374"/>
                    </a:lnTo>
                    <a:lnTo>
                      <a:pt x="464" y="1370"/>
                    </a:lnTo>
                    <a:lnTo>
                      <a:pt x="496" y="1358"/>
                    </a:lnTo>
                    <a:lnTo>
                      <a:pt x="522" y="1344"/>
                    </a:lnTo>
                    <a:lnTo>
                      <a:pt x="544" y="1332"/>
                    </a:lnTo>
                    <a:lnTo>
                      <a:pt x="558" y="1324"/>
                    </a:lnTo>
                    <a:lnTo>
                      <a:pt x="558" y="1324"/>
                    </a:lnTo>
                    <a:lnTo>
                      <a:pt x="558" y="1362"/>
                    </a:lnTo>
                    <a:lnTo>
                      <a:pt x="558" y="1422"/>
                    </a:lnTo>
                    <a:lnTo>
                      <a:pt x="554" y="1496"/>
                    </a:lnTo>
                    <a:lnTo>
                      <a:pt x="550" y="1534"/>
                    </a:lnTo>
                    <a:lnTo>
                      <a:pt x="546" y="1576"/>
                    </a:lnTo>
                    <a:lnTo>
                      <a:pt x="540" y="1616"/>
                    </a:lnTo>
                    <a:lnTo>
                      <a:pt x="532" y="1656"/>
                    </a:lnTo>
                    <a:lnTo>
                      <a:pt x="524" y="1696"/>
                    </a:lnTo>
                    <a:lnTo>
                      <a:pt x="512" y="1732"/>
                    </a:lnTo>
                    <a:lnTo>
                      <a:pt x="498" y="1764"/>
                    </a:lnTo>
                    <a:lnTo>
                      <a:pt x="482" y="1794"/>
                    </a:lnTo>
                    <a:lnTo>
                      <a:pt x="474" y="1806"/>
                    </a:lnTo>
                    <a:lnTo>
                      <a:pt x="464" y="1816"/>
                    </a:lnTo>
                    <a:lnTo>
                      <a:pt x="454" y="1826"/>
                    </a:lnTo>
                    <a:lnTo>
                      <a:pt x="442" y="1834"/>
                    </a:lnTo>
                    <a:lnTo>
                      <a:pt x="442" y="1834"/>
                    </a:lnTo>
                    <a:lnTo>
                      <a:pt x="438" y="1838"/>
                    </a:lnTo>
                    <a:lnTo>
                      <a:pt x="434" y="1842"/>
                    </a:lnTo>
                    <a:lnTo>
                      <a:pt x="434" y="1846"/>
                    </a:lnTo>
                    <a:lnTo>
                      <a:pt x="434" y="1850"/>
                    </a:lnTo>
                    <a:lnTo>
                      <a:pt x="438" y="1854"/>
                    </a:lnTo>
                    <a:lnTo>
                      <a:pt x="442" y="1858"/>
                    </a:lnTo>
                    <a:lnTo>
                      <a:pt x="442" y="1858"/>
                    </a:lnTo>
                    <a:lnTo>
                      <a:pt x="450" y="1864"/>
                    </a:lnTo>
                    <a:lnTo>
                      <a:pt x="460" y="1868"/>
                    </a:lnTo>
                    <a:lnTo>
                      <a:pt x="470" y="1872"/>
                    </a:lnTo>
                    <a:lnTo>
                      <a:pt x="482" y="1874"/>
                    </a:lnTo>
                    <a:lnTo>
                      <a:pt x="496" y="1874"/>
                    </a:lnTo>
                    <a:lnTo>
                      <a:pt x="512" y="1870"/>
                    </a:lnTo>
                    <a:lnTo>
                      <a:pt x="528" y="1860"/>
                    </a:lnTo>
                    <a:lnTo>
                      <a:pt x="528" y="1860"/>
                    </a:lnTo>
                    <a:lnTo>
                      <a:pt x="532" y="1858"/>
                    </a:lnTo>
                    <a:lnTo>
                      <a:pt x="538" y="1856"/>
                    </a:lnTo>
                    <a:lnTo>
                      <a:pt x="546" y="1856"/>
                    </a:lnTo>
                    <a:lnTo>
                      <a:pt x="550" y="1854"/>
                    </a:lnTo>
                    <a:lnTo>
                      <a:pt x="554" y="1852"/>
                    </a:lnTo>
                    <a:lnTo>
                      <a:pt x="558" y="1848"/>
                    </a:lnTo>
                    <a:lnTo>
                      <a:pt x="562" y="1842"/>
                    </a:lnTo>
                    <a:lnTo>
                      <a:pt x="562" y="1842"/>
                    </a:lnTo>
                    <a:lnTo>
                      <a:pt x="574" y="1814"/>
                    </a:lnTo>
                    <a:lnTo>
                      <a:pt x="586" y="1776"/>
                    </a:lnTo>
                    <a:lnTo>
                      <a:pt x="596" y="1730"/>
                    </a:lnTo>
                    <a:lnTo>
                      <a:pt x="606" y="1672"/>
                    </a:lnTo>
                    <a:lnTo>
                      <a:pt x="614" y="1604"/>
                    </a:lnTo>
                    <a:lnTo>
                      <a:pt x="622" y="1524"/>
                    </a:lnTo>
                    <a:lnTo>
                      <a:pt x="628" y="1432"/>
                    </a:lnTo>
                    <a:lnTo>
                      <a:pt x="634" y="1326"/>
                    </a:lnTo>
                    <a:lnTo>
                      <a:pt x="634" y="1326"/>
                    </a:lnTo>
                    <a:lnTo>
                      <a:pt x="650" y="1338"/>
                    </a:lnTo>
                    <a:lnTo>
                      <a:pt x="672" y="1350"/>
                    </a:lnTo>
                    <a:lnTo>
                      <a:pt x="698" y="1362"/>
                    </a:lnTo>
                    <a:lnTo>
                      <a:pt x="730" y="1372"/>
                    </a:lnTo>
                    <a:lnTo>
                      <a:pt x="746" y="1376"/>
                    </a:lnTo>
                    <a:lnTo>
                      <a:pt x="762" y="1380"/>
                    </a:lnTo>
                    <a:lnTo>
                      <a:pt x="780" y="1382"/>
                    </a:lnTo>
                    <a:lnTo>
                      <a:pt x="796" y="1382"/>
                    </a:lnTo>
                    <a:lnTo>
                      <a:pt x="814" y="1380"/>
                    </a:lnTo>
                    <a:lnTo>
                      <a:pt x="832" y="1376"/>
                    </a:lnTo>
                    <a:lnTo>
                      <a:pt x="850" y="1370"/>
                    </a:lnTo>
                    <a:lnTo>
                      <a:pt x="866" y="1362"/>
                    </a:lnTo>
                    <a:lnTo>
                      <a:pt x="866" y="1362"/>
                    </a:lnTo>
                    <a:lnTo>
                      <a:pt x="906" y="1342"/>
                    </a:lnTo>
                    <a:lnTo>
                      <a:pt x="944" y="1328"/>
                    </a:lnTo>
                    <a:lnTo>
                      <a:pt x="978" y="1318"/>
                    </a:lnTo>
                    <a:lnTo>
                      <a:pt x="1008" y="1312"/>
                    </a:lnTo>
                    <a:lnTo>
                      <a:pt x="1032" y="1310"/>
                    </a:lnTo>
                    <a:lnTo>
                      <a:pt x="1050" y="1308"/>
                    </a:lnTo>
                    <a:lnTo>
                      <a:pt x="1066" y="1308"/>
                    </a:lnTo>
                    <a:lnTo>
                      <a:pt x="1066" y="1308"/>
                    </a:lnTo>
                    <a:lnTo>
                      <a:pt x="1048" y="1294"/>
                    </a:lnTo>
                    <a:lnTo>
                      <a:pt x="1032" y="1282"/>
                    </a:lnTo>
                    <a:lnTo>
                      <a:pt x="1018" y="1268"/>
                    </a:lnTo>
                    <a:lnTo>
                      <a:pt x="1006" y="1256"/>
                    </a:lnTo>
                    <a:lnTo>
                      <a:pt x="998" y="1242"/>
                    </a:lnTo>
                    <a:lnTo>
                      <a:pt x="988" y="1230"/>
                    </a:lnTo>
                    <a:lnTo>
                      <a:pt x="982" y="1218"/>
                    </a:lnTo>
                    <a:lnTo>
                      <a:pt x="978" y="1206"/>
                    </a:lnTo>
                    <a:lnTo>
                      <a:pt x="974" y="1194"/>
                    </a:lnTo>
                    <a:lnTo>
                      <a:pt x="972" y="1184"/>
                    </a:lnTo>
                    <a:lnTo>
                      <a:pt x="972" y="1172"/>
                    </a:lnTo>
                    <a:lnTo>
                      <a:pt x="972" y="1162"/>
                    </a:lnTo>
                    <a:lnTo>
                      <a:pt x="976" y="1142"/>
                    </a:lnTo>
                    <a:lnTo>
                      <a:pt x="986" y="1124"/>
                    </a:lnTo>
                    <a:lnTo>
                      <a:pt x="996" y="1106"/>
                    </a:lnTo>
                    <a:lnTo>
                      <a:pt x="1010" y="1092"/>
                    </a:lnTo>
                    <a:lnTo>
                      <a:pt x="1024" y="1078"/>
                    </a:lnTo>
                    <a:lnTo>
                      <a:pt x="1040" y="1066"/>
                    </a:lnTo>
                    <a:lnTo>
                      <a:pt x="1054" y="1058"/>
                    </a:lnTo>
                    <a:lnTo>
                      <a:pt x="1068" y="1050"/>
                    </a:lnTo>
                    <a:lnTo>
                      <a:pt x="1080" y="1046"/>
                    </a:lnTo>
                    <a:lnTo>
                      <a:pt x="1090" y="1042"/>
                    </a:lnTo>
                    <a:lnTo>
                      <a:pt x="1090" y="1042"/>
                    </a:lnTo>
                    <a:lnTo>
                      <a:pt x="1106" y="1038"/>
                    </a:lnTo>
                    <a:lnTo>
                      <a:pt x="1120" y="1030"/>
                    </a:lnTo>
                    <a:lnTo>
                      <a:pt x="1134" y="1018"/>
                    </a:lnTo>
                    <a:lnTo>
                      <a:pt x="1148" y="1006"/>
                    </a:lnTo>
                    <a:lnTo>
                      <a:pt x="1160" y="990"/>
                    </a:lnTo>
                    <a:lnTo>
                      <a:pt x="1170" y="974"/>
                    </a:lnTo>
                    <a:lnTo>
                      <a:pt x="1178" y="958"/>
                    </a:lnTo>
                    <a:lnTo>
                      <a:pt x="1182" y="942"/>
                    </a:lnTo>
                    <a:lnTo>
                      <a:pt x="1182" y="942"/>
                    </a:lnTo>
                    <a:lnTo>
                      <a:pt x="1186" y="920"/>
                    </a:lnTo>
                    <a:lnTo>
                      <a:pt x="1188" y="884"/>
                    </a:lnTo>
                    <a:lnTo>
                      <a:pt x="1186" y="842"/>
                    </a:lnTo>
                    <a:lnTo>
                      <a:pt x="1186" y="800"/>
                    </a:lnTo>
                    <a:lnTo>
                      <a:pt x="1182" y="762"/>
                    </a:lnTo>
                    <a:lnTo>
                      <a:pt x="1180" y="734"/>
                    </a:lnTo>
                    <a:lnTo>
                      <a:pt x="1178" y="724"/>
                    </a:lnTo>
                    <a:lnTo>
                      <a:pt x="1176" y="722"/>
                    </a:lnTo>
                    <a:lnTo>
                      <a:pt x="1172" y="722"/>
                    </a:lnTo>
                    <a:lnTo>
                      <a:pt x="1170" y="730"/>
                    </a:lnTo>
                    <a:lnTo>
                      <a:pt x="1170" y="730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" name="Freeform 36"/>
              <p:cNvSpPr>
                <a:spLocks noChangeAspect="1"/>
              </p:cNvSpPr>
              <p:nvPr/>
            </p:nvSpPr>
            <p:spPr bwMode="auto">
              <a:xfrm rot="11849821">
                <a:off x="7750232" y="597775"/>
                <a:ext cx="1064273" cy="1063143"/>
              </a:xfrm>
              <a:custGeom>
                <a:avLst/>
                <a:gdLst/>
                <a:ahLst/>
                <a:cxnLst>
                  <a:cxn ang="0">
                    <a:pos x="1280" y="874"/>
                  </a:cxn>
                  <a:cxn ang="0">
                    <a:pos x="1142" y="974"/>
                  </a:cxn>
                  <a:cxn ang="0">
                    <a:pos x="1150" y="944"/>
                  </a:cxn>
                  <a:cxn ang="0">
                    <a:pos x="1196" y="832"/>
                  </a:cxn>
                  <a:cxn ang="0">
                    <a:pos x="1194" y="590"/>
                  </a:cxn>
                  <a:cxn ang="0">
                    <a:pos x="1152" y="368"/>
                  </a:cxn>
                  <a:cxn ang="0">
                    <a:pos x="1020" y="148"/>
                  </a:cxn>
                  <a:cxn ang="0">
                    <a:pos x="958" y="62"/>
                  </a:cxn>
                  <a:cxn ang="0">
                    <a:pos x="942" y="0"/>
                  </a:cxn>
                  <a:cxn ang="0">
                    <a:pos x="930" y="44"/>
                  </a:cxn>
                  <a:cxn ang="0">
                    <a:pos x="884" y="120"/>
                  </a:cxn>
                  <a:cxn ang="0">
                    <a:pos x="738" y="346"/>
                  </a:cxn>
                  <a:cxn ang="0">
                    <a:pos x="702" y="516"/>
                  </a:cxn>
                  <a:cxn ang="0">
                    <a:pos x="680" y="794"/>
                  </a:cxn>
                  <a:cxn ang="0">
                    <a:pos x="724" y="930"/>
                  </a:cxn>
                  <a:cxn ang="0">
                    <a:pos x="744" y="972"/>
                  </a:cxn>
                  <a:cxn ang="0">
                    <a:pos x="636" y="896"/>
                  </a:cxn>
                  <a:cxn ang="0">
                    <a:pos x="504" y="826"/>
                  </a:cxn>
                  <a:cxn ang="0">
                    <a:pos x="118" y="794"/>
                  </a:cxn>
                  <a:cxn ang="0">
                    <a:pos x="72" y="836"/>
                  </a:cxn>
                  <a:cxn ang="0">
                    <a:pos x="232" y="986"/>
                  </a:cxn>
                  <a:cxn ang="0">
                    <a:pos x="424" y="1194"/>
                  </a:cxn>
                  <a:cxn ang="0">
                    <a:pos x="608" y="1266"/>
                  </a:cxn>
                  <a:cxn ang="0">
                    <a:pos x="698" y="1248"/>
                  </a:cxn>
                  <a:cxn ang="0">
                    <a:pos x="708" y="1268"/>
                  </a:cxn>
                  <a:cxn ang="0">
                    <a:pos x="558" y="1382"/>
                  </a:cxn>
                  <a:cxn ang="0">
                    <a:pos x="416" y="1562"/>
                  </a:cxn>
                  <a:cxn ang="0">
                    <a:pos x="460" y="1634"/>
                  </a:cxn>
                  <a:cxn ang="0">
                    <a:pos x="628" y="1588"/>
                  </a:cxn>
                  <a:cxn ang="0">
                    <a:pos x="752" y="1516"/>
                  </a:cxn>
                  <a:cxn ang="0">
                    <a:pos x="784" y="1576"/>
                  </a:cxn>
                  <a:cxn ang="0">
                    <a:pos x="816" y="1560"/>
                  </a:cxn>
                  <a:cxn ang="0">
                    <a:pos x="858" y="1422"/>
                  </a:cxn>
                  <a:cxn ang="0">
                    <a:pos x="904" y="1368"/>
                  </a:cxn>
                  <a:cxn ang="0">
                    <a:pos x="878" y="1664"/>
                  </a:cxn>
                  <a:cxn ang="0">
                    <a:pos x="810" y="1824"/>
                  </a:cxn>
                  <a:cxn ang="0">
                    <a:pos x="780" y="1854"/>
                  </a:cxn>
                  <a:cxn ang="0">
                    <a:pos x="806" y="1876"/>
                  </a:cxn>
                  <a:cxn ang="0">
                    <a:pos x="874" y="1868"/>
                  </a:cxn>
                  <a:cxn ang="0">
                    <a:pos x="904" y="1856"/>
                  </a:cxn>
                  <a:cxn ang="0">
                    <a:pos x="952" y="1680"/>
                  </a:cxn>
                  <a:cxn ang="0">
                    <a:pos x="988" y="1342"/>
                  </a:cxn>
                  <a:cxn ang="0">
                    <a:pos x="1062" y="1548"/>
                  </a:cxn>
                  <a:cxn ang="0">
                    <a:pos x="1084" y="1572"/>
                  </a:cxn>
                  <a:cxn ang="0">
                    <a:pos x="1112" y="1566"/>
                  </a:cxn>
                  <a:cxn ang="0">
                    <a:pos x="1162" y="1530"/>
                  </a:cxn>
                  <a:cxn ang="0">
                    <a:pos x="1344" y="1620"/>
                  </a:cxn>
                  <a:cxn ang="0">
                    <a:pos x="1498" y="1638"/>
                  </a:cxn>
                  <a:cxn ang="0">
                    <a:pos x="1402" y="1462"/>
                  </a:cxn>
                  <a:cxn ang="0">
                    <a:pos x="1230" y="1306"/>
                  </a:cxn>
                  <a:cxn ang="0">
                    <a:pos x="1164" y="1252"/>
                  </a:cxn>
                  <a:cxn ang="0">
                    <a:pos x="1216" y="1260"/>
                  </a:cxn>
                  <a:cxn ang="0">
                    <a:pos x="1358" y="1250"/>
                  </a:cxn>
                  <a:cxn ang="0">
                    <a:pos x="1576" y="1076"/>
                  </a:cxn>
                  <a:cxn ang="0">
                    <a:pos x="1744" y="892"/>
                  </a:cxn>
                  <a:cxn ang="0">
                    <a:pos x="1880" y="802"/>
                  </a:cxn>
                  <a:cxn ang="0">
                    <a:pos x="1528" y="798"/>
                  </a:cxn>
                </a:cxnLst>
                <a:rect l="0" t="0" r="r" b="b"/>
                <a:pathLst>
                  <a:path w="1884" h="1882">
                    <a:moveTo>
                      <a:pt x="1380" y="826"/>
                    </a:moveTo>
                    <a:lnTo>
                      <a:pt x="1380" y="826"/>
                    </a:lnTo>
                    <a:lnTo>
                      <a:pt x="1364" y="830"/>
                    </a:lnTo>
                    <a:lnTo>
                      <a:pt x="1348" y="836"/>
                    </a:lnTo>
                    <a:lnTo>
                      <a:pt x="1314" y="852"/>
                    </a:lnTo>
                    <a:lnTo>
                      <a:pt x="1280" y="874"/>
                    </a:lnTo>
                    <a:lnTo>
                      <a:pt x="1248" y="896"/>
                    </a:lnTo>
                    <a:lnTo>
                      <a:pt x="1190" y="940"/>
                    </a:lnTo>
                    <a:lnTo>
                      <a:pt x="1156" y="968"/>
                    </a:lnTo>
                    <a:lnTo>
                      <a:pt x="1156" y="968"/>
                    </a:lnTo>
                    <a:lnTo>
                      <a:pt x="1148" y="972"/>
                    </a:lnTo>
                    <a:lnTo>
                      <a:pt x="1142" y="974"/>
                    </a:lnTo>
                    <a:lnTo>
                      <a:pt x="1140" y="972"/>
                    </a:lnTo>
                    <a:lnTo>
                      <a:pt x="1138" y="968"/>
                    </a:lnTo>
                    <a:lnTo>
                      <a:pt x="1138" y="960"/>
                    </a:lnTo>
                    <a:lnTo>
                      <a:pt x="1138" y="956"/>
                    </a:lnTo>
                    <a:lnTo>
                      <a:pt x="1138" y="956"/>
                    </a:lnTo>
                    <a:lnTo>
                      <a:pt x="1150" y="944"/>
                    </a:lnTo>
                    <a:lnTo>
                      <a:pt x="1160" y="930"/>
                    </a:lnTo>
                    <a:lnTo>
                      <a:pt x="1168" y="916"/>
                    </a:lnTo>
                    <a:lnTo>
                      <a:pt x="1176" y="900"/>
                    </a:lnTo>
                    <a:lnTo>
                      <a:pt x="1182" y="884"/>
                    </a:lnTo>
                    <a:lnTo>
                      <a:pt x="1188" y="868"/>
                    </a:lnTo>
                    <a:lnTo>
                      <a:pt x="1196" y="832"/>
                    </a:lnTo>
                    <a:lnTo>
                      <a:pt x="1202" y="794"/>
                    </a:lnTo>
                    <a:lnTo>
                      <a:pt x="1204" y="754"/>
                    </a:lnTo>
                    <a:lnTo>
                      <a:pt x="1204" y="712"/>
                    </a:lnTo>
                    <a:lnTo>
                      <a:pt x="1202" y="672"/>
                    </a:lnTo>
                    <a:lnTo>
                      <a:pt x="1198" y="630"/>
                    </a:lnTo>
                    <a:lnTo>
                      <a:pt x="1194" y="590"/>
                    </a:lnTo>
                    <a:lnTo>
                      <a:pt x="1182" y="516"/>
                    </a:lnTo>
                    <a:lnTo>
                      <a:pt x="1170" y="454"/>
                    </a:lnTo>
                    <a:lnTo>
                      <a:pt x="1162" y="408"/>
                    </a:lnTo>
                    <a:lnTo>
                      <a:pt x="1162" y="408"/>
                    </a:lnTo>
                    <a:lnTo>
                      <a:pt x="1160" y="388"/>
                    </a:lnTo>
                    <a:lnTo>
                      <a:pt x="1152" y="368"/>
                    </a:lnTo>
                    <a:lnTo>
                      <a:pt x="1144" y="346"/>
                    </a:lnTo>
                    <a:lnTo>
                      <a:pt x="1134" y="324"/>
                    </a:lnTo>
                    <a:lnTo>
                      <a:pt x="1108" y="276"/>
                    </a:lnTo>
                    <a:lnTo>
                      <a:pt x="1078" y="230"/>
                    </a:lnTo>
                    <a:lnTo>
                      <a:pt x="1048" y="186"/>
                    </a:lnTo>
                    <a:lnTo>
                      <a:pt x="1020" y="148"/>
                    </a:lnTo>
                    <a:lnTo>
                      <a:pt x="998" y="120"/>
                    </a:lnTo>
                    <a:lnTo>
                      <a:pt x="984" y="104"/>
                    </a:lnTo>
                    <a:lnTo>
                      <a:pt x="984" y="104"/>
                    </a:lnTo>
                    <a:lnTo>
                      <a:pt x="974" y="94"/>
                    </a:lnTo>
                    <a:lnTo>
                      <a:pt x="966" y="78"/>
                    </a:lnTo>
                    <a:lnTo>
                      <a:pt x="958" y="62"/>
                    </a:lnTo>
                    <a:lnTo>
                      <a:pt x="952" y="44"/>
                    </a:lnTo>
                    <a:lnTo>
                      <a:pt x="944" y="14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38" y="14"/>
                    </a:lnTo>
                    <a:lnTo>
                      <a:pt x="930" y="44"/>
                    </a:lnTo>
                    <a:lnTo>
                      <a:pt x="924" y="62"/>
                    </a:lnTo>
                    <a:lnTo>
                      <a:pt x="918" y="78"/>
                    </a:lnTo>
                    <a:lnTo>
                      <a:pt x="910" y="94"/>
                    </a:lnTo>
                    <a:lnTo>
                      <a:pt x="900" y="104"/>
                    </a:lnTo>
                    <a:lnTo>
                      <a:pt x="900" y="104"/>
                    </a:lnTo>
                    <a:lnTo>
                      <a:pt x="884" y="120"/>
                    </a:lnTo>
                    <a:lnTo>
                      <a:pt x="862" y="148"/>
                    </a:lnTo>
                    <a:lnTo>
                      <a:pt x="834" y="186"/>
                    </a:lnTo>
                    <a:lnTo>
                      <a:pt x="804" y="230"/>
                    </a:lnTo>
                    <a:lnTo>
                      <a:pt x="776" y="276"/>
                    </a:lnTo>
                    <a:lnTo>
                      <a:pt x="750" y="324"/>
                    </a:lnTo>
                    <a:lnTo>
                      <a:pt x="738" y="346"/>
                    </a:lnTo>
                    <a:lnTo>
                      <a:pt x="730" y="368"/>
                    </a:lnTo>
                    <a:lnTo>
                      <a:pt x="724" y="388"/>
                    </a:lnTo>
                    <a:lnTo>
                      <a:pt x="720" y="408"/>
                    </a:lnTo>
                    <a:lnTo>
                      <a:pt x="720" y="408"/>
                    </a:lnTo>
                    <a:lnTo>
                      <a:pt x="712" y="454"/>
                    </a:lnTo>
                    <a:lnTo>
                      <a:pt x="702" y="516"/>
                    </a:lnTo>
                    <a:lnTo>
                      <a:pt x="690" y="590"/>
                    </a:lnTo>
                    <a:lnTo>
                      <a:pt x="684" y="630"/>
                    </a:lnTo>
                    <a:lnTo>
                      <a:pt x="680" y="672"/>
                    </a:lnTo>
                    <a:lnTo>
                      <a:pt x="678" y="712"/>
                    </a:lnTo>
                    <a:lnTo>
                      <a:pt x="678" y="754"/>
                    </a:lnTo>
                    <a:lnTo>
                      <a:pt x="680" y="794"/>
                    </a:lnTo>
                    <a:lnTo>
                      <a:pt x="686" y="832"/>
                    </a:lnTo>
                    <a:lnTo>
                      <a:pt x="694" y="868"/>
                    </a:lnTo>
                    <a:lnTo>
                      <a:pt x="700" y="884"/>
                    </a:lnTo>
                    <a:lnTo>
                      <a:pt x="708" y="900"/>
                    </a:lnTo>
                    <a:lnTo>
                      <a:pt x="714" y="916"/>
                    </a:lnTo>
                    <a:lnTo>
                      <a:pt x="724" y="930"/>
                    </a:lnTo>
                    <a:lnTo>
                      <a:pt x="734" y="944"/>
                    </a:lnTo>
                    <a:lnTo>
                      <a:pt x="744" y="956"/>
                    </a:lnTo>
                    <a:lnTo>
                      <a:pt x="744" y="956"/>
                    </a:lnTo>
                    <a:lnTo>
                      <a:pt x="746" y="960"/>
                    </a:lnTo>
                    <a:lnTo>
                      <a:pt x="746" y="968"/>
                    </a:lnTo>
                    <a:lnTo>
                      <a:pt x="744" y="972"/>
                    </a:lnTo>
                    <a:lnTo>
                      <a:pt x="740" y="974"/>
                    </a:lnTo>
                    <a:lnTo>
                      <a:pt x="736" y="972"/>
                    </a:lnTo>
                    <a:lnTo>
                      <a:pt x="728" y="968"/>
                    </a:lnTo>
                    <a:lnTo>
                      <a:pt x="728" y="968"/>
                    </a:lnTo>
                    <a:lnTo>
                      <a:pt x="694" y="940"/>
                    </a:lnTo>
                    <a:lnTo>
                      <a:pt x="636" y="896"/>
                    </a:lnTo>
                    <a:lnTo>
                      <a:pt x="602" y="874"/>
                    </a:lnTo>
                    <a:lnTo>
                      <a:pt x="568" y="852"/>
                    </a:lnTo>
                    <a:lnTo>
                      <a:pt x="534" y="836"/>
                    </a:lnTo>
                    <a:lnTo>
                      <a:pt x="518" y="830"/>
                    </a:lnTo>
                    <a:lnTo>
                      <a:pt x="504" y="826"/>
                    </a:lnTo>
                    <a:lnTo>
                      <a:pt x="504" y="826"/>
                    </a:lnTo>
                    <a:lnTo>
                      <a:pt x="442" y="812"/>
                    </a:lnTo>
                    <a:lnTo>
                      <a:pt x="402" y="804"/>
                    </a:lnTo>
                    <a:lnTo>
                      <a:pt x="354" y="798"/>
                    </a:lnTo>
                    <a:lnTo>
                      <a:pt x="292" y="794"/>
                    </a:lnTo>
                    <a:lnTo>
                      <a:pt x="216" y="792"/>
                    </a:lnTo>
                    <a:lnTo>
                      <a:pt x="118" y="794"/>
                    </a:lnTo>
                    <a:lnTo>
                      <a:pt x="0" y="800"/>
                    </a:lnTo>
                    <a:lnTo>
                      <a:pt x="0" y="800"/>
                    </a:lnTo>
                    <a:lnTo>
                      <a:pt x="4" y="802"/>
                    </a:lnTo>
                    <a:lnTo>
                      <a:pt x="18" y="806"/>
                    </a:lnTo>
                    <a:lnTo>
                      <a:pt x="40" y="816"/>
                    </a:lnTo>
                    <a:lnTo>
                      <a:pt x="72" y="836"/>
                    </a:lnTo>
                    <a:lnTo>
                      <a:pt x="92" y="850"/>
                    </a:lnTo>
                    <a:lnTo>
                      <a:pt x="114" y="870"/>
                    </a:lnTo>
                    <a:lnTo>
                      <a:pt x="140" y="892"/>
                    </a:lnTo>
                    <a:lnTo>
                      <a:pt x="168" y="918"/>
                    </a:lnTo>
                    <a:lnTo>
                      <a:pt x="198" y="950"/>
                    </a:lnTo>
                    <a:lnTo>
                      <a:pt x="232" y="986"/>
                    </a:lnTo>
                    <a:lnTo>
                      <a:pt x="268" y="1028"/>
                    </a:lnTo>
                    <a:lnTo>
                      <a:pt x="306" y="1076"/>
                    </a:lnTo>
                    <a:lnTo>
                      <a:pt x="306" y="1076"/>
                    </a:lnTo>
                    <a:lnTo>
                      <a:pt x="348" y="1124"/>
                    </a:lnTo>
                    <a:lnTo>
                      <a:pt x="386" y="1162"/>
                    </a:lnTo>
                    <a:lnTo>
                      <a:pt x="424" y="1194"/>
                    </a:lnTo>
                    <a:lnTo>
                      <a:pt x="460" y="1218"/>
                    </a:lnTo>
                    <a:lnTo>
                      <a:pt x="494" y="1238"/>
                    </a:lnTo>
                    <a:lnTo>
                      <a:pt x="526" y="1250"/>
                    </a:lnTo>
                    <a:lnTo>
                      <a:pt x="556" y="1260"/>
                    </a:lnTo>
                    <a:lnTo>
                      <a:pt x="584" y="1264"/>
                    </a:lnTo>
                    <a:lnTo>
                      <a:pt x="608" y="1266"/>
                    </a:lnTo>
                    <a:lnTo>
                      <a:pt x="632" y="1266"/>
                    </a:lnTo>
                    <a:lnTo>
                      <a:pt x="650" y="1264"/>
                    </a:lnTo>
                    <a:lnTo>
                      <a:pt x="668" y="1260"/>
                    </a:lnTo>
                    <a:lnTo>
                      <a:pt x="690" y="1252"/>
                    </a:lnTo>
                    <a:lnTo>
                      <a:pt x="698" y="1248"/>
                    </a:lnTo>
                    <a:lnTo>
                      <a:pt x="698" y="1248"/>
                    </a:lnTo>
                    <a:lnTo>
                      <a:pt x="704" y="1248"/>
                    </a:lnTo>
                    <a:lnTo>
                      <a:pt x="716" y="1250"/>
                    </a:lnTo>
                    <a:lnTo>
                      <a:pt x="720" y="1252"/>
                    </a:lnTo>
                    <a:lnTo>
                      <a:pt x="720" y="1256"/>
                    </a:lnTo>
                    <a:lnTo>
                      <a:pt x="718" y="1260"/>
                    </a:lnTo>
                    <a:lnTo>
                      <a:pt x="708" y="1268"/>
                    </a:lnTo>
                    <a:lnTo>
                      <a:pt x="708" y="1268"/>
                    </a:lnTo>
                    <a:lnTo>
                      <a:pt x="686" y="1282"/>
                    </a:lnTo>
                    <a:lnTo>
                      <a:pt x="652" y="1306"/>
                    </a:lnTo>
                    <a:lnTo>
                      <a:pt x="608" y="1338"/>
                    </a:lnTo>
                    <a:lnTo>
                      <a:pt x="584" y="1360"/>
                    </a:lnTo>
                    <a:lnTo>
                      <a:pt x="558" y="1382"/>
                    </a:lnTo>
                    <a:lnTo>
                      <a:pt x="532" y="1406"/>
                    </a:lnTo>
                    <a:lnTo>
                      <a:pt x="506" y="1434"/>
                    </a:lnTo>
                    <a:lnTo>
                      <a:pt x="482" y="1462"/>
                    </a:lnTo>
                    <a:lnTo>
                      <a:pt x="458" y="1494"/>
                    </a:lnTo>
                    <a:lnTo>
                      <a:pt x="436" y="1526"/>
                    </a:lnTo>
                    <a:lnTo>
                      <a:pt x="416" y="1562"/>
                    </a:lnTo>
                    <a:lnTo>
                      <a:pt x="400" y="1598"/>
                    </a:lnTo>
                    <a:lnTo>
                      <a:pt x="386" y="1638"/>
                    </a:lnTo>
                    <a:lnTo>
                      <a:pt x="386" y="1638"/>
                    </a:lnTo>
                    <a:lnTo>
                      <a:pt x="396" y="1638"/>
                    </a:lnTo>
                    <a:lnTo>
                      <a:pt x="422" y="1638"/>
                    </a:lnTo>
                    <a:lnTo>
                      <a:pt x="460" y="1634"/>
                    </a:lnTo>
                    <a:lnTo>
                      <a:pt x="484" y="1632"/>
                    </a:lnTo>
                    <a:lnTo>
                      <a:pt x="510" y="1626"/>
                    </a:lnTo>
                    <a:lnTo>
                      <a:pt x="538" y="1620"/>
                    </a:lnTo>
                    <a:lnTo>
                      <a:pt x="568" y="1612"/>
                    </a:lnTo>
                    <a:lnTo>
                      <a:pt x="598" y="1602"/>
                    </a:lnTo>
                    <a:lnTo>
                      <a:pt x="628" y="1588"/>
                    </a:lnTo>
                    <a:lnTo>
                      <a:pt x="660" y="1572"/>
                    </a:lnTo>
                    <a:lnTo>
                      <a:pt x="690" y="1552"/>
                    </a:lnTo>
                    <a:lnTo>
                      <a:pt x="720" y="1530"/>
                    </a:lnTo>
                    <a:lnTo>
                      <a:pt x="750" y="1504"/>
                    </a:lnTo>
                    <a:lnTo>
                      <a:pt x="750" y="1504"/>
                    </a:lnTo>
                    <a:lnTo>
                      <a:pt x="752" y="1516"/>
                    </a:lnTo>
                    <a:lnTo>
                      <a:pt x="758" y="1542"/>
                    </a:lnTo>
                    <a:lnTo>
                      <a:pt x="764" y="1556"/>
                    </a:lnTo>
                    <a:lnTo>
                      <a:pt x="770" y="1566"/>
                    </a:lnTo>
                    <a:lnTo>
                      <a:pt x="774" y="1570"/>
                    </a:lnTo>
                    <a:lnTo>
                      <a:pt x="778" y="1574"/>
                    </a:lnTo>
                    <a:lnTo>
                      <a:pt x="784" y="1576"/>
                    </a:lnTo>
                    <a:lnTo>
                      <a:pt x="790" y="1576"/>
                    </a:lnTo>
                    <a:lnTo>
                      <a:pt x="790" y="1576"/>
                    </a:lnTo>
                    <a:lnTo>
                      <a:pt x="798" y="1572"/>
                    </a:lnTo>
                    <a:lnTo>
                      <a:pt x="806" y="1570"/>
                    </a:lnTo>
                    <a:lnTo>
                      <a:pt x="812" y="1564"/>
                    </a:lnTo>
                    <a:lnTo>
                      <a:pt x="816" y="1560"/>
                    </a:lnTo>
                    <a:lnTo>
                      <a:pt x="820" y="1552"/>
                    </a:lnTo>
                    <a:lnTo>
                      <a:pt x="820" y="1548"/>
                    </a:lnTo>
                    <a:lnTo>
                      <a:pt x="820" y="1548"/>
                    </a:lnTo>
                    <a:lnTo>
                      <a:pt x="828" y="1522"/>
                    </a:lnTo>
                    <a:lnTo>
                      <a:pt x="846" y="1458"/>
                    </a:lnTo>
                    <a:lnTo>
                      <a:pt x="858" y="1422"/>
                    </a:lnTo>
                    <a:lnTo>
                      <a:pt x="872" y="1386"/>
                    </a:lnTo>
                    <a:lnTo>
                      <a:pt x="888" y="1354"/>
                    </a:lnTo>
                    <a:lnTo>
                      <a:pt x="896" y="1340"/>
                    </a:lnTo>
                    <a:lnTo>
                      <a:pt x="904" y="1330"/>
                    </a:lnTo>
                    <a:lnTo>
                      <a:pt x="904" y="1330"/>
                    </a:lnTo>
                    <a:lnTo>
                      <a:pt x="904" y="1368"/>
                    </a:lnTo>
                    <a:lnTo>
                      <a:pt x="904" y="1428"/>
                    </a:lnTo>
                    <a:lnTo>
                      <a:pt x="900" y="1500"/>
                    </a:lnTo>
                    <a:lnTo>
                      <a:pt x="896" y="1540"/>
                    </a:lnTo>
                    <a:lnTo>
                      <a:pt x="892" y="1582"/>
                    </a:lnTo>
                    <a:lnTo>
                      <a:pt x="886" y="1622"/>
                    </a:lnTo>
                    <a:lnTo>
                      <a:pt x="878" y="1664"/>
                    </a:lnTo>
                    <a:lnTo>
                      <a:pt x="870" y="1702"/>
                    </a:lnTo>
                    <a:lnTo>
                      <a:pt x="858" y="1738"/>
                    </a:lnTo>
                    <a:lnTo>
                      <a:pt x="844" y="1772"/>
                    </a:lnTo>
                    <a:lnTo>
                      <a:pt x="828" y="1800"/>
                    </a:lnTo>
                    <a:lnTo>
                      <a:pt x="820" y="1814"/>
                    </a:lnTo>
                    <a:lnTo>
                      <a:pt x="810" y="1824"/>
                    </a:lnTo>
                    <a:lnTo>
                      <a:pt x="800" y="1834"/>
                    </a:lnTo>
                    <a:lnTo>
                      <a:pt x="788" y="1842"/>
                    </a:lnTo>
                    <a:lnTo>
                      <a:pt x="788" y="1842"/>
                    </a:lnTo>
                    <a:lnTo>
                      <a:pt x="784" y="1846"/>
                    </a:lnTo>
                    <a:lnTo>
                      <a:pt x="780" y="1850"/>
                    </a:lnTo>
                    <a:lnTo>
                      <a:pt x="780" y="1854"/>
                    </a:lnTo>
                    <a:lnTo>
                      <a:pt x="780" y="1858"/>
                    </a:lnTo>
                    <a:lnTo>
                      <a:pt x="784" y="1862"/>
                    </a:lnTo>
                    <a:lnTo>
                      <a:pt x="788" y="1866"/>
                    </a:lnTo>
                    <a:lnTo>
                      <a:pt x="788" y="1866"/>
                    </a:lnTo>
                    <a:lnTo>
                      <a:pt x="796" y="1872"/>
                    </a:lnTo>
                    <a:lnTo>
                      <a:pt x="806" y="1876"/>
                    </a:lnTo>
                    <a:lnTo>
                      <a:pt x="816" y="1880"/>
                    </a:lnTo>
                    <a:lnTo>
                      <a:pt x="828" y="1882"/>
                    </a:lnTo>
                    <a:lnTo>
                      <a:pt x="842" y="1882"/>
                    </a:lnTo>
                    <a:lnTo>
                      <a:pt x="858" y="1878"/>
                    </a:lnTo>
                    <a:lnTo>
                      <a:pt x="874" y="1868"/>
                    </a:lnTo>
                    <a:lnTo>
                      <a:pt x="874" y="1868"/>
                    </a:lnTo>
                    <a:lnTo>
                      <a:pt x="878" y="1866"/>
                    </a:lnTo>
                    <a:lnTo>
                      <a:pt x="884" y="1864"/>
                    </a:lnTo>
                    <a:lnTo>
                      <a:pt x="892" y="1864"/>
                    </a:lnTo>
                    <a:lnTo>
                      <a:pt x="896" y="1862"/>
                    </a:lnTo>
                    <a:lnTo>
                      <a:pt x="900" y="1860"/>
                    </a:lnTo>
                    <a:lnTo>
                      <a:pt x="904" y="1856"/>
                    </a:lnTo>
                    <a:lnTo>
                      <a:pt x="908" y="1850"/>
                    </a:lnTo>
                    <a:lnTo>
                      <a:pt x="908" y="1850"/>
                    </a:lnTo>
                    <a:lnTo>
                      <a:pt x="920" y="1822"/>
                    </a:lnTo>
                    <a:lnTo>
                      <a:pt x="932" y="1784"/>
                    </a:lnTo>
                    <a:lnTo>
                      <a:pt x="942" y="1738"/>
                    </a:lnTo>
                    <a:lnTo>
                      <a:pt x="952" y="1680"/>
                    </a:lnTo>
                    <a:lnTo>
                      <a:pt x="960" y="1610"/>
                    </a:lnTo>
                    <a:lnTo>
                      <a:pt x="968" y="1530"/>
                    </a:lnTo>
                    <a:lnTo>
                      <a:pt x="974" y="1436"/>
                    </a:lnTo>
                    <a:lnTo>
                      <a:pt x="980" y="1330"/>
                    </a:lnTo>
                    <a:lnTo>
                      <a:pt x="980" y="1330"/>
                    </a:lnTo>
                    <a:lnTo>
                      <a:pt x="988" y="1342"/>
                    </a:lnTo>
                    <a:lnTo>
                      <a:pt x="996" y="1356"/>
                    </a:lnTo>
                    <a:lnTo>
                      <a:pt x="1012" y="1388"/>
                    </a:lnTo>
                    <a:lnTo>
                      <a:pt x="1026" y="1424"/>
                    </a:lnTo>
                    <a:lnTo>
                      <a:pt x="1038" y="1460"/>
                    </a:lnTo>
                    <a:lnTo>
                      <a:pt x="1056" y="1522"/>
                    </a:lnTo>
                    <a:lnTo>
                      <a:pt x="1062" y="1548"/>
                    </a:lnTo>
                    <a:lnTo>
                      <a:pt x="1062" y="1548"/>
                    </a:lnTo>
                    <a:lnTo>
                      <a:pt x="1062" y="1552"/>
                    </a:lnTo>
                    <a:lnTo>
                      <a:pt x="1066" y="1560"/>
                    </a:lnTo>
                    <a:lnTo>
                      <a:pt x="1070" y="1564"/>
                    </a:lnTo>
                    <a:lnTo>
                      <a:pt x="1076" y="1570"/>
                    </a:lnTo>
                    <a:lnTo>
                      <a:pt x="1084" y="1572"/>
                    </a:lnTo>
                    <a:lnTo>
                      <a:pt x="1094" y="1576"/>
                    </a:lnTo>
                    <a:lnTo>
                      <a:pt x="1094" y="1576"/>
                    </a:lnTo>
                    <a:lnTo>
                      <a:pt x="1100" y="1576"/>
                    </a:lnTo>
                    <a:lnTo>
                      <a:pt x="1104" y="1574"/>
                    </a:lnTo>
                    <a:lnTo>
                      <a:pt x="1108" y="1570"/>
                    </a:lnTo>
                    <a:lnTo>
                      <a:pt x="1112" y="1566"/>
                    </a:lnTo>
                    <a:lnTo>
                      <a:pt x="1120" y="1556"/>
                    </a:lnTo>
                    <a:lnTo>
                      <a:pt x="1124" y="1542"/>
                    </a:lnTo>
                    <a:lnTo>
                      <a:pt x="1132" y="1516"/>
                    </a:lnTo>
                    <a:lnTo>
                      <a:pt x="1134" y="1504"/>
                    </a:lnTo>
                    <a:lnTo>
                      <a:pt x="1134" y="1504"/>
                    </a:lnTo>
                    <a:lnTo>
                      <a:pt x="1162" y="1530"/>
                    </a:lnTo>
                    <a:lnTo>
                      <a:pt x="1192" y="1552"/>
                    </a:lnTo>
                    <a:lnTo>
                      <a:pt x="1224" y="1572"/>
                    </a:lnTo>
                    <a:lnTo>
                      <a:pt x="1254" y="1588"/>
                    </a:lnTo>
                    <a:lnTo>
                      <a:pt x="1286" y="1602"/>
                    </a:lnTo>
                    <a:lnTo>
                      <a:pt x="1316" y="1612"/>
                    </a:lnTo>
                    <a:lnTo>
                      <a:pt x="1344" y="1620"/>
                    </a:lnTo>
                    <a:lnTo>
                      <a:pt x="1372" y="1626"/>
                    </a:lnTo>
                    <a:lnTo>
                      <a:pt x="1398" y="1632"/>
                    </a:lnTo>
                    <a:lnTo>
                      <a:pt x="1422" y="1634"/>
                    </a:lnTo>
                    <a:lnTo>
                      <a:pt x="1462" y="1638"/>
                    </a:lnTo>
                    <a:lnTo>
                      <a:pt x="1488" y="1638"/>
                    </a:lnTo>
                    <a:lnTo>
                      <a:pt x="1498" y="1638"/>
                    </a:lnTo>
                    <a:lnTo>
                      <a:pt x="1498" y="1638"/>
                    </a:lnTo>
                    <a:lnTo>
                      <a:pt x="1484" y="1598"/>
                    </a:lnTo>
                    <a:lnTo>
                      <a:pt x="1466" y="1562"/>
                    </a:lnTo>
                    <a:lnTo>
                      <a:pt x="1446" y="1526"/>
                    </a:lnTo>
                    <a:lnTo>
                      <a:pt x="1424" y="1494"/>
                    </a:lnTo>
                    <a:lnTo>
                      <a:pt x="1402" y="1462"/>
                    </a:lnTo>
                    <a:lnTo>
                      <a:pt x="1376" y="1434"/>
                    </a:lnTo>
                    <a:lnTo>
                      <a:pt x="1350" y="1406"/>
                    </a:lnTo>
                    <a:lnTo>
                      <a:pt x="1326" y="1382"/>
                    </a:lnTo>
                    <a:lnTo>
                      <a:pt x="1300" y="1360"/>
                    </a:lnTo>
                    <a:lnTo>
                      <a:pt x="1276" y="1338"/>
                    </a:lnTo>
                    <a:lnTo>
                      <a:pt x="1230" y="1306"/>
                    </a:lnTo>
                    <a:lnTo>
                      <a:pt x="1196" y="1282"/>
                    </a:lnTo>
                    <a:lnTo>
                      <a:pt x="1176" y="1268"/>
                    </a:lnTo>
                    <a:lnTo>
                      <a:pt x="1176" y="1268"/>
                    </a:lnTo>
                    <a:lnTo>
                      <a:pt x="1166" y="1260"/>
                    </a:lnTo>
                    <a:lnTo>
                      <a:pt x="1162" y="1256"/>
                    </a:lnTo>
                    <a:lnTo>
                      <a:pt x="1164" y="1252"/>
                    </a:lnTo>
                    <a:lnTo>
                      <a:pt x="1168" y="1250"/>
                    </a:lnTo>
                    <a:lnTo>
                      <a:pt x="1178" y="1248"/>
                    </a:lnTo>
                    <a:lnTo>
                      <a:pt x="1184" y="1248"/>
                    </a:lnTo>
                    <a:lnTo>
                      <a:pt x="1184" y="1248"/>
                    </a:lnTo>
                    <a:lnTo>
                      <a:pt x="1192" y="1252"/>
                    </a:lnTo>
                    <a:lnTo>
                      <a:pt x="1216" y="1260"/>
                    </a:lnTo>
                    <a:lnTo>
                      <a:pt x="1232" y="1264"/>
                    </a:lnTo>
                    <a:lnTo>
                      <a:pt x="1252" y="1266"/>
                    </a:lnTo>
                    <a:lnTo>
                      <a:pt x="1274" y="1266"/>
                    </a:lnTo>
                    <a:lnTo>
                      <a:pt x="1300" y="1264"/>
                    </a:lnTo>
                    <a:lnTo>
                      <a:pt x="1328" y="1260"/>
                    </a:lnTo>
                    <a:lnTo>
                      <a:pt x="1358" y="1250"/>
                    </a:lnTo>
                    <a:lnTo>
                      <a:pt x="1390" y="1238"/>
                    </a:lnTo>
                    <a:lnTo>
                      <a:pt x="1424" y="1218"/>
                    </a:lnTo>
                    <a:lnTo>
                      <a:pt x="1460" y="1194"/>
                    </a:lnTo>
                    <a:lnTo>
                      <a:pt x="1498" y="1162"/>
                    </a:lnTo>
                    <a:lnTo>
                      <a:pt x="1536" y="1124"/>
                    </a:lnTo>
                    <a:lnTo>
                      <a:pt x="1576" y="1076"/>
                    </a:lnTo>
                    <a:lnTo>
                      <a:pt x="1576" y="1076"/>
                    </a:lnTo>
                    <a:lnTo>
                      <a:pt x="1616" y="1028"/>
                    </a:lnTo>
                    <a:lnTo>
                      <a:pt x="1652" y="986"/>
                    </a:lnTo>
                    <a:lnTo>
                      <a:pt x="1684" y="950"/>
                    </a:lnTo>
                    <a:lnTo>
                      <a:pt x="1716" y="918"/>
                    </a:lnTo>
                    <a:lnTo>
                      <a:pt x="1744" y="892"/>
                    </a:lnTo>
                    <a:lnTo>
                      <a:pt x="1768" y="870"/>
                    </a:lnTo>
                    <a:lnTo>
                      <a:pt x="1790" y="850"/>
                    </a:lnTo>
                    <a:lnTo>
                      <a:pt x="1810" y="836"/>
                    </a:lnTo>
                    <a:lnTo>
                      <a:pt x="1844" y="816"/>
                    </a:lnTo>
                    <a:lnTo>
                      <a:pt x="1866" y="806"/>
                    </a:lnTo>
                    <a:lnTo>
                      <a:pt x="1880" y="802"/>
                    </a:lnTo>
                    <a:lnTo>
                      <a:pt x="1884" y="800"/>
                    </a:lnTo>
                    <a:lnTo>
                      <a:pt x="1884" y="800"/>
                    </a:lnTo>
                    <a:lnTo>
                      <a:pt x="1764" y="794"/>
                    </a:lnTo>
                    <a:lnTo>
                      <a:pt x="1668" y="792"/>
                    </a:lnTo>
                    <a:lnTo>
                      <a:pt x="1590" y="794"/>
                    </a:lnTo>
                    <a:lnTo>
                      <a:pt x="1528" y="798"/>
                    </a:lnTo>
                    <a:lnTo>
                      <a:pt x="1480" y="804"/>
                    </a:lnTo>
                    <a:lnTo>
                      <a:pt x="1442" y="812"/>
                    </a:lnTo>
                    <a:lnTo>
                      <a:pt x="1380" y="826"/>
                    </a:lnTo>
                    <a:lnTo>
                      <a:pt x="1380" y="826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" name="Freeform 32"/>
              <p:cNvSpPr>
                <a:spLocks noChangeAspect="1"/>
              </p:cNvSpPr>
              <p:nvPr/>
            </p:nvSpPr>
            <p:spPr bwMode="auto">
              <a:xfrm rot="6220444">
                <a:off x="7291403" y="1558152"/>
                <a:ext cx="570505" cy="1349733"/>
              </a:xfrm>
              <a:custGeom>
                <a:avLst/>
                <a:gdLst/>
                <a:ahLst/>
                <a:cxnLst>
                  <a:cxn ang="0">
                    <a:pos x="518" y="468"/>
                  </a:cxn>
                  <a:cxn ang="0">
                    <a:pos x="466" y="358"/>
                  </a:cxn>
                  <a:cxn ang="0">
                    <a:pos x="414" y="238"/>
                  </a:cxn>
                  <a:cxn ang="0">
                    <a:pos x="394" y="178"/>
                  </a:cxn>
                  <a:cxn ang="0">
                    <a:pos x="382" y="116"/>
                  </a:cxn>
                  <a:cxn ang="0">
                    <a:pos x="382" y="56"/>
                  </a:cxn>
                  <a:cxn ang="0">
                    <a:pos x="396" y="0"/>
                  </a:cxn>
                  <a:cxn ang="0">
                    <a:pos x="364" y="30"/>
                  </a:cxn>
                  <a:cxn ang="0">
                    <a:pos x="286" y="114"/>
                  </a:cxn>
                  <a:cxn ang="0">
                    <a:pos x="210" y="204"/>
                  </a:cxn>
                  <a:cxn ang="0">
                    <a:pos x="158" y="274"/>
                  </a:cxn>
                  <a:cxn ang="0">
                    <a:pos x="110" y="352"/>
                  </a:cxn>
                  <a:cxn ang="0">
                    <a:pos x="66" y="436"/>
                  </a:cxn>
                  <a:cxn ang="0">
                    <a:pos x="32" y="522"/>
                  </a:cxn>
                  <a:cxn ang="0">
                    <a:pos x="8" y="614"/>
                  </a:cxn>
                  <a:cxn ang="0">
                    <a:pos x="0" y="704"/>
                  </a:cxn>
                  <a:cxn ang="0">
                    <a:pos x="4" y="750"/>
                  </a:cxn>
                  <a:cxn ang="0">
                    <a:pos x="10" y="796"/>
                  </a:cxn>
                  <a:cxn ang="0">
                    <a:pos x="24" y="842"/>
                  </a:cxn>
                  <a:cxn ang="0">
                    <a:pos x="42" y="886"/>
                  </a:cxn>
                  <a:cxn ang="0">
                    <a:pos x="68" y="930"/>
                  </a:cxn>
                  <a:cxn ang="0">
                    <a:pos x="100" y="974"/>
                  </a:cxn>
                  <a:cxn ang="0">
                    <a:pos x="138" y="1016"/>
                  </a:cxn>
                  <a:cxn ang="0">
                    <a:pos x="184" y="1056"/>
                  </a:cxn>
                  <a:cxn ang="0">
                    <a:pos x="238" y="1096"/>
                  </a:cxn>
                  <a:cxn ang="0">
                    <a:pos x="232" y="1130"/>
                  </a:cxn>
                  <a:cxn ang="0">
                    <a:pos x="212" y="1200"/>
                  </a:cxn>
                  <a:cxn ang="0">
                    <a:pos x="188" y="1266"/>
                  </a:cxn>
                  <a:cxn ang="0">
                    <a:pos x="162" y="1306"/>
                  </a:cxn>
                  <a:cxn ang="0">
                    <a:pos x="142" y="1324"/>
                  </a:cxn>
                  <a:cxn ang="0">
                    <a:pos x="132" y="1330"/>
                  </a:cxn>
                  <a:cxn ang="0">
                    <a:pos x="126" y="1334"/>
                  </a:cxn>
                  <a:cxn ang="0">
                    <a:pos x="130" y="1344"/>
                  </a:cxn>
                  <a:cxn ang="0">
                    <a:pos x="134" y="1348"/>
                  </a:cxn>
                  <a:cxn ang="0">
                    <a:pos x="154" y="1358"/>
                  </a:cxn>
                  <a:cxn ang="0">
                    <a:pos x="172" y="1358"/>
                  </a:cxn>
                  <a:cxn ang="0">
                    <a:pos x="184" y="1354"/>
                  </a:cxn>
                  <a:cxn ang="0">
                    <a:pos x="194" y="1352"/>
                  </a:cxn>
                  <a:cxn ang="0">
                    <a:pos x="206" y="1344"/>
                  </a:cxn>
                  <a:cxn ang="0">
                    <a:pos x="214" y="1330"/>
                  </a:cxn>
                  <a:cxn ang="0">
                    <a:pos x="232" y="1290"/>
                  </a:cxn>
                  <a:cxn ang="0">
                    <a:pos x="262" y="1194"/>
                  </a:cxn>
                  <a:cxn ang="0">
                    <a:pos x="282" y="1102"/>
                  </a:cxn>
                  <a:cxn ang="0">
                    <a:pos x="318" y="1100"/>
                  </a:cxn>
                  <a:cxn ang="0">
                    <a:pos x="360" y="1092"/>
                  </a:cxn>
                  <a:cxn ang="0">
                    <a:pos x="404" y="1074"/>
                  </a:cxn>
                  <a:cxn ang="0">
                    <a:pos x="450" y="1044"/>
                  </a:cxn>
                  <a:cxn ang="0">
                    <a:pos x="492" y="998"/>
                  </a:cxn>
                  <a:cxn ang="0">
                    <a:pos x="528" y="934"/>
                  </a:cxn>
                  <a:cxn ang="0">
                    <a:pos x="556" y="846"/>
                  </a:cxn>
                  <a:cxn ang="0">
                    <a:pos x="574" y="736"/>
                  </a:cxn>
                  <a:cxn ang="0">
                    <a:pos x="574" y="712"/>
                  </a:cxn>
                  <a:cxn ang="0">
                    <a:pos x="568" y="652"/>
                  </a:cxn>
                  <a:cxn ang="0">
                    <a:pos x="552" y="566"/>
                  </a:cxn>
                  <a:cxn ang="0">
                    <a:pos x="528" y="494"/>
                  </a:cxn>
                  <a:cxn ang="0">
                    <a:pos x="518" y="468"/>
                  </a:cxn>
                </a:cxnLst>
                <a:rect l="0" t="0" r="r" b="b"/>
                <a:pathLst>
                  <a:path w="574" h="1358">
                    <a:moveTo>
                      <a:pt x="518" y="468"/>
                    </a:moveTo>
                    <a:lnTo>
                      <a:pt x="518" y="468"/>
                    </a:lnTo>
                    <a:lnTo>
                      <a:pt x="494" y="416"/>
                    </a:lnTo>
                    <a:lnTo>
                      <a:pt x="466" y="358"/>
                    </a:lnTo>
                    <a:lnTo>
                      <a:pt x="438" y="300"/>
                    </a:lnTo>
                    <a:lnTo>
                      <a:pt x="414" y="238"/>
                    </a:lnTo>
                    <a:lnTo>
                      <a:pt x="402" y="208"/>
                    </a:lnTo>
                    <a:lnTo>
                      <a:pt x="394" y="178"/>
                    </a:lnTo>
                    <a:lnTo>
                      <a:pt x="388" y="146"/>
                    </a:lnTo>
                    <a:lnTo>
                      <a:pt x="382" y="116"/>
                    </a:lnTo>
                    <a:lnTo>
                      <a:pt x="382" y="86"/>
                    </a:lnTo>
                    <a:lnTo>
                      <a:pt x="382" y="56"/>
                    </a:lnTo>
                    <a:lnTo>
                      <a:pt x="388" y="28"/>
                    </a:lnTo>
                    <a:lnTo>
                      <a:pt x="396" y="0"/>
                    </a:lnTo>
                    <a:lnTo>
                      <a:pt x="396" y="0"/>
                    </a:lnTo>
                    <a:lnTo>
                      <a:pt x="364" y="30"/>
                    </a:lnTo>
                    <a:lnTo>
                      <a:pt x="330" y="66"/>
                    </a:lnTo>
                    <a:lnTo>
                      <a:pt x="286" y="114"/>
                    </a:lnTo>
                    <a:lnTo>
                      <a:pt x="236" y="170"/>
                    </a:lnTo>
                    <a:lnTo>
                      <a:pt x="210" y="204"/>
                    </a:lnTo>
                    <a:lnTo>
                      <a:pt x="184" y="238"/>
                    </a:lnTo>
                    <a:lnTo>
                      <a:pt x="158" y="274"/>
                    </a:lnTo>
                    <a:lnTo>
                      <a:pt x="134" y="312"/>
                    </a:lnTo>
                    <a:lnTo>
                      <a:pt x="110" y="352"/>
                    </a:lnTo>
                    <a:lnTo>
                      <a:pt x="86" y="394"/>
                    </a:lnTo>
                    <a:lnTo>
                      <a:pt x="66" y="436"/>
                    </a:lnTo>
                    <a:lnTo>
                      <a:pt x="48" y="478"/>
                    </a:lnTo>
                    <a:lnTo>
                      <a:pt x="32" y="522"/>
                    </a:lnTo>
                    <a:lnTo>
                      <a:pt x="18" y="568"/>
                    </a:lnTo>
                    <a:lnTo>
                      <a:pt x="8" y="614"/>
                    </a:lnTo>
                    <a:lnTo>
                      <a:pt x="2" y="658"/>
                    </a:lnTo>
                    <a:lnTo>
                      <a:pt x="0" y="704"/>
                    </a:lnTo>
                    <a:lnTo>
                      <a:pt x="2" y="728"/>
                    </a:lnTo>
                    <a:lnTo>
                      <a:pt x="4" y="750"/>
                    </a:lnTo>
                    <a:lnTo>
                      <a:pt x="6" y="774"/>
                    </a:lnTo>
                    <a:lnTo>
                      <a:pt x="10" y="796"/>
                    </a:lnTo>
                    <a:lnTo>
                      <a:pt x="16" y="818"/>
                    </a:lnTo>
                    <a:lnTo>
                      <a:pt x="24" y="842"/>
                    </a:lnTo>
                    <a:lnTo>
                      <a:pt x="32" y="864"/>
                    </a:lnTo>
                    <a:lnTo>
                      <a:pt x="42" y="886"/>
                    </a:lnTo>
                    <a:lnTo>
                      <a:pt x="54" y="908"/>
                    </a:lnTo>
                    <a:lnTo>
                      <a:pt x="68" y="930"/>
                    </a:lnTo>
                    <a:lnTo>
                      <a:pt x="82" y="952"/>
                    </a:lnTo>
                    <a:lnTo>
                      <a:pt x="100" y="974"/>
                    </a:lnTo>
                    <a:lnTo>
                      <a:pt x="118" y="994"/>
                    </a:lnTo>
                    <a:lnTo>
                      <a:pt x="138" y="1016"/>
                    </a:lnTo>
                    <a:lnTo>
                      <a:pt x="160" y="1036"/>
                    </a:lnTo>
                    <a:lnTo>
                      <a:pt x="184" y="1056"/>
                    </a:lnTo>
                    <a:lnTo>
                      <a:pt x="210" y="1076"/>
                    </a:lnTo>
                    <a:lnTo>
                      <a:pt x="238" y="1096"/>
                    </a:lnTo>
                    <a:lnTo>
                      <a:pt x="238" y="1096"/>
                    </a:lnTo>
                    <a:lnTo>
                      <a:pt x="232" y="1130"/>
                    </a:lnTo>
                    <a:lnTo>
                      <a:pt x="222" y="1164"/>
                    </a:lnTo>
                    <a:lnTo>
                      <a:pt x="212" y="1200"/>
                    </a:lnTo>
                    <a:lnTo>
                      <a:pt x="202" y="1234"/>
                    </a:lnTo>
                    <a:lnTo>
                      <a:pt x="188" y="1266"/>
                    </a:lnTo>
                    <a:lnTo>
                      <a:pt x="172" y="1294"/>
                    </a:lnTo>
                    <a:lnTo>
                      <a:pt x="162" y="1306"/>
                    </a:lnTo>
                    <a:lnTo>
                      <a:pt x="152" y="1316"/>
                    </a:lnTo>
                    <a:lnTo>
                      <a:pt x="142" y="1324"/>
                    </a:lnTo>
                    <a:lnTo>
                      <a:pt x="132" y="1330"/>
                    </a:lnTo>
                    <a:lnTo>
                      <a:pt x="132" y="1330"/>
                    </a:lnTo>
                    <a:lnTo>
                      <a:pt x="130" y="1332"/>
                    </a:lnTo>
                    <a:lnTo>
                      <a:pt x="126" y="1334"/>
                    </a:lnTo>
                    <a:lnTo>
                      <a:pt x="126" y="1338"/>
                    </a:lnTo>
                    <a:lnTo>
                      <a:pt x="130" y="1344"/>
                    </a:lnTo>
                    <a:lnTo>
                      <a:pt x="130" y="1344"/>
                    </a:lnTo>
                    <a:lnTo>
                      <a:pt x="134" y="1348"/>
                    </a:lnTo>
                    <a:lnTo>
                      <a:pt x="146" y="1356"/>
                    </a:lnTo>
                    <a:lnTo>
                      <a:pt x="154" y="1358"/>
                    </a:lnTo>
                    <a:lnTo>
                      <a:pt x="162" y="1358"/>
                    </a:lnTo>
                    <a:lnTo>
                      <a:pt x="172" y="1358"/>
                    </a:lnTo>
                    <a:lnTo>
                      <a:pt x="184" y="1354"/>
                    </a:lnTo>
                    <a:lnTo>
                      <a:pt x="184" y="1354"/>
                    </a:lnTo>
                    <a:lnTo>
                      <a:pt x="190" y="1352"/>
                    </a:lnTo>
                    <a:lnTo>
                      <a:pt x="194" y="1352"/>
                    </a:lnTo>
                    <a:lnTo>
                      <a:pt x="200" y="1350"/>
                    </a:lnTo>
                    <a:lnTo>
                      <a:pt x="206" y="1344"/>
                    </a:lnTo>
                    <a:lnTo>
                      <a:pt x="206" y="1344"/>
                    </a:lnTo>
                    <a:lnTo>
                      <a:pt x="214" y="1330"/>
                    </a:lnTo>
                    <a:lnTo>
                      <a:pt x="224" y="1312"/>
                    </a:lnTo>
                    <a:lnTo>
                      <a:pt x="232" y="1290"/>
                    </a:lnTo>
                    <a:lnTo>
                      <a:pt x="242" y="1264"/>
                    </a:lnTo>
                    <a:lnTo>
                      <a:pt x="262" y="1194"/>
                    </a:lnTo>
                    <a:lnTo>
                      <a:pt x="282" y="1102"/>
                    </a:lnTo>
                    <a:lnTo>
                      <a:pt x="282" y="1102"/>
                    </a:lnTo>
                    <a:lnTo>
                      <a:pt x="298" y="1102"/>
                    </a:lnTo>
                    <a:lnTo>
                      <a:pt x="318" y="1100"/>
                    </a:lnTo>
                    <a:lnTo>
                      <a:pt x="338" y="1098"/>
                    </a:lnTo>
                    <a:lnTo>
                      <a:pt x="360" y="1092"/>
                    </a:lnTo>
                    <a:lnTo>
                      <a:pt x="382" y="1086"/>
                    </a:lnTo>
                    <a:lnTo>
                      <a:pt x="404" y="1074"/>
                    </a:lnTo>
                    <a:lnTo>
                      <a:pt x="426" y="1062"/>
                    </a:lnTo>
                    <a:lnTo>
                      <a:pt x="450" y="1044"/>
                    </a:lnTo>
                    <a:lnTo>
                      <a:pt x="472" y="1024"/>
                    </a:lnTo>
                    <a:lnTo>
                      <a:pt x="492" y="998"/>
                    </a:lnTo>
                    <a:lnTo>
                      <a:pt x="512" y="968"/>
                    </a:lnTo>
                    <a:lnTo>
                      <a:pt x="528" y="934"/>
                    </a:lnTo>
                    <a:lnTo>
                      <a:pt x="544" y="894"/>
                    </a:lnTo>
                    <a:lnTo>
                      <a:pt x="556" y="846"/>
                    </a:lnTo>
                    <a:lnTo>
                      <a:pt x="566" y="794"/>
                    </a:lnTo>
                    <a:lnTo>
                      <a:pt x="574" y="736"/>
                    </a:lnTo>
                    <a:lnTo>
                      <a:pt x="574" y="736"/>
                    </a:lnTo>
                    <a:lnTo>
                      <a:pt x="574" y="712"/>
                    </a:lnTo>
                    <a:lnTo>
                      <a:pt x="572" y="686"/>
                    </a:lnTo>
                    <a:lnTo>
                      <a:pt x="568" y="652"/>
                    </a:lnTo>
                    <a:lnTo>
                      <a:pt x="562" y="612"/>
                    </a:lnTo>
                    <a:lnTo>
                      <a:pt x="552" y="566"/>
                    </a:lnTo>
                    <a:lnTo>
                      <a:pt x="538" y="518"/>
                    </a:lnTo>
                    <a:lnTo>
                      <a:pt x="528" y="494"/>
                    </a:lnTo>
                    <a:lnTo>
                      <a:pt x="518" y="468"/>
                    </a:lnTo>
                    <a:lnTo>
                      <a:pt x="518" y="468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" name="Freeform 16"/>
              <p:cNvSpPr>
                <a:spLocks noChangeAspect="1"/>
              </p:cNvSpPr>
              <p:nvPr/>
            </p:nvSpPr>
            <p:spPr bwMode="auto">
              <a:xfrm rot="6533397">
                <a:off x="7959862" y="4914145"/>
                <a:ext cx="854656" cy="1307334"/>
              </a:xfrm>
              <a:custGeom>
                <a:avLst/>
                <a:gdLst/>
                <a:ahLst/>
                <a:cxnLst>
                  <a:cxn ang="0">
                    <a:pos x="942" y="650"/>
                  </a:cxn>
                  <a:cxn ang="0">
                    <a:pos x="932" y="564"/>
                  </a:cxn>
                  <a:cxn ang="0">
                    <a:pos x="906" y="552"/>
                  </a:cxn>
                  <a:cxn ang="0">
                    <a:pos x="752" y="596"/>
                  </a:cxn>
                  <a:cxn ang="0">
                    <a:pos x="706" y="618"/>
                  </a:cxn>
                  <a:cxn ang="0">
                    <a:pos x="654" y="660"/>
                  </a:cxn>
                  <a:cxn ang="0">
                    <a:pos x="650" y="654"/>
                  </a:cxn>
                  <a:cxn ang="0">
                    <a:pos x="744" y="506"/>
                  </a:cxn>
                  <a:cxn ang="0">
                    <a:pos x="744" y="390"/>
                  </a:cxn>
                  <a:cxn ang="0">
                    <a:pos x="702" y="264"/>
                  </a:cxn>
                  <a:cxn ang="0">
                    <a:pos x="594" y="224"/>
                  </a:cxn>
                  <a:cxn ang="0">
                    <a:pos x="498" y="116"/>
                  </a:cxn>
                  <a:cxn ang="0">
                    <a:pos x="472" y="8"/>
                  </a:cxn>
                  <a:cxn ang="0">
                    <a:pos x="470" y="8"/>
                  </a:cxn>
                  <a:cxn ang="0">
                    <a:pos x="444" y="116"/>
                  </a:cxn>
                  <a:cxn ang="0">
                    <a:pos x="350" y="224"/>
                  </a:cxn>
                  <a:cxn ang="0">
                    <a:pos x="240" y="264"/>
                  </a:cxn>
                  <a:cxn ang="0">
                    <a:pos x="198" y="390"/>
                  </a:cxn>
                  <a:cxn ang="0">
                    <a:pos x="198" y="506"/>
                  </a:cxn>
                  <a:cxn ang="0">
                    <a:pos x="292" y="654"/>
                  </a:cxn>
                  <a:cxn ang="0">
                    <a:pos x="288" y="660"/>
                  </a:cxn>
                  <a:cxn ang="0">
                    <a:pos x="240" y="622"/>
                  </a:cxn>
                  <a:cxn ang="0">
                    <a:pos x="180" y="592"/>
                  </a:cxn>
                  <a:cxn ang="0">
                    <a:pos x="30" y="552"/>
                  </a:cxn>
                  <a:cxn ang="0">
                    <a:pos x="8" y="576"/>
                  </a:cxn>
                  <a:cxn ang="0">
                    <a:pos x="8" y="692"/>
                  </a:cxn>
                  <a:cxn ang="0">
                    <a:pos x="22" y="740"/>
                  </a:cxn>
                  <a:cxn ang="0">
                    <a:pos x="52" y="782"/>
                  </a:cxn>
                  <a:cxn ang="0">
                    <a:pos x="88" y="804"/>
                  </a:cxn>
                  <a:cxn ang="0">
                    <a:pos x="150" y="840"/>
                  </a:cxn>
                  <a:cxn ang="0">
                    <a:pos x="178" y="912"/>
                  </a:cxn>
                  <a:cxn ang="0">
                    <a:pos x="106" y="1008"/>
                  </a:cxn>
                  <a:cxn ang="0">
                    <a:pos x="174" y="1016"/>
                  </a:cxn>
                  <a:cxn ang="0">
                    <a:pos x="274" y="1056"/>
                  </a:cxn>
                  <a:cxn ang="0">
                    <a:pos x="346" y="1062"/>
                  </a:cxn>
                  <a:cxn ang="0">
                    <a:pos x="444" y="1020"/>
                  </a:cxn>
                  <a:cxn ang="0">
                    <a:pos x="430" y="1246"/>
                  </a:cxn>
                  <a:cxn ang="0">
                    <a:pos x="386" y="1382"/>
                  </a:cxn>
                  <a:cxn ang="0">
                    <a:pos x="352" y="1416"/>
                  </a:cxn>
                  <a:cxn ang="0">
                    <a:pos x="354" y="1432"/>
                  </a:cxn>
                  <a:cxn ang="0">
                    <a:pos x="386" y="1444"/>
                  </a:cxn>
                  <a:cxn ang="0">
                    <a:pos x="428" y="1430"/>
                  </a:cxn>
                  <a:cxn ang="0">
                    <a:pos x="448" y="1418"/>
                  </a:cxn>
                  <a:cxn ang="0">
                    <a:pos x="488" y="1236"/>
                  </a:cxn>
                  <a:cxn ang="0">
                    <a:pos x="516" y="1030"/>
                  </a:cxn>
                  <a:cxn ang="0">
                    <a:pos x="616" y="1064"/>
                  </a:cxn>
                  <a:cxn ang="0">
                    <a:pos x="682" y="1050"/>
                  </a:cxn>
                  <a:cxn ang="0">
                    <a:pos x="790" y="1012"/>
                  </a:cxn>
                  <a:cxn ang="0">
                    <a:pos x="810" y="988"/>
                  </a:cxn>
                  <a:cxn ang="0">
                    <a:pos x="764" y="896"/>
                  </a:cxn>
                  <a:cxn ang="0">
                    <a:pos x="804" y="830"/>
                  </a:cxn>
                  <a:cxn ang="0">
                    <a:pos x="868" y="798"/>
                  </a:cxn>
                  <a:cxn ang="0">
                    <a:pos x="902" y="772"/>
                  </a:cxn>
                  <a:cxn ang="0">
                    <a:pos x="924" y="732"/>
                  </a:cxn>
                </a:cxnLst>
                <a:rect l="0" t="0" r="r" b="b"/>
                <a:pathLst>
                  <a:path w="944" h="1444">
                    <a:moveTo>
                      <a:pt x="924" y="732"/>
                    </a:moveTo>
                    <a:lnTo>
                      <a:pt x="924" y="732"/>
                    </a:lnTo>
                    <a:lnTo>
                      <a:pt x="932" y="706"/>
                    </a:lnTo>
                    <a:lnTo>
                      <a:pt x="938" y="678"/>
                    </a:lnTo>
                    <a:lnTo>
                      <a:pt x="942" y="650"/>
                    </a:lnTo>
                    <a:lnTo>
                      <a:pt x="944" y="622"/>
                    </a:lnTo>
                    <a:lnTo>
                      <a:pt x="942" y="598"/>
                    </a:lnTo>
                    <a:lnTo>
                      <a:pt x="938" y="578"/>
                    </a:lnTo>
                    <a:lnTo>
                      <a:pt x="934" y="570"/>
                    </a:lnTo>
                    <a:lnTo>
                      <a:pt x="932" y="564"/>
                    </a:lnTo>
                    <a:lnTo>
                      <a:pt x="926" y="558"/>
                    </a:lnTo>
                    <a:lnTo>
                      <a:pt x="922" y="556"/>
                    </a:lnTo>
                    <a:lnTo>
                      <a:pt x="922" y="556"/>
                    </a:lnTo>
                    <a:lnTo>
                      <a:pt x="916" y="554"/>
                    </a:lnTo>
                    <a:lnTo>
                      <a:pt x="906" y="552"/>
                    </a:lnTo>
                    <a:lnTo>
                      <a:pt x="886" y="554"/>
                    </a:lnTo>
                    <a:lnTo>
                      <a:pt x="862" y="558"/>
                    </a:lnTo>
                    <a:lnTo>
                      <a:pt x="838" y="566"/>
                    </a:lnTo>
                    <a:lnTo>
                      <a:pt x="788" y="582"/>
                    </a:lnTo>
                    <a:lnTo>
                      <a:pt x="752" y="596"/>
                    </a:lnTo>
                    <a:lnTo>
                      <a:pt x="752" y="596"/>
                    </a:lnTo>
                    <a:lnTo>
                      <a:pt x="750" y="596"/>
                    </a:lnTo>
                    <a:lnTo>
                      <a:pt x="750" y="596"/>
                    </a:lnTo>
                    <a:lnTo>
                      <a:pt x="726" y="608"/>
                    </a:lnTo>
                    <a:lnTo>
                      <a:pt x="706" y="618"/>
                    </a:lnTo>
                    <a:lnTo>
                      <a:pt x="692" y="630"/>
                    </a:lnTo>
                    <a:lnTo>
                      <a:pt x="678" y="638"/>
                    </a:lnTo>
                    <a:lnTo>
                      <a:pt x="662" y="654"/>
                    </a:lnTo>
                    <a:lnTo>
                      <a:pt x="658" y="658"/>
                    </a:lnTo>
                    <a:lnTo>
                      <a:pt x="654" y="660"/>
                    </a:lnTo>
                    <a:lnTo>
                      <a:pt x="654" y="660"/>
                    </a:lnTo>
                    <a:lnTo>
                      <a:pt x="650" y="660"/>
                    </a:lnTo>
                    <a:lnTo>
                      <a:pt x="648" y="658"/>
                    </a:lnTo>
                    <a:lnTo>
                      <a:pt x="650" y="654"/>
                    </a:lnTo>
                    <a:lnTo>
                      <a:pt x="650" y="654"/>
                    </a:lnTo>
                    <a:lnTo>
                      <a:pt x="660" y="638"/>
                    </a:lnTo>
                    <a:lnTo>
                      <a:pt x="724" y="548"/>
                    </a:lnTo>
                    <a:lnTo>
                      <a:pt x="724" y="548"/>
                    </a:lnTo>
                    <a:lnTo>
                      <a:pt x="736" y="528"/>
                    </a:lnTo>
                    <a:lnTo>
                      <a:pt x="744" y="506"/>
                    </a:lnTo>
                    <a:lnTo>
                      <a:pt x="748" y="484"/>
                    </a:lnTo>
                    <a:lnTo>
                      <a:pt x="750" y="462"/>
                    </a:lnTo>
                    <a:lnTo>
                      <a:pt x="750" y="438"/>
                    </a:lnTo>
                    <a:lnTo>
                      <a:pt x="748" y="414"/>
                    </a:lnTo>
                    <a:lnTo>
                      <a:pt x="744" y="390"/>
                    </a:lnTo>
                    <a:lnTo>
                      <a:pt x="740" y="368"/>
                    </a:lnTo>
                    <a:lnTo>
                      <a:pt x="728" y="328"/>
                    </a:lnTo>
                    <a:lnTo>
                      <a:pt x="716" y="294"/>
                    </a:lnTo>
                    <a:lnTo>
                      <a:pt x="702" y="264"/>
                    </a:lnTo>
                    <a:lnTo>
                      <a:pt x="702" y="264"/>
                    </a:lnTo>
                    <a:lnTo>
                      <a:pt x="680" y="260"/>
                    </a:lnTo>
                    <a:lnTo>
                      <a:pt x="660" y="254"/>
                    </a:lnTo>
                    <a:lnTo>
                      <a:pt x="642" y="248"/>
                    </a:lnTo>
                    <a:lnTo>
                      <a:pt x="624" y="240"/>
                    </a:lnTo>
                    <a:lnTo>
                      <a:pt x="594" y="224"/>
                    </a:lnTo>
                    <a:lnTo>
                      <a:pt x="566" y="204"/>
                    </a:lnTo>
                    <a:lnTo>
                      <a:pt x="544" y="184"/>
                    </a:lnTo>
                    <a:lnTo>
                      <a:pt x="526" y="162"/>
                    </a:lnTo>
                    <a:lnTo>
                      <a:pt x="510" y="138"/>
                    </a:lnTo>
                    <a:lnTo>
                      <a:pt x="498" y="116"/>
                    </a:lnTo>
                    <a:lnTo>
                      <a:pt x="490" y="92"/>
                    </a:lnTo>
                    <a:lnTo>
                      <a:pt x="482" y="72"/>
                    </a:lnTo>
                    <a:lnTo>
                      <a:pt x="478" y="52"/>
                    </a:lnTo>
                    <a:lnTo>
                      <a:pt x="474" y="34"/>
                    </a:lnTo>
                    <a:lnTo>
                      <a:pt x="472" y="8"/>
                    </a:lnTo>
                    <a:lnTo>
                      <a:pt x="472" y="0"/>
                    </a:lnTo>
                    <a:lnTo>
                      <a:pt x="472" y="2"/>
                    </a:lnTo>
                    <a:lnTo>
                      <a:pt x="472" y="0"/>
                    </a:lnTo>
                    <a:lnTo>
                      <a:pt x="472" y="0"/>
                    </a:lnTo>
                    <a:lnTo>
                      <a:pt x="470" y="8"/>
                    </a:lnTo>
                    <a:lnTo>
                      <a:pt x="468" y="34"/>
                    </a:lnTo>
                    <a:lnTo>
                      <a:pt x="466" y="52"/>
                    </a:lnTo>
                    <a:lnTo>
                      <a:pt x="460" y="72"/>
                    </a:lnTo>
                    <a:lnTo>
                      <a:pt x="454" y="92"/>
                    </a:lnTo>
                    <a:lnTo>
                      <a:pt x="444" y="116"/>
                    </a:lnTo>
                    <a:lnTo>
                      <a:pt x="432" y="138"/>
                    </a:lnTo>
                    <a:lnTo>
                      <a:pt x="418" y="162"/>
                    </a:lnTo>
                    <a:lnTo>
                      <a:pt x="398" y="184"/>
                    </a:lnTo>
                    <a:lnTo>
                      <a:pt x="376" y="204"/>
                    </a:lnTo>
                    <a:lnTo>
                      <a:pt x="350" y="224"/>
                    </a:lnTo>
                    <a:lnTo>
                      <a:pt x="318" y="240"/>
                    </a:lnTo>
                    <a:lnTo>
                      <a:pt x="300" y="248"/>
                    </a:lnTo>
                    <a:lnTo>
                      <a:pt x="282" y="254"/>
                    </a:lnTo>
                    <a:lnTo>
                      <a:pt x="262" y="260"/>
                    </a:lnTo>
                    <a:lnTo>
                      <a:pt x="240" y="264"/>
                    </a:lnTo>
                    <a:lnTo>
                      <a:pt x="240" y="264"/>
                    </a:lnTo>
                    <a:lnTo>
                      <a:pt x="226" y="294"/>
                    </a:lnTo>
                    <a:lnTo>
                      <a:pt x="214" y="328"/>
                    </a:lnTo>
                    <a:lnTo>
                      <a:pt x="202" y="368"/>
                    </a:lnTo>
                    <a:lnTo>
                      <a:pt x="198" y="390"/>
                    </a:lnTo>
                    <a:lnTo>
                      <a:pt x="194" y="414"/>
                    </a:lnTo>
                    <a:lnTo>
                      <a:pt x="192" y="438"/>
                    </a:lnTo>
                    <a:lnTo>
                      <a:pt x="192" y="462"/>
                    </a:lnTo>
                    <a:lnTo>
                      <a:pt x="194" y="484"/>
                    </a:lnTo>
                    <a:lnTo>
                      <a:pt x="198" y="506"/>
                    </a:lnTo>
                    <a:lnTo>
                      <a:pt x="208" y="528"/>
                    </a:lnTo>
                    <a:lnTo>
                      <a:pt x="218" y="548"/>
                    </a:lnTo>
                    <a:lnTo>
                      <a:pt x="218" y="548"/>
                    </a:lnTo>
                    <a:lnTo>
                      <a:pt x="282" y="638"/>
                    </a:lnTo>
                    <a:lnTo>
                      <a:pt x="292" y="654"/>
                    </a:lnTo>
                    <a:lnTo>
                      <a:pt x="292" y="654"/>
                    </a:lnTo>
                    <a:lnTo>
                      <a:pt x="294" y="658"/>
                    </a:lnTo>
                    <a:lnTo>
                      <a:pt x="292" y="660"/>
                    </a:lnTo>
                    <a:lnTo>
                      <a:pt x="288" y="660"/>
                    </a:lnTo>
                    <a:lnTo>
                      <a:pt x="288" y="660"/>
                    </a:lnTo>
                    <a:lnTo>
                      <a:pt x="284" y="658"/>
                    </a:lnTo>
                    <a:lnTo>
                      <a:pt x="280" y="654"/>
                    </a:lnTo>
                    <a:lnTo>
                      <a:pt x="266" y="640"/>
                    </a:lnTo>
                    <a:lnTo>
                      <a:pt x="254" y="632"/>
                    </a:lnTo>
                    <a:lnTo>
                      <a:pt x="240" y="622"/>
                    </a:lnTo>
                    <a:lnTo>
                      <a:pt x="224" y="612"/>
                    </a:lnTo>
                    <a:lnTo>
                      <a:pt x="202" y="602"/>
                    </a:lnTo>
                    <a:lnTo>
                      <a:pt x="202" y="600"/>
                    </a:lnTo>
                    <a:lnTo>
                      <a:pt x="202" y="600"/>
                    </a:lnTo>
                    <a:lnTo>
                      <a:pt x="180" y="592"/>
                    </a:lnTo>
                    <a:lnTo>
                      <a:pt x="126" y="572"/>
                    </a:lnTo>
                    <a:lnTo>
                      <a:pt x="96" y="562"/>
                    </a:lnTo>
                    <a:lnTo>
                      <a:pt x="66" y="556"/>
                    </a:lnTo>
                    <a:lnTo>
                      <a:pt x="42" y="552"/>
                    </a:lnTo>
                    <a:lnTo>
                      <a:pt x="30" y="552"/>
                    </a:lnTo>
                    <a:lnTo>
                      <a:pt x="22" y="556"/>
                    </a:lnTo>
                    <a:lnTo>
                      <a:pt x="22" y="556"/>
                    </a:lnTo>
                    <a:lnTo>
                      <a:pt x="18" y="558"/>
                    </a:lnTo>
                    <a:lnTo>
                      <a:pt x="14" y="562"/>
                    </a:lnTo>
                    <a:lnTo>
                      <a:pt x="8" y="576"/>
                    </a:lnTo>
                    <a:lnTo>
                      <a:pt x="2" y="594"/>
                    </a:lnTo>
                    <a:lnTo>
                      <a:pt x="0" y="616"/>
                    </a:lnTo>
                    <a:lnTo>
                      <a:pt x="2" y="640"/>
                    </a:lnTo>
                    <a:lnTo>
                      <a:pt x="4" y="666"/>
                    </a:lnTo>
                    <a:lnTo>
                      <a:pt x="8" y="692"/>
                    </a:lnTo>
                    <a:lnTo>
                      <a:pt x="16" y="718"/>
                    </a:lnTo>
                    <a:lnTo>
                      <a:pt x="16" y="718"/>
                    </a:lnTo>
                    <a:lnTo>
                      <a:pt x="16" y="726"/>
                    </a:lnTo>
                    <a:lnTo>
                      <a:pt x="16" y="726"/>
                    </a:lnTo>
                    <a:lnTo>
                      <a:pt x="22" y="740"/>
                    </a:lnTo>
                    <a:lnTo>
                      <a:pt x="30" y="754"/>
                    </a:lnTo>
                    <a:lnTo>
                      <a:pt x="38" y="768"/>
                    </a:lnTo>
                    <a:lnTo>
                      <a:pt x="50" y="782"/>
                    </a:lnTo>
                    <a:lnTo>
                      <a:pt x="50" y="782"/>
                    </a:lnTo>
                    <a:lnTo>
                      <a:pt x="52" y="782"/>
                    </a:lnTo>
                    <a:lnTo>
                      <a:pt x="52" y="782"/>
                    </a:lnTo>
                    <a:lnTo>
                      <a:pt x="60" y="790"/>
                    </a:lnTo>
                    <a:lnTo>
                      <a:pt x="70" y="796"/>
                    </a:lnTo>
                    <a:lnTo>
                      <a:pt x="78" y="800"/>
                    </a:lnTo>
                    <a:lnTo>
                      <a:pt x="88" y="804"/>
                    </a:lnTo>
                    <a:lnTo>
                      <a:pt x="88" y="804"/>
                    </a:lnTo>
                    <a:lnTo>
                      <a:pt x="104" y="808"/>
                    </a:lnTo>
                    <a:lnTo>
                      <a:pt x="128" y="822"/>
                    </a:lnTo>
                    <a:lnTo>
                      <a:pt x="138" y="830"/>
                    </a:lnTo>
                    <a:lnTo>
                      <a:pt x="150" y="840"/>
                    </a:lnTo>
                    <a:lnTo>
                      <a:pt x="160" y="852"/>
                    </a:lnTo>
                    <a:lnTo>
                      <a:pt x="168" y="866"/>
                    </a:lnTo>
                    <a:lnTo>
                      <a:pt x="176" y="880"/>
                    </a:lnTo>
                    <a:lnTo>
                      <a:pt x="178" y="896"/>
                    </a:lnTo>
                    <a:lnTo>
                      <a:pt x="178" y="912"/>
                    </a:lnTo>
                    <a:lnTo>
                      <a:pt x="174" y="930"/>
                    </a:lnTo>
                    <a:lnTo>
                      <a:pt x="166" y="948"/>
                    </a:lnTo>
                    <a:lnTo>
                      <a:pt x="152" y="968"/>
                    </a:lnTo>
                    <a:lnTo>
                      <a:pt x="132" y="988"/>
                    </a:lnTo>
                    <a:lnTo>
                      <a:pt x="106" y="1008"/>
                    </a:lnTo>
                    <a:lnTo>
                      <a:pt x="106" y="1008"/>
                    </a:lnTo>
                    <a:lnTo>
                      <a:pt x="118" y="1008"/>
                    </a:lnTo>
                    <a:lnTo>
                      <a:pt x="132" y="1008"/>
                    </a:lnTo>
                    <a:lnTo>
                      <a:pt x="152" y="1012"/>
                    </a:lnTo>
                    <a:lnTo>
                      <a:pt x="174" y="1016"/>
                    </a:lnTo>
                    <a:lnTo>
                      <a:pt x="202" y="1024"/>
                    </a:lnTo>
                    <a:lnTo>
                      <a:pt x="230" y="1034"/>
                    </a:lnTo>
                    <a:lnTo>
                      <a:pt x="260" y="1050"/>
                    </a:lnTo>
                    <a:lnTo>
                      <a:pt x="260" y="1050"/>
                    </a:lnTo>
                    <a:lnTo>
                      <a:pt x="274" y="1056"/>
                    </a:lnTo>
                    <a:lnTo>
                      <a:pt x="288" y="1060"/>
                    </a:lnTo>
                    <a:lnTo>
                      <a:pt x="304" y="1064"/>
                    </a:lnTo>
                    <a:lnTo>
                      <a:pt x="318" y="1064"/>
                    </a:lnTo>
                    <a:lnTo>
                      <a:pt x="332" y="1064"/>
                    </a:lnTo>
                    <a:lnTo>
                      <a:pt x="346" y="1062"/>
                    </a:lnTo>
                    <a:lnTo>
                      <a:pt x="372" y="1056"/>
                    </a:lnTo>
                    <a:lnTo>
                      <a:pt x="396" y="1046"/>
                    </a:lnTo>
                    <a:lnTo>
                      <a:pt x="418" y="1036"/>
                    </a:lnTo>
                    <a:lnTo>
                      <a:pt x="444" y="1020"/>
                    </a:lnTo>
                    <a:lnTo>
                      <a:pt x="444" y="1020"/>
                    </a:lnTo>
                    <a:lnTo>
                      <a:pt x="444" y="1050"/>
                    </a:lnTo>
                    <a:lnTo>
                      <a:pt x="444" y="1096"/>
                    </a:lnTo>
                    <a:lnTo>
                      <a:pt x="442" y="1152"/>
                    </a:lnTo>
                    <a:lnTo>
                      <a:pt x="436" y="1214"/>
                    </a:lnTo>
                    <a:lnTo>
                      <a:pt x="430" y="1246"/>
                    </a:lnTo>
                    <a:lnTo>
                      <a:pt x="424" y="1276"/>
                    </a:lnTo>
                    <a:lnTo>
                      <a:pt x="418" y="1306"/>
                    </a:lnTo>
                    <a:lnTo>
                      <a:pt x="408" y="1334"/>
                    </a:lnTo>
                    <a:lnTo>
                      <a:pt x="398" y="1360"/>
                    </a:lnTo>
                    <a:lnTo>
                      <a:pt x="386" y="1382"/>
                    </a:lnTo>
                    <a:lnTo>
                      <a:pt x="372" y="1400"/>
                    </a:lnTo>
                    <a:lnTo>
                      <a:pt x="364" y="1408"/>
                    </a:lnTo>
                    <a:lnTo>
                      <a:pt x="356" y="1414"/>
                    </a:lnTo>
                    <a:lnTo>
                      <a:pt x="356" y="1414"/>
                    </a:lnTo>
                    <a:lnTo>
                      <a:pt x="352" y="1416"/>
                    </a:lnTo>
                    <a:lnTo>
                      <a:pt x="350" y="1420"/>
                    </a:lnTo>
                    <a:lnTo>
                      <a:pt x="348" y="1422"/>
                    </a:lnTo>
                    <a:lnTo>
                      <a:pt x="350" y="1426"/>
                    </a:lnTo>
                    <a:lnTo>
                      <a:pt x="352" y="1428"/>
                    </a:lnTo>
                    <a:lnTo>
                      <a:pt x="354" y="1432"/>
                    </a:lnTo>
                    <a:lnTo>
                      <a:pt x="354" y="1432"/>
                    </a:lnTo>
                    <a:lnTo>
                      <a:pt x="362" y="1438"/>
                    </a:lnTo>
                    <a:lnTo>
                      <a:pt x="368" y="1440"/>
                    </a:lnTo>
                    <a:lnTo>
                      <a:pt x="376" y="1444"/>
                    </a:lnTo>
                    <a:lnTo>
                      <a:pt x="386" y="1444"/>
                    </a:lnTo>
                    <a:lnTo>
                      <a:pt x="398" y="1444"/>
                    </a:lnTo>
                    <a:lnTo>
                      <a:pt x="410" y="1440"/>
                    </a:lnTo>
                    <a:lnTo>
                      <a:pt x="422" y="1434"/>
                    </a:lnTo>
                    <a:lnTo>
                      <a:pt x="422" y="1434"/>
                    </a:lnTo>
                    <a:lnTo>
                      <a:pt x="428" y="1430"/>
                    </a:lnTo>
                    <a:lnTo>
                      <a:pt x="434" y="1430"/>
                    </a:lnTo>
                    <a:lnTo>
                      <a:pt x="442" y="1428"/>
                    </a:lnTo>
                    <a:lnTo>
                      <a:pt x="444" y="1424"/>
                    </a:lnTo>
                    <a:lnTo>
                      <a:pt x="448" y="1418"/>
                    </a:lnTo>
                    <a:lnTo>
                      <a:pt x="448" y="1418"/>
                    </a:lnTo>
                    <a:lnTo>
                      <a:pt x="458" y="1398"/>
                    </a:lnTo>
                    <a:lnTo>
                      <a:pt x="466" y="1370"/>
                    </a:lnTo>
                    <a:lnTo>
                      <a:pt x="474" y="1334"/>
                    </a:lnTo>
                    <a:lnTo>
                      <a:pt x="482" y="1288"/>
                    </a:lnTo>
                    <a:lnTo>
                      <a:pt x="488" y="1236"/>
                    </a:lnTo>
                    <a:lnTo>
                      <a:pt x="494" y="1174"/>
                    </a:lnTo>
                    <a:lnTo>
                      <a:pt x="498" y="1104"/>
                    </a:lnTo>
                    <a:lnTo>
                      <a:pt x="502" y="1022"/>
                    </a:lnTo>
                    <a:lnTo>
                      <a:pt x="502" y="1022"/>
                    </a:lnTo>
                    <a:lnTo>
                      <a:pt x="516" y="1030"/>
                    </a:lnTo>
                    <a:lnTo>
                      <a:pt x="532" y="1040"/>
                    </a:lnTo>
                    <a:lnTo>
                      <a:pt x="552" y="1050"/>
                    </a:lnTo>
                    <a:lnTo>
                      <a:pt x="576" y="1058"/>
                    </a:lnTo>
                    <a:lnTo>
                      <a:pt x="602" y="1062"/>
                    </a:lnTo>
                    <a:lnTo>
                      <a:pt x="616" y="1064"/>
                    </a:lnTo>
                    <a:lnTo>
                      <a:pt x="628" y="1064"/>
                    </a:lnTo>
                    <a:lnTo>
                      <a:pt x="642" y="1064"/>
                    </a:lnTo>
                    <a:lnTo>
                      <a:pt x="656" y="1060"/>
                    </a:lnTo>
                    <a:lnTo>
                      <a:pt x="668" y="1056"/>
                    </a:lnTo>
                    <a:lnTo>
                      <a:pt x="682" y="1050"/>
                    </a:lnTo>
                    <a:lnTo>
                      <a:pt x="682" y="1050"/>
                    </a:lnTo>
                    <a:lnTo>
                      <a:pt x="712" y="1034"/>
                    </a:lnTo>
                    <a:lnTo>
                      <a:pt x="742" y="1024"/>
                    </a:lnTo>
                    <a:lnTo>
                      <a:pt x="768" y="1016"/>
                    </a:lnTo>
                    <a:lnTo>
                      <a:pt x="790" y="1012"/>
                    </a:lnTo>
                    <a:lnTo>
                      <a:pt x="810" y="1008"/>
                    </a:lnTo>
                    <a:lnTo>
                      <a:pt x="824" y="1008"/>
                    </a:lnTo>
                    <a:lnTo>
                      <a:pt x="836" y="1008"/>
                    </a:lnTo>
                    <a:lnTo>
                      <a:pt x="836" y="1008"/>
                    </a:lnTo>
                    <a:lnTo>
                      <a:pt x="810" y="988"/>
                    </a:lnTo>
                    <a:lnTo>
                      <a:pt x="790" y="968"/>
                    </a:lnTo>
                    <a:lnTo>
                      <a:pt x="776" y="948"/>
                    </a:lnTo>
                    <a:lnTo>
                      <a:pt x="768" y="930"/>
                    </a:lnTo>
                    <a:lnTo>
                      <a:pt x="764" y="912"/>
                    </a:lnTo>
                    <a:lnTo>
                      <a:pt x="764" y="896"/>
                    </a:lnTo>
                    <a:lnTo>
                      <a:pt x="768" y="880"/>
                    </a:lnTo>
                    <a:lnTo>
                      <a:pt x="774" y="866"/>
                    </a:lnTo>
                    <a:lnTo>
                      <a:pt x="782" y="852"/>
                    </a:lnTo>
                    <a:lnTo>
                      <a:pt x="792" y="840"/>
                    </a:lnTo>
                    <a:lnTo>
                      <a:pt x="804" y="830"/>
                    </a:lnTo>
                    <a:lnTo>
                      <a:pt x="816" y="822"/>
                    </a:lnTo>
                    <a:lnTo>
                      <a:pt x="838" y="808"/>
                    </a:lnTo>
                    <a:lnTo>
                      <a:pt x="854" y="804"/>
                    </a:lnTo>
                    <a:lnTo>
                      <a:pt x="854" y="804"/>
                    </a:lnTo>
                    <a:lnTo>
                      <a:pt x="868" y="798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92" y="782"/>
                    </a:lnTo>
                    <a:lnTo>
                      <a:pt x="902" y="772"/>
                    </a:lnTo>
                    <a:lnTo>
                      <a:pt x="910" y="762"/>
                    </a:lnTo>
                    <a:lnTo>
                      <a:pt x="918" y="748"/>
                    </a:lnTo>
                    <a:lnTo>
                      <a:pt x="918" y="748"/>
                    </a:lnTo>
                    <a:lnTo>
                      <a:pt x="924" y="732"/>
                    </a:lnTo>
                    <a:lnTo>
                      <a:pt x="924" y="732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7" name="Freeform 20"/>
              <p:cNvSpPr>
                <a:spLocks noChangeAspect="1"/>
              </p:cNvSpPr>
              <p:nvPr/>
            </p:nvSpPr>
            <p:spPr bwMode="auto">
              <a:xfrm rot="7604267">
                <a:off x="7426592" y="5451070"/>
                <a:ext cx="795973" cy="1524580"/>
              </a:xfrm>
              <a:custGeom>
                <a:avLst/>
                <a:gdLst/>
                <a:ahLst/>
                <a:cxnLst>
                  <a:cxn ang="0">
                    <a:pos x="846" y="504"/>
                  </a:cxn>
                  <a:cxn ang="0">
                    <a:pos x="764" y="522"/>
                  </a:cxn>
                  <a:cxn ang="0">
                    <a:pos x="702" y="500"/>
                  </a:cxn>
                  <a:cxn ang="0">
                    <a:pos x="660" y="452"/>
                  </a:cxn>
                  <a:cxn ang="0">
                    <a:pos x="620" y="326"/>
                  </a:cxn>
                  <a:cxn ang="0">
                    <a:pos x="612" y="232"/>
                  </a:cxn>
                  <a:cxn ang="0">
                    <a:pos x="556" y="198"/>
                  </a:cxn>
                  <a:cxn ang="0">
                    <a:pos x="474" y="96"/>
                  </a:cxn>
                  <a:cxn ang="0">
                    <a:pos x="422" y="0"/>
                  </a:cxn>
                  <a:cxn ang="0">
                    <a:pos x="368" y="114"/>
                  </a:cxn>
                  <a:cxn ang="0">
                    <a:pos x="300" y="214"/>
                  </a:cxn>
                  <a:cxn ang="0">
                    <a:pos x="256" y="244"/>
                  </a:cxn>
                  <a:cxn ang="0">
                    <a:pos x="256" y="370"/>
                  </a:cxn>
                  <a:cxn ang="0">
                    <a:pos x="226" y="484"/>
                  </a:cxn>
                  <a:cxn ang="0">
                    <a:pos x="184" y="530"/>
                  </a:cxn>
                  <a:cxn ang="0">
                    <a:pos x="120" y="550"/>
                  </a:cxn>
                  <a:cxn ang="0">
                    <a:pos x="28" y="530"/>
                  </a:cxn>
                  <a:cxn ang="0">
                    <a:pos x="60" y="602"/>
                  </a:cxn>
                  <a:cxn ang="0">
                    <a:pos x="166" y="772"/>
                  </a:cxn>
                  <a:cxn ang="0">
                    <a:pos x="204" y="874"/>
                  </a:cxn>
                  <a:cxn ang="0">
                    <a:pos x="194" y="930"/>
                  </a:cxn>
                  <a:cxn ang="0">
                    <a:pos x="136" y="948"/>
                  </a:cxn>
                  <a:cxn ang="0">
                    <a:pos x="50" y="928"/>
                  </a:cxn>
                  <a:cxn ang="0">
                    <a:pos x="48" y="964"/>
                  </a:cxn>
                  <a:cxn ang="0">
                    <a:pos x="74" y="1006"/>
                  </a:cxn>
                  <a:cxn ang="0">
                    <a:pos x="144" y="1062"/>
                  </a:cxn>
                  <a:cxn ang="0">
                    <a:pos x="290" y="1168"/>
                  </a:cxn>
                  <a:cxn ang="0">
                    <a:pos x="418" y="1298"/>
                  </a:cxn>
                  <a:cxn ang="0">
                    <a:pos x="474" y="1394"/>
                  </a:cxn>
                  <a:cxn ang="0">
                    <a:pos x="468" y="1514"/>
                  </a:cxn>
                  <a:cxn ang="0">
                    <a:pos x="438" y="1640"/>
                  </a:cxn>
                  <a:cxn ang="0">
                    <a:pos x="398" y="1694"/>
                  </a:cxn>
                  <a:cxn ang="0">
                    <a:pos x="394" y="1704"/>
                  </a:cxn>
                  <a:cxn ang="0">
                    <a:pos x="416" y="1718"/>
                  </a:cxn>
                  <a:cxn ang="0">
                    <a:pos x="456" y="1712"/>
                  </a:cxn>
                  <a:cxn ang="0">
                    <a:pos x="472" y="1706"/>
                  </a:cxn>
                  <a:cxn ang="0">
                    <a:pos x="492" y="1662"/>
                  </a:cxn>
                  <a:cxn ang="0">
                    <a:pos x="512" y="1528"/>
                  </a:cxn>
                  <a:cxn ang="0">
                    <a:pos x="536" y="1370"/>
                  </a:cxn>
                  <a:cxn ang="0">
                    <a:pos x="594" y="1262"/>
                  </a:cxn>
                  <a:cxn ang="0">
                    <a:pos x="724" y="1116"/>
                  </a:cxn>
                  <a:cxn ang="0">
                    <a:pos x="838" y="1014"/>
                  </a:cxn>
                  <a:cxn ang="0">
                    <a:pos x="884" y="942"/>
                  </a:cxn>
                  <a:cxn ang="0">
                    <a:pos x="890" y="884"/>
                  </a:cxn>
                  <a:cxn ang="0">
                    <a:pos x="874" y="836"/>
                  </a:cxn>
                  <a:cxn ang="0">
                    <a:pos x="792" y="866"/>
                  </a:cxn>
                  <a:cxn ang="0">
                    <a:pos x="732" y="860"/>
                  </a:cxn>
                  <a:cxn ang="0">
                    <a:pos x="720" y="814"/>
                  </a:cxn>
                  <a:cxn ang="0">
                    <a:pos x="752" y="720"/>
                  </a:cxn>
                  <a:cxn ang="0">
                    <a:pos x="844" y="556"/>
                  </a:cxn>
                </a:cxnLst>
                <a:rect l="0" t="0" r="r" b="b"/>
                <a:pathLst>
                  <a:path w="898" h="1720">
                    <a:moveTo>
                      <a:pt x="898" y="476"/>
                    </a:moveTo>
                    <a:lnTo>
                      <a:pt x="898" y="476"/>
                    </a:lnTo>
                    <a:lnTo>
                      <a:pt x="872" y="492"/>
                    </a:lnTo>
                    <a:lnTo>
                      <a:pt x="846" y="504"/>
                    </a:lnTo>
                    <a:lnTo>
                      <a:pt x="824" y="512"/>
                    </a:lnTo>
                    <a:lnTo>
                      <a:pt x="802" y="518"/>
                    </a:lnTo>
                    <a:lnTo>
                      <a:pt x="782" y="520"/>
                    </a:lnTo>
                    <a:lnTo>
                      <a:pt x="764" y="522"/>
                    </a:lnTo>
                    <a:lnTo>
                      <a:pt x="746" y="520"/>
                    </a:lnTo>
                    <a:lnTo>
                      <a:pt x="730" y="514"/>
                    </a:lnTo>
                    <a:lnTo>
                      <a:pt x="716" y="508"/>
                    </a:lnTo>
                    <a:lnTo>
                      <a:pt x="702" y="500"/>
                    </a:lnTo>
                    <a:lnTo>
                      <a:pt x="690" y="490"/>
                    </a:lnTo>
                    <a:lnTo>
                      <a:pt x="680" y="480"/>
                    </a:lnTo>
                    <a:lnTo>
                      <a:pt x="670" y="466"/>
                    </a:lnTo>
                    <a:lnTo>
                      <a:pt x="660" y="452"/>
                    </a:lnTo>
                    <a:lnTo>
                      <a:pt x="646" y="422"/>
                    </a:lnTo>
                    <a:lnTo>
                      <a:pt x="634" y="390"/>
                    </a:lnTo>
                    <a:lnTo>
                      <a:pt x="626" y="358"/>
                    </a:lnTo>
                    <a:lnTo>
                      <a:pt x="620" y="326"/>
                    </a:lnTo>
                    <a:lnTo>
                      <a:pt x="616" y="296"/>
                    </a:lnTo>
                    <a:lnTo>
                      <a:pt x="612" y="250"/>
                    </a:lnTo>
                    <a:lnTo>
                      <a:pt x="612" y="232"/>
                    </a:lnTo>
                    <a:lnTo>
                      <a:pt x="612" y="232"/>
                    </a:lnTo>
                    <a:lnTo>
                      <a:pt x="598" y="228"/>
                    </a:lnTo>
                    <a:lnTo>
                      <a:pt x="584" y="222"/>
                    </a:lnTo>
                    <a:lnTo>
                      <a:pt x="570" y="210"/>
                    </a:lnTo>
                    <a:lnTo>
                      <a:pt x="556" y="198"/>
                    </a:lnTo>
                    <a:lnTo>
                      <a:pt x="540" y="184"/>
                    </a:lnTo>
                    <a:lnTo>
                      <a:pt x="526" y="168"/>
                    </a:lnTo>
                    <a:lnTo>
                      <a:pt x="498" y="132"/>
                    </a:lnTo>
                    <a:lnTo>
                      <a:pt x="474" y="96"/>
                    </a:lnTo>
                    <a:lnTo>
                      <a:pt x="452" y="62"/>
                    </a:lnTo>
                    <a:lnTo>
                      <a:pt x="424" y="14"/>
                    </a:lnTo>
                    <a:lnTo>
                      <a:pt x="424" y="14"/>
                    </a:lnTo>
                    <a:lnTo>
                      <a:pt x="422" y="0"/>
                    </a:lnTo>
                    <a:lnTo>
                      <a:pt x="422" y="0"/>
                    </a:lnTo>
                    <a:lnTo>
                      <a:pt x="406" y="34"/>
                    </a:lnTo>
                    <a:lnTo>
                      <a:pt x="390" y="70"/>
                    </a:lnTo>
                    <a:lnTo>
                      <a:pt x="368" y="114"/>
                    </a:lnTo>
                    <a:lnTo>
                      <a:pt x="342" y="156"/>
                    </a:lnTo>
                    <a:lnTo>
                      <a:pt x="328" y="178"/>
                    </a:lnTo>
                    <a:lnTo>
                      <a:pt x="314" y="196"/>
                    </a:lnTo>
                    <a:lnTo>
                      <a:pt x="300" y="214"/>
                    </a:lnTo>
                    <a:lnTo>
                      <a:pt x="286" y="228"/>
                    </a:lnTo>
                    <a:lnTo>
                      <a:pt x="270" y="238"/>
                    </a:lnTo>
                    <a:lnTo>
                      <a:pt x="256" y="244"/>
                    </a:lnTo>
                    <a:lnTo>
                      <a:pt x="256" y="244"/>
                    </a:lnTo>
                    <a:lnTo>
                      <a:pt x="258" y="262"/>
                    </a:lnTo>
                    <a:lnTo>
                      <a:pt x="260" y="308"/>
                    </a:lnTo>
                    <a:lnTo>
                      <a:pt x="260" y="338"/>
                    </a:lnTo>
                    <a:lnTo>
                      <a:pt x="256" y="370"/>
                    </a:lnTo>
                    <a:lnTo>
                      <a:pt x="252" y="404"/>
                    </a:lnTo>
                    <a:lnTo>
                      <a:pt x="244" y="438"/>
                    </a:lnTo>
                    <a:lnTo>
                      <a:pt x="234" y="468"/>
                    </a:lnTo>
                    <a:lnTo>
                      <a:pt x="226" y="484"/>
                    </a:lnTo>
                    <a:lnTo>
                      <a:pt x="218" y="496"/>
                    </a:lnTo>
                    <a:lnTo>
                      <a:pt x="208" y="510"/>
                    </a:lnTo>
                    <a:lnTo>
                      <a:pt x="198" y="520"/>
                    </a:lnTo>
                    <a:lnTo>
                      <a:pt x="184" y="530"/>
                    </a:lnTo>
                    <a:lnTo>
                      <a:pt x="172" y="538"/>
                    </a:lnTo>
                    <a:lnTo>
                      <a:pt x="156" y="544"/>
                    </a:lnTo>
                    <a:lnTo>
                      <a:pt x="140" y="548"/>
                    </a:lnTo>
                    <a:lnTo>
                      <a:pt x="120" y="550"/>
                    </a:lnTo>
                    <a:lnTo>
                      <a:pt x="100" y="550"/>
                    </a:lnTo>
                    <a:lnTo>
                      <a:pt x="78" y="546"/>
                    </a:lnTo>
                    <a:lnTo>
                      <a:pt x="54" y="540"/>
                    </a:lnTo>
                    <a:lnTo>
                      <a:pt x="28" y="530"/>
                    </a:lnTo>
                    <a:lnTo>
                      <a:pt x="0" y="518"/>
                    </a:lnTo>
                    <a:lnTo>
                      <a:pt x="0" y="518"/>
                    </a:lnTo>
                    <a:lnTo>
                      <a:pt x="18" y="542"/>
                    </a:lnTo>
                    <a:lnTo>
                      <a:pt x="60" y="602"/>
                    </a:lnTo>
                    <a:lnTo>
                      <a:pt x="88" y="640"/>
                    </a:lnTo>
                    <a:lnTo>
                      <a:pt x="116" y="682"/>
                    </a:lnTo>
                    <a:lnTo>
                      <a:pt x="142" y="728"/>
                    </a:lnTo>
                    <a:lnTo>
                      <a:pt x="166" y="772"/>
                    </a:lnTo>
                    <a:lnTo>
                      <a:pt x="186" y="816"/>
                    </a:lnTo>
                    <a:lnTo>
                      <a:pt x="194" y="836"/>
                    </a:lnTo>
                    <a:lnTo>
                      <a:pt x="200" y="856"/>
                    </a:lnTo>
                    <a:lnTo>
                      <a:pt x="204" y="874"/>
                    </a:lnTo>
                    <a:lnTo>
                      <a:pt x="206" y="892"/>
                    </a:lnTo>
                    <a:lnTo>
                      <a:pt x="204" y="906"/>
                    </a:lnTo>
                    <a:lnTo>
                      <a:pt x="202" y="920"/>
                    </a:lnTo>
                    <a:lnTo>
                      <a:pt x="194" y="930"/>
                    </a:lnTo>
                    <a:lnTo>
                      <a:pt x="186" y="940"/>
                    </a:lnTo>
                    <a:lnTo>
                      <a:pt x="172" y="946"/>
                    </a:lnTo>
                    <a:lnTo>
                      <a:pt x="156" y="948"/>
                    </a:lnTo>
                    <a:lnTo>
                      <a:pt x="136" y="948"/>
                    </a:lnTo>
                    <a:lnTo>
                      <a:pt x="112" y="946"/>
                    </a:lnTo>
                    <a:lnTo>
                      <a:pt x="82" y="940"/>
                    </a:lnTo>
                    <a:lnTo>
                      <a:pt x="50" y="928"/>
                    </a:lnTo>
                    <a:lnTo>
                      <a:pt x="50" y="928"/>
                    </a:lnTo>
                    <a:lnTo>
                      <a:pt x="48" y="932"/>
                    </a:lnTo>
                    <a:lnTo>
                      <a:pt x="46" y="938"/>
                    </a:lnTo>
                    <a:lnTo>
                      <a:pt x="44" y="948"/>
                    </a:lnTo>
                    <a:lnTo>
                      <a:pt x="48" y="964"/>
                    </a:lnTo>
                    <a:lnTo>
                      <a:pt x="52" y="972"/>
                    </a:lnTo>
                    <a:lnTo>
                      <a:pt x="56" y="982"/>
                    </a:lnTo>
                    <a:lnTo>
                      <a:pt x="64" y="994"/>
                    </a:lnTo>
                    <a:lnTo>
                      <a:pt x="74" y="1006"/>
                    </a:lnTo>
                    <a:lnTo>
                      <a:pt x="86" y="1018"/>
                    </a:lnTo>
                    <a:lnTo>
                      <a:pt x="102" y="1032"/>
                    </a:lnTo>
                    <a:lnTo>
                      <a:pt x="122" y="1046"/>
                    </a:lnTo>
                    <a:lnTo>
                      <a:pt x="144" y="1062"/>
                    </a:lnTo>
                    <a:lnTo>
                      <a:pt x="144" y="1062"/>
                    </a:lnTo>
                    <a:lnTo>
                      <a:pt x="192" y="1094"/>
                    </a:lnTo>
                    <a:lnTo>
                      <a:pt x="240" y="1130"/>
                    </a:lnTo>
                    <a:lnTo>
                      <a:pt x="290" y="1168"/>
                    </a:lnTo>
                    <a:lnTo>
                      <a:pt x="336" y="1208"/>
                    </a:lnTo>
                    <a:lnTo>
                      <a:pt x="380" y="1252"/>
                    </a:lnTo>
                    <a:lnTo>
                      <a:pt x="400" y="1274"/>
                    </a:lnTo>
                    <a:lnTo>
                      <a:pt x="418" y="1298"/>
                    </a:lnTo>
                    <a:lnTo>
                      <a:pt x="436" y="1320"/>
                    </a:lnTo>
                    <a:lnTo>
                      <a:pt x="450" y="1344"/>
                    </a:lnTo>
                    <a:lnTo>
                      <a:pt x="464" y="1370"/>
                    </a:lnTo>
                    <a:lnTo>
                      <a:pt x="474" y="1394"/>
                    </a:lnTo>
                    <a:lnTo>
                      <a:pt x="474" y="1394"/>
                    </a:lnTo>
                    <a:lnTo>
                      <a:pt x="474" y="1428"/>
                    </a:lnTo>
                    <a:lnTo>
                      <a:pt x="472" y="1470"/>
                    </a:lnTo>
                    <a:lnTo>
                      <a:pt x="468" y="1514"/>
                    </a:lnTo>
                    <a:lnTo>
                      <a:pt x="462" y="1558"/>
                    </a:lnTo>
                    <a:lnTo>
                      <a:pt x="452" y="1602"/>
                    </a:lnTo>
                    <a:lnTo>
                      <a:pt x="446" y="1622"/>
                    </a:lnTo>
                    <a:lnTo>
                      <a:pt x="438" y="1640"/>
                    </a:lnTo>
                    <a:lnTo>
                      <a:pt x="430" y="1658"/>
                    </a:lnTo>
                    <a:lnTo>
                      <a:pt x="422" y="1672"/>
                    </a:lnTo>
                    <a:lnTo>
                      <a:pt x="410" y="1686"/>
                    </a:lnTo>
                    <a:lnTo>
                      <a:pt x="398" y="1694"/>
                    </a:lnTo>
                    <a:lnTo>
                      <a:pt x="398" y="1694"/>
                    </a:lnTo>
                    <a:lnTo>
                      <a:pt x="396" y="1696"/>
                    </a:lnTo>
                    <a:lnTo>
                      <a:pt x="394" y="1700"/>
                    </a:lnTo>
                    <a:lnTo>
                      <a:pt x="394" y="1704"/>
                    </a:lnTo>
                    <a:lnTo>
                      <a:pt x="398" y="1710"/>
                    </a:lnTo>
                    <a:lnTo>
                      <a:pt x="398" y="1710"/>
                    </a:lnTo>
                    <a:lnTo>
                      <a:pt x="404" y="1714"/>
                    </a:lnTo>
                    <a:lnTo>
                      <a:pt x="416" y="1718"/>
                    </a:lnTo>
                    <a:lnTo>
                      <a:pt x="424" y="1720"/>
                    </a:lnTo>
                    <a:lnTo>
                      <a:pt x="434" y="1720"/>
                    </a:lnTo>
                    <a:lnTo>
                      <a:pt x="444" y="1718"/>
                    </a:lnTo>
                    <a:lnTo>
                      <a:pt x="456" y="1712"/>
                    </a:lnTo>
                    <a:lnTo>
                      <a:pt x="456" y="1712"/>
                    </a:lnTo>
                    <a:lnTo>
                      <a:pt x="460" y="1708"/>
                    </a:lnTo>
                    <a:lnTo>
                      <a:pt x="466" y="1708"/>
                    </a:lnTo>
                    <a:lnTo>
                      <a:pt x="472" y="1706"/>
                    </a:lnTo>
                    <a:lnTo>
                      <a:pt x="478" y="1698"/>
                    </a:lnTo>
                    <a:lnTo>
                      <a:pt x="478" y="1698"/>
                    </a:lnTo>
                    <a:lnTo>
                      <a:pt x="484" y="1684"/>
                    </a:lnTo>
                    <a:lnTo>
                      <a:pt x="492" y="1662"/>
                    </a:lnTo>
                    <a:lnTo>
                      <a:pt x="498" y="1638"/>
                    </a:lnTo>
                    <a:lnTo>
                      <a:pt x="502" y="1606"/>
                    </a:lnTo>
                    <a:lnTo>
                      <a:pt x="508" y="1570"/>
                    </a:lnTo>
                    <a:lnTo>
                      <a:pt x="512" y="1528"/>
                    </a:lnTo>
                    <a:lnTo>
                      <a:pt x="520" y="1426"/>
                    </a:lnTo>
                    <a:lnTo>
                      <a:pt x="520" y="1426"/>
                    </a:lnTo>
                    <a:lnTo>
                      <a:pt x="526" y="1398"/>
                    </a:lnTo>
                    <a:lnTo>
                      <a:pt x="536" y="1370"/>
                    </a:lnTo>
                    <a:lnTo>
                      <a:pt x="546" y="1344"/>
                    </a:lnTo>
                    <a:lnTo>
                      <a:pt x="560" y="1316"/>
                    </a:lnTo>
                    <a:lnTo>
                      <a:pt x="576" y="1290"/>
                    </a:lnTo>
                    <a:lnTo>
                      <a:pt x="594" y="1262"/>
                    </a:lnTo>
                    <a:lnTo>
                      <a:pt x="612" y="1236"/>
                    </a:lnTo>
                    <a:lnTo>
                      <a:pt x="632" y="1212"/>
                    </a:lnTo>
                    <a:lnTo>
                      <a:pt x="676" y="1162"/>
                    </a:lnTo>
                    <a:lnTo>
                      <a:pt x="724" y="1116"/>
                    </a:lnTo>
                    <a:lnTo>
                      <a:pt x="770" y="1072"/>
                    </a:lnTo>
                    <a:lnTo>
                      <a:pt x="816" y="1032"/>
                    </a:lnTo>
                    <a:lnTo>
                      <a:pt x="816" y="1032"/>
                    </a:lnTo>
                    <a:lnTo>
                      <a:pt x="838" y="1014"/>
                    </a:lnTo>
                    <a:lnTo>
                      <a:pt x="854" y="996"/>
                    </a:lnTo>
                    <a:lnTo>
                      <a:pt x="866" y="978"/>
                    </a:lnTo>
                    <a:lnTo>
                      <a:pt x="876" y="960"/>
                    </a:lnTo>
                    <a:lnTo>
                      <a:pt x="884" y="942"/>
                    </a:lnTo>
                    <a:lnTo>
                      <a:pt x="888" y="926"/>
                    </a:lnTo>
                    <a:lnTo>
                      <a:pt x="890" y="910"/>
                    </a:lnTo>
                    <a:lnTo>
                      <a:pt x="890" y="896"/>
                    </a:lnTo>
                    <a:lnTo>
                      <a:pt x="890" y="884"/>
                    </a:lnTo>
                    <a:lnTo>
                      <a:pt x="888" y="872"/>
                    </a:lnTo>
                    <a:lnTo>
                      <a:pt x="882" y="852"/>
                    </a:lnTo>
                    <a:lnTo>
                      <a:pt x="876" y="840"/>
                    </a:lnTo>
                    <a:lnTo>
                      <a:pt x="874" y="836"/>
                    </a:lnTo>
                    <a:lnTo>
                      <a:pt x="874" y="836"/>
                    </a:lnTo>
                    <a:lnTo>
                      <a:pt x="842" y="850"/>
                    </a:lnTo>
                    <a:lnTo>
                      <a:pt x="816" y="860"/>
                    </a:lnTo>
                    <a:lnTo>
                      <a:pt x="792" y="866"/>
                    </a:lnTo>
                    <a:lnTo>
                      <a:pt x="772" y="870"/>
                    </a:lnTo>
                    <a:lnTo>
                      <a:pt x="756" y="870"/>
                    </a:lnTo>
                    <a:lnTo>
                      <a:pt x="742" y="866"/>
                    </a:lnTo>
                    <a:lnTo>
                      <a:pt x="732" y="860"/>
                    </a:lnTo>
                    <a:lnTo>
                      <a:pt x="726" y="852"/>
                    </a:lnTo>
                    <a:lnTo>
                      <a:pt x="722" y="842"/>
                    </a:lnTo>
                    <a:lnTo>
                      <a:pt x="720" y="828"/>
                    </a:lnTo>
                    <a:lnTo>
                      <a:pt x="720" y="814"/>
                    </a:lnTo>
                    <a:lnTo>
                      <a:pt x="724" y="798"/>
                    </a:lnTo>
                    <a:lnTo>
                      <a:pt x="728" y="780"/>
                    </a:lnTo>
                    <a:lnTo>
                      <a:pt x="734" y="760"/>
                    </a:lnTo>
                    <a:lnTo>
                      <a:pt x="752" y="720"/>
                    </a:lnTo>
                    <a:lnTo>
                      <a:pt x="772" y="678"/>
                    </a:lnTo>
                    <a:lnTo>
                      <a:pt x="796" y="636"/>
                    </a:lnTo>
                    <a:lnTo>
                      <a:pt x="820" y="594"/>
                    </a:lnTo>
                    <a:lnTo>
                      <a:pt x="844" y="556"/>
                    </a:lnTo>
                    <a:lnTo>
                      <a:pt x="882" y="498"/>
                    </a:lnTo>
                    <a:lnTo>
                      <a:pt x="898" y="476"/>
                    </a:lnTo>
                    <a:lnTo>
                      <a:pt x="898" y="476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63" name="Group 189"/>
            <p:cNvGrpSpPr/>
            <p:nvPr/>
          </p:nvGrpSpPr>
          <p:grpSpPr>
            <a:xfrm>
              <a:off x="1" y="189385"/>
              <a:ext cx="9143999" cy="6668614"/>
              <a:chOff x="1" y="189385"/>
              <a:chExt cx="9143999" cy="6668614"/>
            </a:xfrm>
          </p:grpSpPr>
          <p:sp>
            <p:nvSpPr>
              <p:cNvPr id="82" name="Freeform 12"/>
              <p:cNvSpPr>
                <a:spLocks noChangeAspect="1"/>
              </p:cNvSpPr>
              <p:nvPr/>
            </p:nvSpPr>
            <p:spPr bwMode="auto">
              <a:xfrm rot="19954067">
                <a:off x="7722899" y="3726444"/>
                <a:ext cx="934359" cy="972946"/>
              </a:xfrm>
              <a:custGeom>
                <a:avLst/>
                <a:gdLst/>
                <a:ahLst/>
                <a:cxnLst>
                  <a:cxn ang="0">
                    <a:pos x="1226" y="680"/>
                  </a:cxn>
                  <a:cxn ang="0">
                    <a:pos x="1198" y="622"/>
                  </a:cxn>
                  <a:cxn ang="0">
                    <a:pos x="1248" y="526"/>
                  </a:cxn>
                  <a:cxn ang="0">
                    <a:pos x="1220" y="512"/>
                  </a:cxn>
                  <a:cxn ang="0">
                    <a:pos x="1224" y="420"/>
                  </a:cxn>
                  <a:cxn ang="0">
                    <a:pos x="1210" y="362"/>
                  </a:cxn>
                  <a:cxn ang="0">
                    <a:pos x="1082" y="416"/>
                  </a:cxn>
                  <a:cxn ang="0">
                    <a:pos x="1012" y="402"/>
                  </a:cxn>
                  <a:cxn ang="0">
                    <a:pos x="902" y="532"/>
                  </a:cxn>
                  <a:cxn ang="0">
                    <a:pos x="882" y="516"/>
                  </a:cxn>
                  <a:cxn ang="0">
                    <a:pos x="928" y="360"/>
                  </a:cxn>
                  <a:cxn ang="0">
                    <a:pos x="850" y="310"/>
                  </a:cxn>
                  <a:cxn ang="0">
                    <a:pos x="804" y="306"/>
                  </a:cxn>
                  <a:cxn ang="0">
                    <a:pos x="792" y="212"/>
                  </a:cxn>
                  <a:cxn ang="0">
                    <a:pos x="774" y="194"/>
                  </a:cxn>
                  <a:cxn ang="0">
                    <a:pos x="726" y="180"/>
                  </a:cxn>
                  <a:cxn ang="0">
                    <a:pos x="684" y="42"/>
                  </a:cxn>
                  <a:cxn ang="0">
                    <a:pos x="678" y="0"/>
                  </a:cxn>
                  <a:cxn ang="0">
                    <a:pos x="640" y="164"/>
                  </a:cxn>
                  <a:cxn ang="0">
                    <a:pos x="590" y="198"/>
                  </a:cxn>
                  <a:cxn ang="0">
                    <a:pos x="558" y="186"/>
                  </a:cxn>
                  <a:cxn ang="0">
                    <a:pos x="556" y="300"/>
                  </a:cxn>
                  <a:cxn ang="0">
                    <a:pos x="516" y="312"/>
                  </a:cxn>
                  <a:cxn ang="0">
                    <a:pos x="418" y="282"/>
                  </a:cxn>
                  <a:cxn ang="0">
                    <a:pos x="474" y="516"/>
                  </a:cxn>
                  <a:cxn ang="0">
                    <a:pos x="462" y="538"/>
                  </a:cxn>
                  <a:cxn ang="0">
                    <a:pos x="350" y="414"/>
                  </a:cxn>
                  <a:cxn ang="0">
                    <a:pos x="290" y="416"/>
                  </a:cxn>
                  <a:cxn ang="0">
                    <a:pos x="172" y="380"/>
                  </a:cxn>
                  <a:cxn ang="0">
                    <a:pos x="120" y="380"/>
                  </a:cxn>
                  <a:cxn ang="0">
                    <a:pos x="138" y="506"/>
                  </a:cxn>
                  <a:cxn ang="0">
                    <a:pos x="108" y="526"/>
                  </a:cxn>
                  <a:cxn ang="0">
                    <a:pos x="154" y="606"/>
                  </a:cxn>
                  <a:cxn ang="0">
                    <a:pos x="138" y="674"/>
                  </a:cxn>
                  <a:cxn ang="0">
                    <a:pos x="50" y="704"/>
                  </a:cxn>
                  <a:cxn ang="0">
                    <a:pos x="224" y="804"/>
                  </a:cxn>
                  <a:cxn ang="0">
                    <a:pos x="248" y="868"/>
                  </a:cxn>
                  <a:cxn ang="0">
                    <a:pos x="156" y="930"/>
                  </a:cxn>
                  <a:cxn ang="0">
                    <a:pos x="30" y="966"/>
                  </a:cxn>
                  <a:cxn ang="0">
                    <a:pos x="250" y="1032"/>
                  </a:cxn>
                  <a:cxn ang="0">
                    <a:pos x="374" y="1066"/>
                  </a:cxn>
                  <a:cxn ang="0">
                    <a:pos x="422" y="1100"/>
                  </a:cxn>
                  <a:cxn ang="0">
                    <a:pos x="382" y="1168"/>
                  </a:cxn>
                  <a:cxn ang="0">
                    <a:pos x="616" y="1088"/>
                  </a:cxn>
                  <a:cxn ang="0">
                    <a:pos x="646" y="1224"/>
                  </a:cxn>
                  <a:cxn ang="0">
                    <a:pos x="594" y="1374"/>
                  </a:cxn>
                  <a:cxn ang="0">
                    <a:pos x="582" y="1400"/>
                  </a:cxn>
                  <a:cxn ang="0">
                    <a:pos x="626" y="1408"/>
                  </a:cxn>
                  <a:cxn ang="0">
                    <a:pos x="658" y="1390"/>
                  </a:cxn>
                  <a:cxn ang="0">
                    <a:pos x="690" y="1240"/>
                  </a:cxn>
                  <a:cxn ang="0">
                    <a:pos x="786" y="1108"/>
                  </a:cxn>
                  <a:cxn ang="0">
                    <a:pos x="974" y="1168"/>
                  </a:cxn>
                  <a:cxn ang="0">
                    <a:pos x="934" y="1094"/>
                  </a:cxn>
                  <a:cxn ang="0">
                    <a:pos x="998" y="1064"/>
                  </a:cxn>
                  <a:cxn ang="0">
                    <a:pos x="1132" y="1020"/>
                  </a:cxn>
                  <a:cxn ang="0">
                    <a:pos x="1356" y="964"/>
                  </a:cxn>
                  <a:cxn ang="0">
                    <a:pos x="1174" y="920"/>
                  </a:cxn>
                  <a:cxn ang="0">
                    <a:pos x="1106" y="856"/>
                  </a:cxn>
                  <a:cxn ang="0">
                    <a:pos x="1154" y="784"/>
                  </a:cxn>
                  <a:cxn ang="0">
                    <a:pos x="1306" y="704"/>
                  </a:cxn>
                </a:cxnLst>
                <a:rect l="0" t="0" r="r" b="b"/>
                <a:pathLst>
                  <a:path w="1356" h="1412">
                    <a:moveTo>
                      <a:pt x="1306" y="704"/>
                    </a:moveTo>
                    <a:lnTo>
                      <a:pt x="1306" y="704"/>
                    </a:lnTo>
                    <a:lnTo>
                      <a:pt x="1272" y="698"/>
                    </a:lnTo>
                    <a:lnTo>
                      <a:pt x="1246" y="690"/>
                    </a:lnTo>
                    <a:lnTo>
                      <a:pt x="1236" y="684"/>
                    </a:lnTo>
                    <a:lnTo>
                      <a:pt x="1226" y="680"/>
                    </a:lnTo>
                    <a:lnTo>
                      <a:pt x="1218" y="674"/>
                    </a:lnTo>
                    <a:lnTo>
                      <a:pt x="1212" y="666"/>
                    </a:lnTo>
                    <a:lnTo>
                      <a:pt x="1208" y="660"/>
                    </a:lnTo>
                    <a:lnTo>
                      <a:pt x="1204" y="652"/>
                    </a:lnTo>
                    <a:lnTo>
                      <a:pt x="1200" y="638"/>
                    </a:lnTo>
                    <a:lnTo>
                      <a:pt x="1198" y="622"/>
                    </a:lnTo>
                    <a:lnTo>
                      <a:pt x="1202" y="606"/>
                    </a:lnTo>
                    <a:lnTo>
                      <a:pt x="1206" y="592"/>
                    </a:lnTo>
                    <a:lnTo>
                      <a:pt x="1214" y="576"/>
                    </a:lnTo>
                    <a:lnTo>
                      <a:pt x="1230" y="552"/>
                    </a:lnTo>
                    <a:lnTo>
                      <a:pt x="1242" y="534"/>
                    </a:lnTo>
                    <a:lnTo>
                      <a:pt x="1248" y="526"/>
                    </a:lnTo>
                    <a:lnTo>
                      <a:pt x="1248" y="526"/>
                    </a:lnTo>
                    <a:lnTo>
                      <a:pt x="1240" y="526"/>
                    </a:lnTo>
                    <a:lnTo>
                      <a:pt x="1234" y="524"/>
                    </a:lnTo>
                    <a:lnTo>
                      <a:pt x="1228" y="522"/>
                    </a:lnTo>
                    <a:lnTo>
                      <a:pt x="1224" y="518"/>
                    </a:lnTo>
                    <a:lnTo>
                      <a:pt x="1220" y="512"/>
                    </a:lnTo>
                    <a:lnTo>
                      <a:pt x="1218" y="506"/>
                    </a:lnTo>
                    <a:lnTo>
                      <a:pt x="1214" y="494"/>
                    </a:lnTo>
                    <a:lnTo>
                      <a:pt x="1214" y="478"/>
                    </a:lnTo>
                    <a:lnTo>
                      <a:pt x="1216" y="460"/>
                    </a:lnTo>
                    <a:lnTo>
                      <a:pt x="1218" y="440"/>
                    </a:lnTo>
                    <a:lnTo>
                      <a:pt x="1224" y="420"/>
                    </a:lnTo>
                    <a:lnTo>
                      <a:pt x="1236" y="380"/>
                    </a:lnTo>
                    <a:lnTo>
                      <a:pt x="1250" y="346"/>
                    </a:lnTo>
                    <a:lnTo>
                      <a:pt x="1266" y="312"/>
                    </a:lnTo>
                    <a:lnTo>
                      <a:pt x="1266" y="312"/>
                    </a:lnTo>
                    <a:lnTo>
                      <a:pt x="1238" y="340"/>
                    </a:lnTo>
                    <a:lnTo>
                      <a:pt x="1210" y="362"/>
                    </a:lnTo>
                    <a:lnTo>
                      <a:pt x="1184" y="380"/>
                    </a:lnTo>
                    <a:lnTo>
                      <a:pt x="1160" y="394"/>
                    </a:lnTo>
                    <a:lnTo>
                      <a:pt x="1138" y="404"/>
                    </a:lnTo>
                    <a:lnTo>
                      <a:pt x="1118" y="410"/>
                    </a:lnTo>
                    <a:lnTo>
                      <a:pt x="1098" y="414"/>
                    </a:lnTo>
                    <a:lnTo>
                      <a:pt x="1082" y="416"/>
                    </a:lnTo>
                    <a:lnTo>
                      <a:pt x="1066" y="416"/>
                    </a:lnTo>
                    <a:lnTo>
                      <a:pt x="1052" y="414"/>
                    </a:lnTo>
                    <a:lnTo>
                      <a:pt x="1030" y="410"/>
                    </a:lnTo>
                    <a:lnTo>
                      <a:pt x="1016" y="404"/>
                    </a:lnTo>
                    <a:lnTo>
                      <a:pt x="1012" y="402"/>
                    </a:lnTo>
                    <a:lnTo>
                      <a:pt x="1012" y="402"/>
                    </a:lnTo>
                    <a:lnTo>
                      <a:pt x="1006" y="414"/>
                    </a:lnTo>
                    <a:lnTo>
                      <a:pt x="996" y="430"/>
                    </a:lnTo>
                    <a:lnTo>
                      <a:pt x="964" y="468"/>
                    </a:lnTo>
                    <a:lnTo>
                      <a:pt x="928" y="506"/>
                    </a:lnTo>
                    <a:lnTo>
                      <a:pt x="902" y="532"/>
                    </a:lnTo>
                    <a:lnTo>
                      <a:pt x="902" y="532"/>
                    </a:lnTo>
                    <a:lnTo>
                      <a:pt x="894" y="538"/>
                    </a:lnTo>
                    <a:lnTo>
                      <a:pt x="888" y="540"/>
                    </a:lnTo>
                    <a:lnTo>
                      <a:pt x="886" y="538"/>
                    </a:lnTo>
                    <a:lnTo>
                      <a:pt x="884" y="532"/>
                    </a:lnTo>
                    <a:lnTo>
                      <a:pt x="882" y="522"/>
                    </a:lnTo>
                    <a:lnTo>
                      <a:pt x="882" y="516"/>
                    </a:lnTo>
                    <a:lnTo>
                      <a:pt x="882" y="516"/>
                    </a:lnTo>
                    <a:lnTo>
                      <a:pt x="890" y="502"/>
                    </a:lnTo>
                    <a:lnTo>
                      <a:pt x="898" y="486"/>
                    </a:lnTo>
                    <a:lnTo>
                      <a:pt x="910" y="448"/>
                    </a:lnTo>
                    <a:lnTo>
                      <a:pt x="920" y="404"/>
                    </a:lnTo>
                    <a:lnTo>
                      <a:pt x="928" y="360"/>
                    </a:lnTo>
                    <a:lnTo>
                      <a:pt x="938" y="282"/>
                    </a:lnTo>
                    <a:lnTo>
                      <a:pt x="942" y="250"/>
                    </a:lnTo>
                    <a:lnTo>
                      <a:pt x="942" y="250"/>
                    </a:lnTo>
                    <a:lnTo>
                      <a:pt x="904" y="278"/>
                    </a:lnTo>
                    <a:lnTo>
                      <a:pt x="874" y="298"/>
                    </a:lnTo>
                    <a:lnTo>
                      <a:pt x="850" y="310"/>
                    </a:lnTo>
                    <a:lnTo>
                      <a:pt x="840" y="312"/>
                    </a:lnTo>
                    <a:lnTo>
                      <a:pt x="830" y="314"/>
                    </a:lnTo>
                    <a:lnTo>
                      <a:pt x="822" y="314"/>
                    </a:lnTo>
                    <a:lnTo>
                      <a:pt x="816" y="312"/>
                    </a:lnTo>
                    <a:lnTo>
                      <a:pt x="810" y="310"/>
                    </a:lnTo>
                    <a:lnTo>
                      <a:pt x="804" y="306"/>
                    </a:lnTo>
                    <a:lnTo>
                      <a:pt x="800" y="300"/>
                    </a:lnTo>
                    <a:lnTo>
                      <a:pt x="796" y="294"/>
                    </a:lnTo>
                    <a:lnTo>
                      <a:pt x="792" y="280"/>
                    </a:lnTo>
                    <a:lnTo>
                      <a:pt x="790" y="264"/>
                    </a:lnTo>
                    <a:lnTo>
                      <a:pt x="790" y="246"/>
                    </a:lnTo>
                    <a:lnTo>
                      <a:pt x="792" y="212"/>
                    </a:lnTo>
                    <a:lnTo>
                      <a:pt x="798" y="186"/>
                    </a:lnTo>
                    <a:lnTo>
                      <a:pt x="800" y="176"/>
                    </a:lnTo>
                    <a:lnTo>
                      <a:pt x="800" y="176"/>
                    </a:lnTo>
                    <a:lnTo>
                      <a:pt x="792" y="184"/>
                    </a:lnTo>
                    <a:lnTo>
                      <a:pt x="782" y="190"/>
                    </a:lnTo>
                    <a:lnTo>
                      <a:pt x="774" y="194"/>
                    </a:lnTo>
                    <a:lnTo>
                      <a:pt x="766" y="198"/>
                    </a:lnTo>
                    <a:lnTo>
                      <a:pt x="758" y="198"/>
                    </a:lnTo>
                    <a:lnTo>
                      <a:pt x="750" y="196"/>
                    </a:lnTo>
                    <a:lnTo>
                      <a:pt x="744" y="194"/>
                    </a:lnTo>
                    <a:lnTo>
                      <a:pt x="738" y="190"/>
                    </a:lnTo>
                    <a:lnTo>
                      <a:pt x="726" y="180"/>
                    </a:lnTo>
                    <a:lnTo>
                      <a:pt x="716" y="164"/>
                    </a:lnTo>
                    <a:lnTo>
                      <a:pt x="708" y="146"/>
                    </a:lnTo>
                    <a:lnTo>
                      <a:pt x="700" y="126"/>
                    </a:lnTo>
                    <a:lnTo>
                      <a:pt x="694" y="104"/>
                    </a:lnTo>
                    <a:lnTo>
                      <a:pt x="690" y="82"/>
                    </a:lnTo>
                    <a:lnTo>
                      <a:pt x="684" y="42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8" y="8"/>
                    </a:lnTo>
                    <a:lnTo>
                      <a:pt x="678" y="8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2" y="42"/>
                    </a:lnTo>
                    <a:lnTo>
                      <a:pt x="666" y="82"/>
                    </a:lnTo>
                    <a:lnTo>
                      <a:pt x="662" y="104"/>
                    </a:lnTo>
                    <a:lnTo>
                      <a:pt x="656" y="126"/>
                    </a:lnTo>
                    <a:lnTo>
                      <a:pt x="648" y="146"/>
                    </a:lnTo>
                    <a:lnTo>
                      <a:pt x="640" y="164"/>
                    </a:lnTo>
                    <a:lnTo>
                      <a:pt x="630" y="180"/>
                    </a:lnTo>
                    <a:lnTo>
                      <a:pt x="618" y="190"/>
                    </a:lnTo>
                    <a:lnTo>
                      <a:pt x="612" y="194"/>
                    </a:lnTo>
                    <a:lnTo>
                      <a:pt x="606" y="196"/>
                    </a:lnTo>
                    <a:lnTo>
                      <a:pt x="598" y="198"/>
                    </a:lnTo>
                    <a:lnTo>
                      <a:pt x="590" y="198"/>
                    </a:lnTo>
                    <a:lnTo>
                      <a:pt x="582" y="194"/>
                    </a:lnTo>
                    <a:lnTo>
                      <a:pt x="574" y="190"/>
                    </a:lnTo>
                    <a:lnTo>
                      <a:pt x="564" y="184"/>
                    </a:lnTo>
                    <a:lnTo>
                      <a:pt x="556" y="176"/>
                    </a:lnTo>
                    <a:lnTo>
                      <a:pt x="556" y="176"/>
                    </a:lnTo>
                    <a:lnTo>
                      <a:pt x="558" y="186"/>
                    </a:lnTo>
                    <a:lnTo>
                      <a:pt x="564" y="212"/>
                    </a:lnTo>
                    <a:lnTo>
                      <a:pt x="566" y="246"/>
                    </a:lnTo>
                    <a:lnTo>
                      <a:pt x="566" y="264"/>
                    </a:lnTo>
                    <a:lnTo>
                      <a:pt x="564" y="280"/>
                    </a:lnTo>
                    <a:lnTo>
                      <a:pt x="560" y="294"/>
                    </a:lnTo>
                    <a:lnTo>
                      <a:pt x="556" y="300"/>
                    </a:lnTo>
                    <a:lnTo>
                      <a:pt x="552" y="306"/>
                    </a:lnTo>
                    <a:lnTo>
                      <a:pt x="546" y="310"/>
                    </a:lnTo>
                    <a:lnTo>
                      <a:pt x="540" y="312"/>
                    </a:lnTo>
                    <a:lnTo>
                      <a:pt x="534" y="314"/>
                    </a:lnTo>
                    <a:lnTo>
                      <a:pt x="526" y="314"/>
                    </a:lnTo>
                    <a:lnTo>
                      <a:pt x="516" y="312"/>
                    </a:lnTo>
                    <a:lnTo>
                      <a:pt x="506" y="310"/>
                    </a:lnTo>
                    <a:lnTo>
                      <a:pt x="482" y="298"/>
                    </a:lnTo>
                    <a:lnTo>
                      <a:pt x="452" y="278"/>
                    </a:lnTo>
                    <a:lnTo>
                      <a:pt x="414" y="250"/>
                    </a:lnTo>
                    <a:lnTo>
                      <a:pt x="414" y="250"/>
                    </a:lnTo>
                    <a:lnTo>
                      <a:pt x="418" y="282"/>
                    </a:lnTo>
                    <a:lnTo>
                      <a:pt x="428" y="360"/>
                    </a:lnTo>
                    <a:lnTo>
                      <a:pt x="436" y="404"/>
                    </a:lnTo>
                    <a:lnTo>
                      <a:pt x="446" y="448"/>
                    </a:lnTo>
                    <a:lnTo>
                      <a:pt x="458" y="486"/>
                    </a:lnTo>
                    <a:lnTo>
                      <a:pt x="466" y="502"/>
                    </a:lnTo>
                    <a:lnTo>
                      <a:pt x="474" y="516"/>
                    </a:lnTo>
                    <a:lnTo>
                      <a:pt x="474" y="516"/>
                    </a:lnTo>
                    <a:lnTo>
                      <a:pt x="474" y="522"/>
                    </a:lnTo>
                    <a:lnTo>
                      <a:pt x="472" y="532"/>
                    </a:lnTo>
                    <a:lnTo>
                      <a:pt x="470" y="538"/>
                    </a:lnTo>
                    <a:lnTo>
                      <a:pt x="468" y="540"/>
                    </a:lnTo>
                    <a:lnTo>
                      <a:pt x="462" y="538"/>
                    </a:lnTo>
                    <a:lnTo>
                      <a:pt x="454" y="532"/>
                    </a:lnTo>
                    <a:lnTo>
                      <a:pt x="454" y="532"/>
                    </a:lnTo>
                    <a:lnTo>
                      <a:pt x="428" y="506"/>
                    </a:lnTo>
                    <a:lnTo>
                      <a:pt x="392" y="468"/>
                    </a:lnTo>
                    <a:lnTo>
                      <a:pt x="360" y="430"/>
                    </a:lnTo>
                    <a:lnTo>
                      <a:pt x="350" y="414"/>
                    </a:lnTo>
                    <a:lnTo>
                      <a:pt x="344" y="402"/>
                    </a:lnTo>
                    <a:lnTo>
                      <a:pt x="344" y="402"/>
                    </a:lnTo>
                    <a:lnTo>
                      <a:pt x="340" y="404"/>
                    </a:lnTo>
                    <a:lnTo>
                      <a:pt x="326" y="410"/>
                    </a:lnTo>
                    <a:lnTo>
                      <a:pt x="304" y="414"/>
                    </a:lnTo>
                    <a:lnTo>
                      <a:pt x="290" y="416"/>
                    </a:lnTo>
                    <a:lnTo>
                      <a:pt x="274" y="416"/>
                    </a:lnTo>
                    <a:lnTo>
                      <a:pt x="258" y="414"/>
                    </a:lnTo>
                    <a:lnTo>
                      <a:pt x="238" y="410"/>
                    </a:lnTo>
                    <a:lnTo>
                      <a:pt x="218" y="404"/>
                    </a:lnTo>
                    <a:lnTo>
                      <a:pt x="196" y="394"/>
                    </a:lnTo>
                    <a:lnTo>
                      <a:pt x="172" y="380"/>
                    </a:lnTo>
                    <a:lnTo>
                      <a:pt x="146" y="362"/>
                    </a:lnTo>
                    <a:lnTo>
                      <a:pt x="118" y="340"/>
                    </a:lnTo>
                    <a:lnTo>
                      <a:pt x="90" y="312"/>
                    </a:lnTo>
                    <a:lnTo>
                      <a:pt x="90" y="312"/>
                    </a:lnTo>
                    <a:lnTo>
                      <a:pt x="106" y="346"/>
                    </a:lnTo>
                    <a:lnTo>
                      <a:pt x="120" y="380"/>
                    </a:lnTo>
                    <a:lnTo>
                      <a:pt x="132" y="420"/>
                    </a:lnTo>
                    <a:lnTo>
                      <a:pt x="138" y="440"/>
                    </a:lnTo>
                    <a:lnTo>
                      <a:pt x="140" y="460"/>
                    </a:lnTo>
                    <a:lnTo>
                      <a:pt x="142" y="478"/>
                    </a:lnTo>
                    <a:lnTo>
                      <a:pt x="142" y="494"/>
                    </a:lnTo>
                    <a:lnTo>
                      <a:pt x="138" y="506"/>
                    </a:lnTo>
                    <a:lnTo>
                      <a:pt x="136" y="512"/>
                    </a:lnTo>
                    <a:lnTo>
                      <a:pt x="132" y="518"/>
                    </a:lnTo>
                    <a:lnTo>
                      <a:pt x="128" y="522"/>
                    </a:lnTo>
                    <a:lnTo>
                      <a:pt x="122" y="524"/>
                    </a:lnTo>
                    <a:lnTo>
                      <a:pt x="116" y="526"/>
                    </a:lnTo>
                    <a:lnTo>
                      <a:pt x="108" y="526"/>
                    </a:lnTo>
                    <a:lnTo>
                      <a:pt x="108" y="526"/>
                    </a:lnTo>
                    <a:lnTo>
                      <a:pt x="114" y="534"/>
                    </a:lnTo>
                    <a:lnTo>
                      <a:pt x="126" y="552"/>
                    </a:lnTo>
                    <a:lnTo>
                      <a:pt x="142" y="576"/>
                    </a:lnTo>
                    <a:lnTo>
                      <a:pt x="150" y="592"/>
                    </a:lnTo>
                    <a:lnTo>
                      <a:pt x="154" y="606"/>
                    </a:lnTo>
                    <a:lnTo>
                      <a:pt x="158" y="622"/>
                    </a:lnTo>
                    <a:lnTo>
                      <a:pt x="156" y="638"/>
                    </a:lnTo>
                    <a:lnTo>
                      <a:pt x="152" y="652"/>
                    </a:lnTo>
                    <a:lnTo>
                      <a:pt x="148" y="660"/>
                    </a:lnTo>
                    <a:lnTo>
                      <a:pt x="144" y="666"/>
                    </a:lnTo>
                    <a:lnTo>
                      <a:pt x="138" y="674"/>
                    </a:lnTo>
                    <a:lnTo>
                      <a:pt x="130" y="680"/>
                    </a:lnTo>
                    <a:lnTo>
                      <a:pt x="120" y="684"/>
                    </a:lnTo>
                    <a:lnTo>
                      <a:pt x="110" y="690"/>
                    </a:lnTo>
                    <a:lnTo>
                      <a:pt x="84" y="698"/>
                    </a:lnTo>
                    <a:lnTo>
                      <a:pt x="50" y="704"/>
                    </a:lnTo>
                    <a:lnTo>
                      <a:pt x="50" y="704"/>
                    </a:lnTo>
                    <a:lnTo>
                      <a:pt x="70" y="712"/>
                    </a:lnTo>
                    <a:lnTo>
                      <a:pt x="116" y="734"/>
                    </a:lnTo>
                    <a:lnTo>
                      <a:pt x="146" y="748"/>
                    </a:lnTo>
                    <a:lnTo>
                      <a:pt x="174" y="766"/>
                    </a:lnTo>
                    <a:lnTo>
                      <a:pt x="202" y="784"/>
                    </a:lnTo>
                    <a:lnTo>
                      <a:pt x="224" y="804"/>
                    </a:lnTo>
                    <a:lnTo>
                      <a:pt x="234" y="814"/>
                    </a:lnTo>
                    <a:lnTo>
                      <a:pt x="242" y="824"/>
                    </a:lnTo>
                    <a:lnTo>
                      <a:pt x="246" y="836"/>
                    </a:lnTo>
                    <a:lnTo>
                      <a:pt x="250" y="846"/>
                    </a:lnTo>
                    <a:lnTo>
                      <a:pt x="250" y="856"/>
                    </a:lnTo>
                    <a:lnTo>
                      <a:pt x="248" y="868"/>
                    </a:lnTo>
                    <a:lnTo>
                      <a:pt x="242" y="878"/>
                    </a:lnTo>
                    <a:lnTo>
                      <a:pt x="232" y="888"/>
                    </a:lnTo>
                    <a:lnTo>
                      <a:pt x="220" y="900"/>
                    </a:lnTo>
                    <a:lnTo>
                      <a:pt x="202" y="910"/>
                    </a:lnTo>
                    <a:lnTo>
                      <a:pt x="182" y="920"/>
                    </a:lnTo>
                    <a:lnTo>
                      <a:pt x="156" y="930"/>
                    </a:lnTo>
                    <a:lnTo>
                      <a:pt x="124" y="938"/>
                    </a:lnTo>
                    <a:lnTo>
                      <a:pt x="88" y="948"/>
                    </a:lnTo>
                    <a:lnTo>
                      <a:pt x="48" y="956"/>
                    </a:lnTo>
                    <a:lnTo>
                      <a:pt x="0" y="964"/>
                    </a:lnTo>
                    <a:lnTo>
                      <a:pt x="0" y="964"/>
                    </a:lnTo>
                    <a:lnTo>
                      <a:pt x="30" y="966"/>
                    </a:lnTo>
                    <a:lnTo>
                      <a:pt x="62" y="972"/>
                    </a:lnTo>
                    <a:lnTo>
                      <a:pt x="102" y="980"/>
                    </a:lnTo>
                    <a:lnTo>
                      <a:pt x="148" y="992"/>
                    </a:lnTo>
                    <a:lnTo>
                      <a:pt x="198" y="1010"/>
                    </a:lnTo>
                    <a:lnTo>
                      <a:pt x="224" y="1020"/>
                    </a:lnTo>
                    <a:lnTo>
                      <a:pt x="250" y="1032"/>
                    </a:lnTo>
                    <a:lnTo>
                      <a:pt x="274" y="1046"/>
                    </a:lnTo>
                    <a:lnTo>
                      <a:pt x="298" y="1060"/>
                    </a:lnTo>
                    <a:lnTo>
                      <a:pt x="298" y="1060"/>
                    </a:lnTo>
                    <a:lnTo>
                      <a:pt x="330" y="1060"/>
                    </a:lnTo>
                    <a:lnTo>
                      <a:pt x="358" y="1064"/>
                    </a:lnTo>
                    <a:lnTo>
                      <a:pt x="374" y="1066"/>
                    </a:lnTo>
                    <a:lnTo>
                      <a:pt x="388" y="1070"/>
                    </a:lnTo>
                    <a:lnTo>
                      <a:pt x="402" y="1074"/>
                    </a:lnTo>
                    <a:lnTo>
                      <a:pt x="412" y="1082"/>
                    </a:lnTo>
                    <a:lnTo>
                      <a:pt x="420" y="1090"/>
                    </a:lnTo>
                    <a:lnTo>
                      <a:pt x="422" y="1094"/>
                    </a:lnTo>
                    <a:lnTo>
                      <a:pt x="422" y="1100"/>
                    </a:lnTo>
                    <a:lnTo>
                      <a:pt x="422" y="1106"/>
                    </a:lnTo>
                    <a:lnTo>
                      <a:pt x="422" y="1114"/>
                    </a:lnTo>
                    <a:lnTo>
                      <a:pt x="414" y="1128"/>
                    </a:lnTo>
                    <a:lnTo>
                      <a:pt x="402" y="1146"/>
                    </a:lnTo>
                    <a:lnTo>
                      <a:pt x="382" y="1168"/>
                    </a:lnTo>
                    <a:lnTo>
                      <a:pt x="382" y="1168"/>
                    </a:lnTo>
                    <a:lnTo>
                      <a:pt x="410" y="1160"/>
                    </a:lnTo>
                    <a:lnTo>
                      <a:pt x="442" y="1152"/>
                    </a:lnTo>
                    <a:lnTo>
                      <a:pt x="482" y="1140"/>
                    </a:lnTo>
                    <a:lnTo>
                      <a:pt x="526" y="1126"/>
                    </a:lnTo>
                    <a:lnTo>
                      <a:pt x="572" y="1108"/>
                    </a:lnTo>
                    <a:lnTo>
                      <a:pt x="616" y="1088"/>
                    </a:lnTo>
                    <a:lnTo>
                      <a:pt x="636" y="1076"/>
                    </a:lnTo>
                    <a:lnTo>
                      <a:pt x="654" y="1064"/>
                    </a:lnTo>
                    <a:lnTo>
                      <a:pt x="654" y="1064"/>
                    </a:lnTo>
                    <a:lnTo>
                      <a:pt x="654" y="1128"/>
                    </a:lnTo>
                    <a:lnTo>
                      <a:pt x="652" y="1174"/>
                    </a:lnTo>
                    <a:lnTo>
                      <a:pt x="646" y="1224"/>
                    </a:lnTo>
                    <a:lnTo>
                      <a:pt x="638" y="1274"/>
                    </a:lnTo>
                    <a:lnTo>
                      <a:pt x="632" y="1298"/>
                    </a:lnTo>
                    <a:lnTo>
                      <a:pt x="626" y="1322"/>
                    </a:lnTo>
                    <a:lnTo>
                      <a:pt x="616" y="1342"/>
                    </a:lnTo>
                    <a:lnTo>
                      <a:pt x="606" y="1360"/>
                    </a:lnTo>
                    <a:lnTo>
                      <a:pt x="594" y="1374"/>
                    </a:lnTo>
                    <a:lnTo>
                      <a:pt x="582" y="1386"/>
                    </a:lnTo>
                    <a:lnTo>
                      <a:pt x="582" y="1386"/>
                    </a:lnTo>
                    <a:lnTo>
                      <a:pt x="580" y="1388"/>
                    </a:lnTo>
                    <a:lnTo>
                      <a:pt x="576" y="1392"/>
                    </a:lnTo>
                    <a:lnTo>
                      <a:pt x="576" y="1396"/>
                    </a:lnTo>
                    <a:lnTo>
                      <a:pt x="582" y="1400"/>
                    </a:lnTo>
                    <a:lnTo>
                      <a:pt x="582" y="1400"/>
                    </a:lnTo>
                    <a:lnTo>
                      <a:pt x="586" y="1404"/>
                    </a:lnTo>
                    <a:lnTo>
                      <a:pt x="600" y="1410"/>
                    </a:lnTo>
                    <a:lnTo>
                      <a:pt x="608" y="1412"/>
                    </a:lnTo>
                    <a:lnTo>
                      <a:pt x="616" y="1410"/>
                    </a:lnTo>
                    <a:lnTo>
                      <a:pt x="626" y="1408"/>
                    </a:lnTo>
                    <a:lnTo>
                      <a:pt x="636" y="1402"/>
                    </a:lnTo>
                    <a:lnTo>
                      <a:pt x="636" y="1402"/>
                    </a:lnTo>
                    <a:lnTo>
                      <a:pt x="642" y="1400"/>
                    </a:lnTo>
                    <a:lnTo>
                      <a:pt x="646" y="1400"/>
                    </a:lnTo>
                    <a:lnTo>
                      <a:pt x="652" y="1396"/>
                    </a:lnTo>
                    <a:lnTo>
                      <a:pt x="658" y="1390"/>
                    </a:lnTo>
                    <a:lnTo>
                      <a:pt x="658" y="1390"/>
                    </a:lnTo>
                    <a:lnTo>
                      <a:pt x="666" y="1372"/>
                    </a:lnTo>
                    <a:lnTo>
                      <a:pt x="672" y="1350"/>
                    </a:lnTo>
                    <a:lnTo>
                      <a:pt x="678" y="1320"/>
                    </a:lnTo>
                    <a:lnTo>
                      <a:pt x="684" y="1284"/>
                    </a:lnTo>
                    <a:lnTo>
                      <a:pt x="690" y="1240"/>
                    </a:lnTo>
                    <a:lnTo>
                      <a:pt x="694" y="1190"/>
                    </a:lnTo>
                    <a:lnTo>
                      <a:pt x="702" y="1064"/>
                    </a:lnTo>
                    <a:lnTo>
                      <a:pt x="702" y="1064"/>
                    </a:lnTo>
                    <a:lnTo>
                      <a:pt x="722" y="1076"/>
                    </a:lnTo>
                    <a:lnTo>
                      <a:pt x="742" y="1088"/>
                    </a:lnTo>
                    <a:lnTo>
                      <a:pt x="786" y="1108"/>
                    </a:lnTo>
                    <a:lnTo>
                      <a:pt x="830" y="1126"/>
                    </a:lnTo>
                    <a:lnTo>
                      <a:pt x="874" y="1140"/>
                    </a:lnTo>
                    <a:lnTo>
                      <a:pt x="914" y="1152"/>
                    </a:lnTo>
                    <a:lnTo>
                      <a:pt x="946" y="1160"/>
                    </a:lnTo>
                    <a:lnTo>
                      <a:pt x="974" y="1168"/>
                    </a:lnTo>
                    <a:lnTo>
                      <a:pt x="974" y="1168"/>
                    </a:lnTo>
                    <a:lnTo>
                      <a:pt x="954" y="1146"/>
                    </a:lnTo>
                    <a:lnTo>
                      <a:pt x="942" y="1128"/>
                    </a:lnTo>
                    <a:lnTo>
                      <a:pt x="934" y="1114"/>
                    </a:lnTo>
                    <a:lnTo>
                      <a:pt x="934" y="1106"/>
                    </a:lnTo>
                    <a:lnTo>
                      <a:pt x="934" y="1100"/>
                    </a:lnTo>
                    <a:lnTo>
                      <a:pt x="934" y="1094"/>
                    </a:lnTo>
                    <a:lnTo>
                      <a:pt x="936" y="1090"/>
                    </a:lnTo>
                    <a:lnTo>
                      <a:pt x="944" y="1082"/>
                    </a:lnTo>
                    <a:lnTo>
                      <a:pt x="954" y="1074"/>
                    </a:lnTo>
                    <a:lnTo>
                      <a:pt x="968" y="1070"/>
                    </a:lnTo>
                    <a:lnTo>
                      <a:pt x="982" y="1066"/>
                    </a:lnTo>
                    <a:lnTo>
                      <a:pt x="998" y="1064"/>
                    </a:lnTo>
                    <a:lnTo>
                      <a:pt x="1026" y="1060"/>
                    </a:lnTo>
                    <a:lnTo>
                      <a:pt x="1058" y="1060"/>
                    </a:lnTo>
                    <a:lnTo>
                      <a:pt x="1058" y="1060"/>
                    </a:lnTo>
                    <a:lnTo>
                      <a:pt x="1082" y="1046"/>
                    </a:lnTo>
                    <a:lnTo>
                      <a:pt x="1106" y="1032"/>
                    </a:lnTo>
                    <a:lnTo>
                      <a:pt x="1132" y="1020"/>
                    </a:lnTo>
                    <a:lnTo>
                      <a:pt x="1158" y="1010"/>
                    </a:lnTo>
                    <a:lnTo>
                      <a:pt x="1208" y="992"/>
                    </a:lnTo>
                    <a:lnTo>
                      <a:pt x="1254" y="980"/>
                    </a:lnTo>
                    <a:lnTo>
                      <a:pt x="1294" y="972"/>
                    </a:lnTo>
                    <a:lnTo>
                      <a:pt x="1326" y="966"/>
                    </a:lnTo>
                    <a:lnTo>
                      <a:pt x="1356" y="964"/>
                    </a:lnTo>
                    <a:lnTo>
                      <a:pt x="1356" y="964"/>
                    </a:lnTo>
                    <a:lnTo>
                      <a:pt x="1308" y="956"/>
                    </a:lnTo>
                    <a:lnTo>
                      <a:pt x="1268" y="948"/>
                    </a:lnTo>
                    <a:lnTo>
                      <a:pt x="1232" y="938"/>
                    </a:lnTo>
                    <a:lnTo>
                      <a:pt x="1200" y="930"/>
                    </a:lnTo>
                    <a:lnTo>
                      <a:pt x="1174" y="920"/>
                    </a:lnTo>
                    <a:lnTo>
                      <a:pt x="1154" y="910"/>
                    </a:lnTo>
                    <a:lnTo>
                      <a:pt x="1136" y="900"/>
                    </a:lnTo>
                    <a:lnTo>
                      <a:pt x="1124" y="888"/>
                    </a:lnTo>
                    <a:lnTo>
                      <a:pt x="1114" y="878"/>
                    </a:lnTo>
                    <a:lnTo>
                      <a:pt x="1108" y="868"/>
                    </a:lnTo>
                    <a:lnTo>
                      <a:pt x="1106" y="856"/>
                    </a:lnTo>
                    <a:lnTo>
                      <a:pt x="1106" y="846"/>
                    </a:lnTo>
                    <a:lnTo>
                      <a:pt x="1108" y="836"/>
                    </a:lnTo>
                    <a:lnTo>
                      <a:pt x="1114" y="824"/>
                    </a:lnTo>
                    <a:lnTo>
                      <a:pt x="1122" y="814"/>
                    </a:lnTo>
                    <a:lnTo>
                      <a:pt x="1132" y="804"/>
                    </a:lnTo>
                    <a:lnTo>
                      <a:pt x="1154" y="784"/>
                    </a:lnTo>
                    <a:lnTo>
                      <a:pt x="1182" y="766"/>
                    </a:lnTo>
                    <a:lnTo>
                      <a:pt x="1210" y="748"/>
                    </a:lnTo>
                    <a:lnTo>
                      <a:pt x="1240" y="734"/>
                    </a:lnTo>
                    <a:lnTo>
                      <a:pt x="1286" y="712"/>
                    </a:lnTo>
                    <a:lnTo>
                      <a:pt x="1306" y="704"/>
                    </a:lnTo>
                    <a:lnTo>
                      <a:pt x="1306" y="704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15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" name="Freeform 20"/>
              <p:cNvSpPr>
                <a:spLocks noChangeAspect="1"/>
              </p:cNvSpPr>
              <p:nvPr/>
            </p:nvSpPr>
            <p:spPr bwMode="auto">
              <a:xfrm rot="12859877">
                <a:off x="6911677" y="5192992"/>
                <a:ext cx="658602" cy="1261468"/>
              </a:xfrm>
              <a:custGeom>
                <a:avLst/>
                <a:gdLst/>
                <a:ahLst/>
                <a:cxnLst>
                  <a:cxn ang="0">
                    <a:pos x="846" y="504"/>
                  </a:cxn>
                  <a:cxn ang="0">
                    <a:pos x="764" y="522"/>
                  </a:cxn>
                  <a:cxn ang="0">
                    <a:pos x="702" y="500"/>
                  </a:cxn>
                  <a:cxn ang="0">
                    <a:pos x="660" y="452"/>
                  </a:cxn>
                  <a:cxn ang="0">
                    <a:pos x="620" y="326"/>
                  </a:cxn>
                  <a:cxn ang="0">
                    <a:pos x="612" y="232"/>
                  </a:cxn>
                  <a:cxn ang="0">
                    <a:pos x="556" y="198"/>
                  </a:cxn>
                  <a:cxn ang="0">
                    <a:pos x="474" y="96"/>
                  </a:cxn>
                  <a:cxn ang="0">
                    <a:pos x="422" y="0"/>
                  </a:cxn>
                  <a:cxn ang="0">
                    <a:pos x="368" y="114"/>
                  </a:cxn>
                  <a:cxn ang="0">
                    <a:pos x="300" y="214"/>
                  </a:cxn>
                  <a:cxn ang="0">
                    <a:pos x="256" y="244"/>
                  </a:cxn>
                  <a:cxn ang="0">
                    <a:pos x="256" y="370"/>
                  </a:cxn>
                  <a:cxn ang="0">
                    <a:pos x="226" y="484"/>
                  </a:cxn>
                  <a:cxn ang="0">
                    <a:pos x="184" y="530"/>
                  </a:cxn>
                  <a:cxn ang="0">
                    <a:pos x="120" y="550"/>
                  </a:cxn>
                  <a:cxn ang="0">
                    <a:pos x="28" y="530"/>
                  </a:cxn>
                  <a:cxn ang="0">
                    <a:pos x="60" y="602"/>
                  </a:cxn>
                  <a:cxn ang="0">
                    <a:pos x="166" y="772"/>
                  </a:cxn>
                  <a:cxn ang="0">
                    <a:pos x="204" y="874"/>
                  </a:cxn>
                  <a:cxn ang="0">
                    <a:pos x="194" y="930"/>
                  </a:cxn>
                  <a:cxn ang="0">
                    <a:pos x="136" y="948"/>
                  </a:cxn>
                  <a:cxn ang="0">
                    <a:pos x="50" y="928"/>
                  </a:cxn>
                  <a:cxn ang="0">
                    <a:pos x="48" y="964"/>
                  </a:cxn>
                  <a:cxn ang="0">
                    <a:pos x="74" y="1006"/>
                  </a:cxn>
                  <a:cxn ang="0">
                    <a:pos x="144" y="1062"/>
                  </a:cxn>
                  <a:cxn ang="0">
                    <a:pos x="290" y="1168"/>
                  </a:cxn>
                  <a:cxn ang="0">
                    <a:pos x="418" y="1298"/>
                  </a:cxn>
                  <a:cxn ang="0">
                    <a:pos x="474" y="1394"/>
                  </a:cxn>
                  <a:cxn ang="0">
                    <a:pos x="468" y="1514"/>
                  </a:cxn>
                  <a:cxn ang="0">
                    <a:pos x="438" y="1640"/>
                  </a:cxn>
                  <a:cxn ang="0">
                    <a:pos x="398" y="1694"/>
                  </a:cxn>
                  <a:cxn ang="0">
                    <a:pos x="394" y="1704"/>
                  </a:cxn>
                  <a:cxn ang="0">
                    <a:pos x="416" y="1718"/>
                  </a:cxn>
                  <a:cxn ang="0">
                    <a:pos x="456" y="1712"/>
                  </a:cxn>
                  <a:cxn ang="0">
                    <a:pos x="472" y="1706"/>
                  </a:cxn>
                  <a:cxn ang="0">
                    <a:pos x="492" y="1662"/>
                  </a:cxn>
                  <a:cxn ang="0">
                    <a:pos x="512" y="1528"/>
                  </a:cxn>
                  <a:cxn ang="0">
                    <a:pos x="536" y="1370"/>
                  </a:cxn>
                  <a:cxn ang="0">
                    <a:pos x="594" y="1262"/>
                  </a:cxn>
                  <a:cxn ang="0">
                    <a:pos x="724" y="1116"/>
                  </a:cxn>
                  <a:cxn ang="0">
                    <a:pos x="838" y="1014"/>
                  </a:cxn>
                  <a:cxn ang="0">
                    <a:pos x="884" y="942"/>
                  </a:cxn>
                  <a:cxn ang="0">
                    <a:pos x="890" y="884"/>
                  </a:cxn>
                  <a:cxn ang="0">
                    <a:pos x="874" y="836"/>
                  </a:cxn>
                  <a:cxn ang="0">
                    <a:pos x="792" y="866"/>
                  </a:cxn>
                  <a:cxn ang="0">
                    <a:pos x="732" y="860"/>
                  </a:cxn>
                  <a:cxn ang="0">
                    <a:pos x="720" y="814"/>
                  </a:cxn>
                  <a:cxn ang="0">
                    <a:pos x="752" y="720"/>
                  </a:cxn>
                  <a:cxn ang="0">
                    <a:pos x="844" y="556"/>
                  </a:cxn>
                </a:cxnLst>
                <a:rect l="0" t="0" r="r" b="b"/>
                <a:pathLst>
                  <a:path w="898" h="1720">
                    <a:moveTo>
                      <a:pt x="898" y="476"/>
                    </a:moveTo>
                    <a:lnTo>
                      <a:pt x="898" y="476"/>
                    </a:lnTo>
                    <a:lnTo>
                      <a:pt x="872" y="492"/>
                    </a:lnTo>
                    <a:lnTo>
                      <a:pt x="846" y="504"/>
                    </a:lnTo>
                    <a:lnTo>
                      <a:pt x="824" y="512"/>
                    </a:lnTo>
                    <a:lnTo>
                      <a:pt x="802" y="518"/>
                    </a:lnTo>
                    <a:lnTo>
                      <a:pt x="782" y="520"/>
                    </a:lnTo>
                    <a:lnTo>
                      <a:pt x="764" y="522"/>
                    </a:lnTo>
                    <a:lnTo>
                      <a:pt x="746" y="520"/>
                    </a:lnTo>
                    <a:lnTo>
                      <a:pt x="730" y="514"/>
                    </a:lnTo>
                    <a:lnTo>
                      <a:pt x="716" y="508"/>
                    </a:lnTo>
                    <a:lnTo>
                      <a:pt x="702" y="500"/>
                    </a:lnTo>
                    <a:lnTo>
                      <a:pt x="690" y="490"/>
                    </a:lnTo>
                    <a:lnTo>
                      <a:pt x="680" y="480"/>
                    </a:lnTo>
                    <a:lnTo>
                      <a:pt x="670" y="466"/>
                    </a:lnTo>
                    <a:lnTo>
                      <a:pt x="660" y="452"/>
                    </a:lnTo>
                    <a:lnTo>
                      <a:pt x="646" y="422"/>
                    </a:lnTo>
                    <a:lnTo>
                      <a:pt x="634" y="390"/>
                    </a:lnTo>
                    <a:lnTo>
                      <a:pt x="626" y="358"/>
                    </a:lnTo>
                    <a:lnTo>
                      <a:pt x="620" y="326"/>
                    </a:lnTo>
                    <a:lnTo>
                      <a:pt x="616" y="296"/>
                    </a:lnTo>
                    <a:lnTo>
                      <a:pt x="612" y="250"/>
                    </a:lnTo>
                    <a:lnTo>
                      <a:pt x="612" y="232"/>
                    </a:lnTo>
                    <a:lnTo>
                      <a:pt x="612" y="232"/>
                    </a:lnTo>
                    <a:lnTo>
                      <a:pt x="598" y="228"/>
                    </a:lnTo>
                    <a:lnTo>
                      <a:pt x="584" y="222"/>
                    </a:lnTo>
                    <a:lnTo>
                      <a:pt x="570" y="210"/>
                    </a:lnTo>
                    <a:lnTo>
                      <a:pt x="556" y="198"/>
                    </a:lnTo>
                    <a:lnTo>
                      <a:pt x="540" y="184"/>
                    </a:lnTo>
                    <a:lnTo>
                      <a:pt x="526" y="168"/>
                    </a:lnTo>
                    <a:lnTo>
                      <a:pt x="498" y="132"/>
                    </a:lnTo>
                    <a:lnTo>
                      <a:pt x="474" y="96"/>
                    </a:lnTo>
                    <a:lnTo>
                      <a:pt x="452" y="62"/>
                    </a:lnTo>
                    <a:lnTo>
                      <a:pt x="424" y="14"/>
                    </a:lnTo>
                    <a:lnTo>
                      <a:pt x="424" y="14"/>
                    </a:lnTo>
                    <a:lnTo>
                      <a:pt x="422" y="0"/>
                    </a:lnTo>
                    <a:lnTo>
                      <a:pt x="422" y="0"/>
                    </a:lnTo>
                    <a:lnTo>
                      <a:pt x="406" y="34"/>
                    </a:lnTo>
                    <a:lnTo>
                      <a:pt x="390" y="70"/>
                    </a:lnTo>
                    <a:lnTo>
                      <a:pt x="368" y="114"/>
                    </a:lnTo>
                    <a:lnTo>
                      <a:pt x="342" y="156"/>
                    </a:lnTo>
                    <a:lnTo>
                      <a:pt x="328" y="178"/>
                    </a:lnTo>
                    <a:lnTo>
                      <a:pt x="314" y="196"/>
                    </a:lnTo>
                    <a:lnTo>
                      <a:pt x="300" y="214"/>
                    </a:lnTo>
                    <a:lnTo>
                      <a:pt x="286" y="228"/>
                    </a:lnTo>
                    <a:lnTo>
                      <a:pt x="270" y="238"/>
                    </a:lnTo>
                    <a:lnTo>
                      <a:pt x="256" y="244"/>
                    </a:lnTo>
                    <a:lnTo>
                      <a:pt x="256" y="244"/>
                    </a:lnTo>
                    <a:lnTo>
                      <a:pt x="258" y="262"/>
                    </a:lnTo>
                    <a:lnTo>
                      <a:pt x="260" y="308"/>
                    </a:lnTo>
                    <a:lnTo>
                      <a:pt x="260" y="338"/>
                    </a:lnTo>
                    <a:lnTo>
                      <a:pt x="256" y="370"/>
                    </a:lnTo>
                    <a:lnTo>
                      <a:pt x="252" y="404"/>
                    </a:lnTo>
                    <a:lnTo>
                      <a:pt x="244" y="438"/>
                    </a:lnTo>
                    <a:lnTo>
                      <a:pt x="234" y="468"/>
                    </a:lnTo>
                    <a:lnTo>
                      <a:pt x="226" y="484"/>
                    </a:lnTo>
                    <a:lnTo>
                      <a:pt x="218" y="496"/>
                    </a:lnTo>
                    <a:lnTo>
                      <a:pt x="208" y="510"/>
                    </a:lnTo>
                    <a:lnTo>
                      <a:pt x="198" y="520"/>
                    </a:lnTo>
                    <a:lnTo>
                      <a:pt x="184" y="530"/>
                    </a:lnTo>
                    <a:lnTo>
                      <a:pt x="172" y="538"/>
                    </a:lnTo>
                    <a:lnTo>
                      <a:pt x="156" y="544"/>
                    </a:lnTo>
                    <a:lnTo>
                      <a:pt x="140" y="548"/>
                    </a:lnTo>
                    <a:lnTo>
                      <a:pt x="120" y="550"/>
                    </a:lnTo>
                    <a:lnTo>
                      <a:pt x="100" y="550"/>
                    </a:lnTo>
                    <a:lnTo>
                      <a:pt x="78" y="546"/>
                    </a:lnTo>
                    <a:lnTo>
                      <a:pt x="54" y="540"/>
                    </a:lnTo>
                    <a:lnTo>
                      <a:pt x="28" y="530"/>
                    </a:lnTo>
                    <a:lnTo>
                      <a:pt x="0" y="518"/>
                    </a:lnTo>
                    <a:lnTo>
                      <a:pt x="0" y="518"/>
                    </a:lnTo>
                    <a:lnTo>
                      <a:pt x="18" y="542"/>
                    </a:lnTo>
                    <a:lnTo>
                      <a:pt x="60" y="602"/>
                    </a:lnTo>
                    <a:lnTo>
                      <a:pt x="88" y="640"/>
                    </a:lnTo>
                    <a:lnTo>
                      <a:pt x="116" y="682"/>
                    </a:lnTo>
                    <a:lnTo>
                      <a:pt x="142" y="728"/>
                    </a:lnTo>
                    <a:lnTo>
                      <a:pt x="166" y="772"/>
                    </a:lnTo>
                    <a:lnTo>
                      <a:pt x="186" y="816"/>
                    </a:lnTo>
                    <a:lnTo>
                      <a:pt x="194" y="836"/>
                    </a:lnTo>
                    <a:lnTo>
                      <a:pt x="200" y="856"/>
                    </a:lnTo>
                    <a:lnTo>
                      <a:pt x="204" y="874"/>
                    </a:lnTo>
                    <a:lnTo>
                      <a:pt x="206" y="892"/>
                    </a:lnTo>
                    <a:lnTo>
                      <a:pt x="204" y="906"/>
                    </a:lnTo>
                    <a:lnTo>
                      <a:pt x="202" y="920"/>
                    </a:lnTo>
                    <a:lnTo>
                      <a:pt x="194" y="930"/>
                    </a:lnTo>
                    <a:lnTo>
                      <a:pt x="186" y="940"/>
                    </a:lnTo>
                    <a:lnTo>
                      <a:pt x="172" y="946"/>
                    </a:lnTo>
                    <a:lnTo>
                      <a:pt x="156" y="948"/>
                    </a:lnTo>
                    <a:lnTo>
                      <a:pt x="136" y="948"/>
                    </a:lnTo>
                    <a:lnTo>
                      <a:pt x="112" y="946"/>
                    </a:lnTo>
                    <a:lnTo>
                      <a:pt x="82" y="940"/>
                    </a:lnTo>
                    <a:lnTo>
                      <a:pt x="50" y="928"/>
                    </a:lnTo>
                    <a:lnTo>
                      <a:pt x="50" y="928"/>
                    </a:lnTo>
                    <a:lnTo>
                      <a:pt x="48" y="932"/>
                    </a:lnTo>
                    <a:lnTo>
                      <a:pt x="46" y="938"/>
                    </a:lnTo>
                    <a:lnTo>
                      <a:pt x="44" y="948"/>
                    </a:lnTo>
                    <a:lnTo>
                      <a:pt x="48" y="964"/>
                    </a:lnTo>
                    <a:lnTo>
                      <a:pt x="52" y="972"/>
                    </a:lnTo>
                    <a:lnTo>
                      <a:pt x="56" y="982"/>
                    </a:lnTo>
                    <a:lnTo>
                      <a:pt x="64" y="994"/>
                    </a:lnTo>
                    <a:lnTo>
                      <a:pt x="74" y="1006"/>
                    </a:lnTo>
                    <a:lnTo>
                      <a:pt x="86" y="1018"/>
                    </a:lnTo>
                    <a:lnTo>
                      <a:pt x="102" y="1032"/>
                    </a:lnTo>
                    <a:lnTo>
                      <a:pt x="122" y="1046"/>
                    </a:lnTo>
                    <a:lnTo>
                      <a:pt x="144" y="1062"/>
                    </a:lnTo>
                    <a:lnTo>
                      <a:pt x="144" y="1062"/>
                    </a:lnTo>
                    <a:lnTo>
                      <a:pt x="192" y="1094"/>
                    </a:lnTo>
                    <a:lnTo>
                      <a:pt x="240" y="1130"/>
                    </a:lnTo>
                    <a:lnTo>
                      <a:pt x="290" y="1168"/>
                    </a:lnTo>
                    <a:lnTo>
                      <a:pt x="336" y="1208"/>
                    </a:lnTo>
                    <a:lnTo>
                      <a:pt x="380" y="1252"/>
                    </a:lnTo>
                    <a:lnTo>
                      <a:pt x="400" y="1274"/>
                    </a:lnTo>
                    <a:lnTo>
                      <a:pt x="418" y="1298"/>
                    </a:lnTo>
                    <a:lnTo>
                      <a:pt x="436" y="1320"/>
                    </a:lnTo>
                    <a:lnTo>
                      <a:pt x="450" y="1344"/>
                    </a:lnTo>
                    <a:lnTo>
                      <a:pt x="464" y="1370"/>
                    </a:lnTo>
                    <a:lnTo>
                      <a:pt x="474" y="1394"/>
                    </a:lnTo>
                    <a:lnTo>
                      <a:pt x="474" y="1394"/>
                    </a:lnTo>
                    <a:lnTo>
                      <a:pt x="474" y="1428"/>
                    </a:lnTo>
                    <a:lnTo>
                      <a:pt x="472" y="1470"/>
                    </a:lnTo>
                    <a:lnTo>
                      <a:pt x="468" y="1514"/>
                    </a:lnTo>
                    <a:lnTo>
                      <a:pt x="462" y="1558"/>
                    </a:lnTo>
                    <a:lnTo>
                      <a:pt x="452" y="1602"/>
                    </a:lnTo>
                    <a:lnTo>
                      <a:pt x="446" y="1622"/>
                    </a:lnTo>
                    <a:lnTo>
                      <a:pt x="438" y="1640"/>
                    </a:lnTo>
                    <a:lnTo>
                      <a:pt x="430" y="1658"/>
                    </a:lnTo>
                    <a:lnTo>
                      <a:pt x="422" y="1672"/>
                    </a:lnTo>
                    <a:lnTo>
                      <a:pt x="410" y="1686"/>
                    </a:lnTo>
                    <a:lnTo>
                      <a:pt x="398" y="1694"/>
                    </a:lnTo>
                    <a:lnTo>
                      <a:pt x="398" y="1694"/>
                    </a:lnTo>
                    <a:lnTo>
                      <a:pt x="396" y="1696"/>
                    </a:lnTo>
                    <a:lnTo>
                      <a:pt x="394" y="1700"/>
                    </a:lnTo>
                    <a:lnTo>
                      <a:pt x="394" y="1704"/>
                    </a:lnTo>
                    <a:lnTo>
                      <a:pt x="398" y="1710"/>
                    </a:lnTo>
                    <a:lnTo>
                      <a:pt x="398" y="1710"/>
                    </a:lnTo>
                    <a:lnTo>
                      <a:pt x="404" y="1714"/>
                    </a:lnTo>
                    <a:lnTo>
                      <a:pt x="416" y="1718"/>
                    </a:lnTo>
                    <a:lnTo>
                      <a:pt x="424" y="1720"/>
                    </a:lnTo>
                    <a:lnTo>
                      <a:pt x="434" y="1720"/>
                    </a:lnTo>
                    <a:lnTo>
                      <a:pt x="444" y="1718"/>
                    </a:lnTo>
                    <a:lnTo>
                      <a:pt x="456" y="1712"/>
                    </a:lnTo>
                    <a:lnTo>
                      <a:pt x="456" y="1712"/>
                    </a:lnTo>
                    <a:lnTo>
                      <a:pt x="460" y="1708"/>
                    </a:lnTo>
                    <a:lnTo>
                      <a:pt x="466" y="1708"/>
                    </a:lnTo>
                    <a:lnTo>
                      <a:pt x="472" y="1706"/>
                    </a:lnTo>
                    <a:lnTo>
                      <a:pt x="478" y="1698"/>
                    </a:lnTo>
                    <a:lnTo>
                      <a:pt x="478" y="1698"/>
                    </a:lnTo>
                    <a:lnTo>
                      <a:pt x="484" y="1684"/>
                    </a:lnTo>
                    <a:lnTo>
                      <a:pt x="492" y="1662"/>
                    </a:lnTo>
                    <a:lnTo>
                      <a:pt x="498" y="1638"/>
                    </a:lnTo>
                    <a:lnTo>
                      <a:pt x="502" y="1606"/>
                    </a:lnTo>
                    <a:lnTo>
                      <a:pt x="508" y="1570"/>
                    </a:lnTo>
                    <a:lnTo>
                      <a:pt x="512" y="1528"/>
                    </a:lnTo>
                    <a:lnTo>
                      <a:pt x="520" y="1426"/>
                    </a:lnTo>
                    <a:lnTo>
                      <a:pt x="520" y="1426"/>
                    </a:lnTo>
                    <a:lnTo>
                      <a:pt x="526" y="1398"/>
                    </a:lnTo>
                    <a:lnTo>
                      <a:pt x="536" y="1370"/>
                    </a:lnTo>
                    <a:lnTo>
                      <a:pt x="546" y="1344"/>
                    </a:lnTo>
                    <a:lnTo>
                      <a:pt x="560" y="1316"/>
                    </a:lnTo>
                    <a:lnTo>
                      <a:pt x="576" y="1290"/>
                    </a:lnTo>
                    <a:lnTo>
                      <a:pt x="594" y="1262"/>
                    </a:lnTo>
                    <a:lnTo>
                      <a:pt x="612" y="1236"/>
                    </a:lnTo>
                    <a:lnTo>
                      <a:pt x="632" y="1212"/>
                    </a:lnTo>
                    <a:lnTo>
                      <a:pt x="676" y="1162"/>
                    </a:lnTo>
                    <a:lnTo>
                      <a:pt x="724" y="1116"/>
                    </a:lnTo>
                    <a:lnTo>
                      <a:pt x="770" y="1072"/>
                    </a:lnTo>
                    <a:lnTo>
                      <a:pt x="816" y="1032"/>
                    </a:lnTo>
                    <a:lnTo>
                      <a:pt x="816" y="1032"/>
                    </a:lnTo>
                    <a:lnTo>
                      <a:pt x="838" y="1014"/>
                    </a:lnTo>
                    <a:lnTo>
                      <a:pt x="854" y="996"/>
                    </a:lnTo>
                    <a:lnTo>
                      <a:pt x="866" y="978"/>
                    </a:lnTo>
                    <a:lnTo>
                      <a:pt x="876" y="960"/>
                    </a:lnTo>
                    <a:lnTo>
                      <a:pt x="884" y="942"/>
                    </a:lnTo>
                    <a:lnTo>
                      <a:pt x="888" y="926"/>
                    </a:lnTo>
                    <a:lnTo>
                      <a:pt x="890" y="910"/>
                    </a:lnTo>
                    <a:lnTo>
                      <a:pt x="890" y="896"/>
                    </a:lnTo>
                    <a:lnTo>
                      <a:pt x="890" y="884"/>
                    </a:lnTo>
                    <a:lnTo>
                      <a:pt x="888" y="872"/>
                    </a:lnTo>
                    <a:lnTo>
                      <a:pt x="882" y="852"/>
                    </a:lnTo>
                    <a:lnTo>
                      <a:pt x="876" y="840"/>
                    </a:lnTo>
                    <a:lnTo>
                      <a:pt x="874" y="836"/>
                    </a:lnTo>
                    <a:lnTo>
                      <a:pt x="874" y="836"/>
                    </a:lnTo>
                    <a:lnTo>
                      <a:pt x="842" y="850"/>
                    </a:lnTo>
                    <a:lnTo>
                      <a:pt x="816" y="860"/>
                    </a:lnTo>
                    <a:lnTo>
                      <a:pt x="792" y="866"/>
                    </a:lnTo>
                    <a:lnTo>
                      <a:pt x="772" y="870"/>
                    </a:lnTo>
                    <a:lnTo>
                      <a:pt x="756" y="870"/>
                    </a:lnTo>
                    <a:lnTo>
                      <a:pt x="742" y="866"/>
                    </a:lnTo>
                    <a:lnTo>
                      <a:pt x="732" y="860"/>
                    </a:lnTo>
                    <a:lnTo>
                      <a:pt x="726" y="852"/>
                    </a:lnTo>
                    <a:lnTo>
                      <a:pt x="722" y="842"/>
                    </a:lnTo>
                    <a:lnTo>
                      <a:pt x="720" y="828"/>
                    </a:lnTo>
                    <a:lnTo>
                      <a:pt x="720" y="814"/>
                    </a:lnTo>
                    <a:lnTo>
                      <a:pt x="724" y="798"/>
                    </a:lnTo>
                    <a:lnTo>
                      <a:pt x="728" y="780"/>
                    </a:lnTo>
                    <a:lnTo>
                      <a:pt x="734" y="760"/>
                    </a:lnTo>
                    <a:lnTo>
                      <a:pt x="752" y="720"/>
                    </a:lnTo>
                    <a:lnTo>
                      <a:pt x="772" y="678"/>
                    </a:lnTo>
                    <a:lnTo>
                      <a:pt x="796" y="636"/>
                    </a:lnTo>
                    <a:lnTo>
                      <a:pt x="820" y="594"/>
                    </a:lnTo>
                    <a:lnTo>
                      <a:pt x="844" y="556"/>
                    </a:lnTo>
                    <a:lnTo>
                      <a:pt x="882" y="498"/>
                    </a:lnTo>
                    <a:lnTo>
                      <a:pt x="898" y="476"/>
                    </a:lnTo>
                    <a:lnTo>
                      <a:pt x="898" y="476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20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" name="Freeform 12"/>
              <p:cNvSpPr>
                <a:spLocks noChangeAspect="1"/>
              </p:cNvSpPr>
              <p:nvPr/>
            </p:nvSpPr>
            <p:spPr bwMode="auto">
              <a:xfrm rot="1886122">
                <a:off x="7260150" y="2458059"/>
                <a:ext cx="819391" cy="853231"/>
              </a:xfrm>
              <a:custGeom>
                <a:avLst/>
                <a:gdLst/>
                <a:ahLst/>
                <a:cxnLst>
                  <a:cxn ang="0">
                    <a:pos x="1226" y="680"/>
                  </a:cxn>
                  <a:cxn ang="0">
                    <a:pos x="1198" y="622"/>
                  </a:cxn>
                  <a:cxn ang="0">
                    <a:pos x="1248" y="526"/>
                  </a:cxn>
                  <a:cxn ang="0">
                    <a:pos x="1220" y="512"/>
                  </a:cxn>
                  <a:cxn ang="0">
                    <a:pos x="1224" y="420"/>
                  </a:cxn>
                  <a:cxn ang="0">
                    <a:pos x="1210" y="362"/>
                  </a:cxn>
                  <a:cxn ang="0">
                    <a:pos x="1082" y="416"/>
                  </a:cxn>
                  <a:cxn ang="0">
                    <a:pos x="1012" y="402"/>
                  </a:cxn>
                  <a:cxn ang="0">
                    <a:pos x="902" y="532"/>
                  </a:cxn>
                  <a:cxn ang="0">
                    <a:pos x="882" y="516"/>
                  </a:cxn>
                  <a:cxn ang="0">
                    <a:pos x="928" y="360"/>
                  </a:cxn>
                  <a:cxn ang="0">
                    <a:pos x="850" y="310"/>
                  </a:cxn>
                  <a:cxn ang="0">
                    <a:pos x="804" y="306"/>
                  </a:cxn>
                  <a:cxn ang="0">
                    <a:pos x="792" y="212"/>
                  </a:cxn>
                  <a:cxn ang="0">
                    <a:pos x="774" y="194"/>
                  </a:cxn>
                  <a:cxn ang="0">
                    <a:pos x="726" y="180"/>
                  </a:cxn>
                  <a:cxn ang="0">
                    <a:pos x="684" y="42"/>
                  </a:cxn>
                  <a:cxn ang="0">
                    <a:pos x="678" y="0"/>
                  </a:cxn>
                  <a:cxn ang="0">
                    <a:pos x="640" y="164"/>
                  </a:cxn>
                  <a:cxn ang="0">
                    <a:pos x="590" y="198"/>
                  </a:cxn>
                  <a:cxn ang="0">
                    <a:pos x="558" y="186"/>
                  </a:cxn>
                  <a:cxn ang="0">
                    <a:pos x="556" y="300"/>
                  </a:cxn>
                  <a:cxn ang="0">
                    <a:pos x="516" y="312"/>
                  </a:cxn>
                  <a:cxn ang="0">
                    <a:pos x="418" y="282"/>
                  </a:cxn>
                  <a:cxn ang="0">
                    <a:pos x="474" y="516"/>
                  </a:cxn>
                  <a:cxn ang="0">
                    <a:pos x="462" y="538"/>
                  </a:cxn>
                  <a:cxn ang="0">
                    <a:pos x="350" y="414"/>
                  </a:cxn>
                  <a:cxn ang="0">
                    <a:pos x="290" y="416"/>
                  </a:cxn>
                  <a:cxn ang="0">
                    <a:pos x="172" y="380"/>
                  </a:cxn>
                  <a:cxn ang="0">
                    <a:pos x="120" y="380"/>
                  </a:cxn>
                  <a:cxn ang="0">
                    <a:pos x="138" y="506"/>
                  </a:cxn>
                  <a:cxn ang="0">
                    <a:pos x="108" y="526"/>
                  </a:cxn>
                  <a:cxn ang="0">
                    <a:pos x="154" y="606"/>
                  </a:cxn>
                  <a:cxn ang="0">
                    <a:pos x="138" y="674"/>
                  </a:cxn>
                  <a:cxn ang="0">
                    <a:pos x="50" y="704"/>
                  </a:cxn>
                  <a:cxn ang="0">
                    <a:pos x="224" y="804"/>
                  </a:cxn>
                  <a:cxn ang="0">
                    <a:pos x="248" y="868"/>
                  </a:cxn>
                  <a:cxn ang="0">
                    <a:pos x="156" y="930"/>
                  </a:cxn>
                  <a:cxn ang="0">
                    <a:pos x="30" y="966"/>
                  </a:cxn>
                  <a:cxn ang="0">
                    <a:pos x="250" y="1032"/>
                  </a:cxn>
                  <a:cxn ang="0">
                    <a:pos x="374" y="1066"/>
                  </a:cxn>
                  <a:cxn ang="0">
                    <a:pos x="422" y="1100"/>
                  </a:cxn>
                  <a:cxn ang="0">
                    <a:pos x="382" y="1168"/>
                  </a:cxn>
                  <a:cxn ang="0">
                    <a:pos x="616" y="1088"/>
                  </a:cxn>
                  <a:cxn ang="0">
                    <a:pos x="646" y="1224"/>
                  </a:cxn>
                  <a:cxn ang="0">
                    <a:pos x="594" y="1374"/>
                  </a:cxn>
                  <a:cxn ang="0">
                    <a:pos x="582" y="1400"/>
                  </a:cxn>
                  <a:cxn ang="0">
                    <a:pos x="626" y="1408"/>
                  </a:cxn>
                  <a:cxn ang="0">
                    <a:pos x="658" y="1390"/>
                  </a:cxn>
                  <a:cxn ang="0">
                    <a:pos x="690" y="1240"/>
                  </a:cxn>
                  <a:cxn ang="0">
                    <a:pos x="786" y="1108"/>
                  </a:cxn>
                  <a:cxn ang="0">
                    <a:pos x="974" y="1168"/>
                  </a:cxn>
                  <a:cxn ang="0">
                    <a:pos x="934" y="1094"/>
                  </a:cxn>
                  <a:cxn ang="0">
                    <a:pos x="998" y="1064"/>
                  </a:cxn>
                  <a:cxn ang="0">
                    <a:pos x="1132" y="1020"/>
                  </a:cxn>
                  <a:cxn ang="0">
                    <a:pos x="1356" y="964"/>
                  </a:cxn>
                  <a:cxn ang="0">
                    <a:pos x="1174" y="920"/>
                  </a:cxn>
                  <a:cxn ang="0">
                    <a:pos x="1106" y="856"/>
                  </a:cxn>
                  <a:cxn ang="0">
                    <a:pos x="1154" y="784"/>
                  </a:cxn>
                  <a:cxn ang="0">
                    <a:pos x="1306" y="704"/>
                  </a:cxn>
                </a:cxnLst>
                <a:rect l="0" t="0" r="r" b="b"/>
                <a:pathLst>
                  <a:path w="1356" h="1412">
                    <a:moveTo>
                      <a:pt x="1306" y="704"/>
                    </a:moveTo>
                    <a:lnTo>
                      <a:pt x="1306" y="704"/>
                    </a:lnTo>
                    <a:lnTo>
                      <a:pt x="1272" y="698"/>
                    </a:lnTo>
                    <a:lnTo>
                      <a:pt x="1246" y="690"/>
                    </a:lnTo>
                    <a:lnTo>
                      <a:pt x="1236" y="684"/>
                    </a:lnTo>
                    <a:lnTo>
                      <a:pt x="1226" y="680"/>
                    </a:lnTo>
                    <a:lnTo>
                      <a:pt x="1218" y="674"/>
                    </a:lnTo>
                    <a:lnTo>
                      <a:pt x="1212" y="666"/>
                    </a:lnTo>
                    <a:lnTo>
                      <a:pt x="1208" y="660"/>
                    </a:lnTo>
                    <a:lnTo>
                      <a:pt x="1204" y="652"/>
                    </a:lnTo>
                    <a:lnTo>
                      <a:pt x="1200" y="638"/>
                    </a:lnTo>
                    <a:lnTo>
                      <a:pt x="1198" y="622"/>
                    </a:lnTo>
                    <a:lnTo>
                      <a:pt x="1202" y="606"/>
                    </a:lnTo>
                    <a:lnTo>
                      <a:pt x="1206" y="592"/>
                    </a:lnTo>
                    <a:lnTo>
                      <a:pt x="1214" y="576"/>
                    </a:lnTo>
                    <a:lnTo>
                      <a:pt x="1230" y="552"/>
                    </a:lnTo>
                    <a:lnTo>
                      <a:pt x="1242" y="534"/>
                    </a:lnTo>
                    <a:lnTo>
                      <a:pt x="1248" y="526"/>
                    </a:lnTo>
                    <a:lnTo>
                      <a:pt x="1248" y="526"/>
                    </a:lnTo>
                    <a:lnTo>
                      <a:pt x="1240" y="526"/>
                    </a:lnTo>
                    <a:lnTo>
                      <a:pt x="1234" y="524"/>
                    </a:lnTo>
                    <a:lnTo>
                      <a:pt x="1228" y="522"/>
                    </a:lnTo>
                    <a:lnTo>
                      <a:pt x="1224" y="518"/>
                    </a:lnTo>
                    <a:lnTo>
                      <a:pt x="1220" y="512"/>
                    </a:lnTo>
                    <a:lnTo>
                      <a:pt x="1218" y="506"/>
                    </a:lnTo>
                    <a:lnTo>
                      <a:pt x="1214" y="494"/>
                    </a:lnTo>
                    <a:lnTo>
                      <a:pt x="1214" y="478"/>
                    </a:lnTo>
                    <a:lnTo>
                      <a:pt x="1216" y="460"/>
                    </a:lnTo>
                    <a:lnTo>
                      <a:pt x="1218" y="440"/>
                    </a:lnTo>
                    <a:lnTo>
                      <a:pt x="1224" y="420"/>
                    </a:lnTo>
                    <a:lnTo>
                      <a:pt x="1236" y="380"/>
                    </a:lnTo>
                    <a:lnTo>
                      <a:pt x="1250" y="346"/>
                    </a:lnTo>
                    <a:lnTo>
                      <a:pt x="1266" y="312"/>
                    </a:lnTo>
                    <a:lnTo>
                      <a:pt x="1266" y="312"/>
                    </a:lnTo>
                    <a:lnTo>
                      <a:pt x="1238" y="340"/>
                    </a:lnTo>
                    <a:lnTo>
                      <a:pt x="1210" y="362"/>
                    </a:lnTo>
                    <a:lnTo>
                      <a:pt x="1184" y="380"/>
                    </a:lnTo>
                    <a:lnTo>
                      <a:pt x="1160" y="394"/>
                    </a:lnTo>
                    <a:lnTo>
                      <a:pt x="1138" y="404"/>
                    </a:lnTo>
                    <a:lnTo>
                      <a:pt x="1118" y="410"/>
                    </a:lnTo>
                    <a:lnTo>
                      <a:pt x="1098" y="414"/>
                    </a:lnTo>
                    <a:lnTo>
                      <a:pt x="1082" y="416"/>
                    </a:lnTo>
                    <a:lnTo>
                      <a:pt x="1066" y="416"/>
                    </a:lnTo>
                    <a:lnTo>
                      <a:pt x="1052" y="414"/>
                    </a:lnTo>
                    <a:lnTo>
                      <a:pt x="1030" y="410"/>
                    </a:lnTo>
                    <a:lnTo>
                      <a:pt x="1016" y="404"/>
                    </a:lnTo>
                    <a:lnTo>
                      <a:pt x="1012" y="402"/>
                    </a:lnTo>
                    <a:lnTo>
                      <a:pt x="1012" y="402"/>
                    </a:lnTo>
                    <a:lnTo>
                      <a:pt x="1006" y="414"/>
                    </a:lnTo>
                    <a:lnTo>
                      <a:pt x="996" y="430"/>
                    </a:lnTo>
                    <a:lnTo>
                      <a:pt x="964" y="468"/>
                    </a:lnTo>
                    <a:lnTo>
                      <a:pt x="928" y="506"/>
                    </a:lnTo>
                    <a:lnTo>
                      <a:pt x="902" y="532"/>
                    </a:lnTo>
                    <a:lnTo>
                      <a:pt x="902" y="532"/>
                    </a:lnTo>
                    <a:lnTo>
                      <a:pt x="894" y="538"/>
                    </a:lnTo>
                    <a:lnTo>
                      <a:pt x="888" y="540"/>
                    </a:lnTo>
                    <a:lnTo>
                      <a:pt x="886" y="538"/>
                    </a:lnTo>
                    <a:lnTo>
                      <a:pt x="884" y="532"/>
                    </a:lnTo>
                    <a:lnTo>
                      <a:pt x="882" y="522"/>
                    </a:lnTo>
                    <a:lnTo>
                      <a:pt x="882" y="516"/>
                    </a:lnTo>
                    <a:lnTo>
                      <a:pt x="882" y="516"/>
                    </a:lnTo>
                    <a:lnTo>
                      <a:pt x="890" y="502"/>
                    </a:lnTo>
                    <a:lnTo>
                      <a:pt x="898" y="486"/>
                    </a:lnTo>
                    <a:lnTo>
                      <a:pt x="910" y="448"/>
                    </a:lnTo>
                    <a:lnTo>
                      <a:pt x="920" y="404"/>
                    </a:lnTo>
                    <a:lnTo>
                      <a:pt x="928" y="360"/>
                    </a:lnTo>
                    <a:lnTo>
                      <a:pt x="938" y="282"/>
                    </a:lnTo>
                    <a:lnTo>
                      <a:pt x="942" y="250"/>
                    </a:lnTo>
                    <a:lnTo>
                      <a:pt x="942" y="250"/>
                    </a:lnTo>
                    <a:lnTo>
                      <a:pt x="904" y="278"/>
                    </a:lnTo>
                    <a:lnTo>
                      <a:pt x="874" y="298"/>
                    </a:lnTo>
                    <a:lnTo>
                      <a:pt x="850" y="310"/>
                    </a:lnTo>
                    <a:lnTo>
                      <a:pt x="840" y="312"/>
                    </a:lnTo>
                    <a:lnTo>
                      <a:pt x="830" y="314"/>
                    </a:lnTo>
                    <a:lnTo>
                      <a:pt x="822" y="314"/>
                    </a:lnTo>
                    <a:lnTo>
                      <a:pt x="816" y="312"/>
                    </a:lnTo>
                    <a:lnTo>
                      <a:pt x="810" y="310"/>
                    </a:lnTo>
                    <a:lnTo>
                      <a:pt x="804" y="306"/>
                    </a:lnTo>
                    <a:lnTo>
                      <a:pt x="800" y="300"/>
                    </a:lnTo>
                    <a:lnTo>
                      <a:pt x="796" y="294"/>
                    </a:lnTo>
                    <a:lnTo>
                      <a:pt x="792" y="280"/>
                    </a:lnTo>
                    <a:lnTo>
                      <a:pt x="790" y="264"/>
                    </a:lnTo>
                    <a:lnTo>
                      <a:pt x="790" y="246"/>
                    </a:lnTo>
                    <a:lnTo>
                      <a:pt x="792" y="212"/>
                    </a:lnTo>
                    <a:lnTo>
                      <a:pt x="798" y="186"/>
                    </a:lnTo>
                    <a:lnTo>
                      <a:pt x="800" y="176"/>
                    </a:lnTo>
                    <a:lnTo>
                      <a:pt x="800" y="176"/>
                    </a:lnTo>
                    <a:lnTo>
                      <a:pt x="792" y="184"/>
                    </a:lnTo>
                    <a:lnTo>
                      <a:pt x="782" y="190"/>
                    </a:lnTo>
                    <a:lnTo>
                      <a:pt x="774" y="194"/>
                    </a:lnTo>
                    <a:lnTo>
                      <a:pt x="766" y="198"/>
                    </a:lnTo>
                    <a:lnTo>
                      <a:pt x="758" y="198"/>
                    </a:lnTo>
                    <a:lnTo>
                      <a:pt x="750" y="196"/>
                    </a:lnTo>
                    <a:lnTo>
                      <a:pt x="744" y="194"/>
                    </a:lnTo>
                    <a:lnTo>
                      <a:pt x="738" y="190"/>
                    </a:lnTo>
                    <a:lnTo>
                      <a:pt x="726" y="180"/>
                    </a:lnTo>
                    <a:lnTo>
                      <a:pt x="716" y="164"/>
                    </a:lnTo>
                    <a:lnTo>
                      <a:pt x="708" y="146"/>
                    </a:lnTo>
                    <a:lnTo>
                      <a:pt x="700" y="126"/>
                    </a:lnTo>
                    <a:lnTo>
                      <a:pt x="694" y="104"/>
                    </a:lnTo>
                    <a:lnTo>
                      <a:pt x="690" y="82"/>
                    </a:lnTo>
                    <a:lnTo>
                      <a:pt x="684" y="42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8" y="8"/>
                    </a:lnTo>
                    <a:lnTo>
                      <a:pt x="678" y="8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2" y="42"/>
                    </a:lnTo>
                    <a:lnTo>
                      <a:pt x="666" y="82"/>
                    </a:lnTo>
                    <a:lnTo>
                      <a:pt x="662" y="104"/>
                    </a:lnTo>
                    <a:lnTo>
                      <a:pt x="656" y="126"/>
                    </a:lnTo>
                    <a:lnTo>
                      <a:pt x="648" y="146"/>
                    </a:lnTo>
                    <a:lnTo>
                      <a:pt x="640" y="164"/>
                    </a:lnTo>
                    <a:lnTo>
                      <a:pt x="630" y="180"/>
                    </a:lnTo>
                    <a:lnTo>
                      <a:pt x="618" y="190"/>
                    </a:lnTo>
                    <a:lnTo>
                      <a:pt x="612" y="194"/>
                    </a:lnTo>
                    <a:lnTo>
                      <a:pt x="606" y="196"/>
                    </a:lnTo>
                    <a:lnTo>
                      <a:pt x="598" y="198"/>
                    </a:lnTo>
                    <a:lnTo>
                      <a:pt x="590" y="198"/>
                    </a:lnTo>
                    <a:lnTo>
                      <a:pt x="582" y="194"/>
                    </a:lnTo>
                    <a:lnTo>
                      <a:pt x="574" y="190"/>
                    </a:lnTo>
                    <a:lnTo>
                      <a:pt x="564" y="184"/>
                    </a:lnTo>
                    <a:lnTo>
                      <a:pt x="556" y="176"/>
                    </a:lnTo>
                    <a:lnTo>
                      <a:pt x="556" y="176"/>
                    </a:lnTo>
                    <a:lnTo>
                      <a:pt x="558" y="186"/>
                    </a:lnTo>
                    <a:lnTo>
                      <a:pt x="564" y="212"/>
                    </a:lnTo>
                    <a:lnTo>
                      <a:pt x="566" y="246"/>
                    </a:lnTo>
                    <a:lnTo>
                      <a:pt x="566" y="264"/>
                    </a:lnTo>
                    <a:lnTo>
                      <a:pt x="564" y="280"/>
                    </a:lnTo>
                    <a:lnTo>
                      <a:pt x="560" y="294"/>
                    </a:lnTo>
                    <a:lnTo>
                      <a:pt x="556" y="300"/>
                    </a:lnTo>
                    <a:lnTo>
                      <a:pt x="552" y="306"/>
                    </a:lnTo>
                    <a:lnTo>
                      <a:pt x="546" y="310"/>
                    </a:lnTo>
                    <a:lnTo>
                      <a:pt x="540" y="312"/>
                    </a:lnTo>
                    <a:lnTo>
                      <a:pt x="534" y="314"/>
                    </a:lnTo>
                    <a:lnTo>
                      <a:pt x="526" y="314"/>
                    </a:lnTo>
                    <a:lnTo>
                      <a:pt x="516" y="312"/>
                    </a:lnTo>
                    <a:lnTo>
                      <a:pt x="506" y="310"/>
                    </a:lnTo>
                    <a:lnTo>
                      <a:pt x="482" y="298"/>
                    </a:lnTo>
                    <a:lnTo>
                      <a:pt x="452" y="278"/>
                    </a:lnTo>
                    <a:lnTo>
                      <a:pt x="414" y="250"/>
                    </a:lnTo>
                    <a:lnTo>
                      <a:pt x="414" y="250"/>
                    </a:lnTo>
                    <a:lnTo>
                      <a:pt x="418" y="282"/>
                    </a:lnTo>
                    <a:lnTo>
                      <a:pt x="428" y="360"/>
                    </a:lnTo>
                    <a:lnTo>
                      <a:pt x="436" y="404"/>
                    </a:lnTo>
                    <a:lnTo>
                      <a:pt x="446" y="448"/>
                    </a:lnTo>
                    <a:lnTo>
                      <a:pt x="458" y="486"/>
                    </a:lnTo>
                    <a:lnTo>
                      <a:pt x="466" y="502"/>
                    </a:lnTo>
                    <a:lnTo>
                      <a:pt x="474" y="516"/>
                    </a:lnTo>
                    <a:lnTo>
                      <a:pt x="474" y="516"/>
                    </a:lnTo>
                    <a:lnTo>
                      <a:pt x="474" y="522"/>
                    </a:lnTo>
                    <a:lnTo>
                      <a:pt x="472" y="532"/>
                    </a:lnTo>
                    <a:lnTo>
                      <a:pt x="470" y="538"/>
                    </a:lnTo>
                    <a:lnTo>
                      <a:pt x="468" y="540"/>
                    </a:lnTo>
                    <a:lnTo>
                      <a:pt x="462" y="538"/>
                    </a:lnTo>
                    <a:lnTo>
                      <a:pt x="454" y="532"/>
                    </a:lnTo>
                    <a:lnTo>
                      <a:pt x="454" y="532"/>
                    </a:lnTo>
                    <a:lnTo>
                      <a:pt x="428" y="506"/>
                    </a:lnTo>
                    <a:lnTo>
                      <a:pt x="392" y="468"/>
                    </a:lnTo>
                    <a:lnTo>
                      <a:pt x="360" y="430"/>
                    </a:lnTo>
                    <a:lnTo>
                      <a:pt x="350" y="414"/>
                    </a:lnTo>
                    <a:lnTo>
                      <a:pt x="344" y="402"/>
                    </a:lnTo>
                    <a:lnTo>
                      <a:pt x="344" y="402"/>
                    </a:lnTo>
                    <a:lnTo>
                      <a:pt x="340" y="404"/>
                    </a:lnTo>
                    <a:lnTo>
                      <a:pt x="326" y="410"/>
                    </a:lnTo>
                    <a:lnTo>
                      <a:pt x="304" y="414"/>
                    </a:lnTo>
                    <a:lnTo>
                      <a:pt x="290" y="416"/>
                    </a:lnTo>
                    <a:lnTo>
                      <a:pt x="274" y="416"/>
                    </a:lnTo>
                    <a:lnTo>
                      <a:pt x="258" y="414"/>
                    </a:lnTo>
                    <a:lnTo>
                      <a:pt x="238" y="410"/>
                    </a:lnTo>
                    <a:lnTo>
                      <a:pt x="218" y="404"/>
                    </a:lnTo>
                    <a:lnTo>
                      <a:pt x="196" y="394"/>
                    </a:lnTo>
                    <a:lnTo>
                      <a:pt x="172" y="380"/>
                    </a:lnTo>
                    <a:lnTo>
                      <a:pt x="146" y="362"/>
                    </a:lnTo>
                    <a:lnTo>
                      <a:pt x="118" y="340"/>
                    </a:lnTo>
                    <a:lnTo>
                      <a:pt x="90" y="312"/>
                    </a:lnTo>
                    <a:lnTo>
                      <a:pt x="90" y="312"/>
                    </a:lnTo>
                    <a:lnTo>
                      <a:pt x="106" y="346"/>
                    </a:lnTo>
                    <a:lnTo>
                      <a:pt x="120" y="380"/>
                    </a:lnTo>
                    <a:lnTo>
                      <a:pt x="132" y="420"/>
                    </a:lnTo>
                    <a:lnTo>
                      <a:pt x="138" y="440"/>
                    </a:lnTo>
                    <a:lnTo>
                      <a:pt x="140" y="460"/>
                    </a:lnTo>
                    <a:lnTo>
                      <a:pt x="142" y="478"/>
                    </a:lnTo>
                    <a:lnTo>
                      <a:pt x="142" y="494"/>
                    </a:lnTo>
                    <a:lnTo>
                      <a:pt x="138" y="506"/>
                    </a:lnTo>
                    <a:lnTo>
                      <a:pt x="136" y="512"/>
                    </a:lnTo>
                    <a:lnTo>
                      <a:pt x="132" y="518"/>
                    </a:lnTo>
                    <a:lnTo>
                      <a:pt x="128" y="522"/>
                    </a:lnTo>
                    <a:lnTo>
                      <a:pt x="122" y="524"/>
                    </a:lnTo>
                    <a:lnTo>
                      <a:pt x="116" y="526"/>
                    </a:lnTo>
                    <a:lnTo>
                      <a:pt x="108" y="526"/>
                    </a:lnTo>
                    <a:lnTo>
                      <a:pt x="108" y="526"/>
                    </a:lnTo>
                    <a:lnTo>
                      <a:pt x="114" y="534"/>
                    </a:lnTo>
                    <a:lnTo>
                      <a:pt x="126" y="552"/>
                    </a:lnTo>
                    <a:lnTo>
                      <a:pt x="142" y="576"/>
                    </a:lnTo>
                    <a:lnTo>
                      <a:pt x="150" y="592"/>
                    </a:lnTo>
                    <a:lnTo>
                      <a:pt x="154" y="606"/>
                    </a:lnTo>
                    <a:lnTo>
                      <a:pt x="158" y="622"/>
                    </a:lnTo>
                    <a:lnTo>
                      <a:pt x="156" y="638"/>
                    </a:lnTo>
                    <a:lnTo>
                      <a:pt x="152" y="652"/>
                    </a:lnTo>
                    <a:lnTo>
                      <a:pt x="148" y="660"/>
                    </a:lnTo>
                    <a:lnTo>
                      <a:pt x="144" y="666"/>
                    </a:lnTo>
                    <a:lnTo>
                      <a:pt x="138" y="674"/>
                    </a:lnTo>
                    <a:lnTo>
                      <a:pt x="130" y="680"/>
                    </a:lnTo>
                    <a:lnTo>
                      <a:pt x="120" y="684"/>
                    </a:lnTo>
                    <a:lnTo>
                      <a:pt x="110" y="690"/>
                    </a:lnTo>
                    <a:lnTo>
                      <a:pt x="84" y="698"/>
                    </a:lnTo>
                    <a:lnTo>
                      <a:pt x="50" y="704"/>
                    </a:lnTo>
                    <a:lnTo>
                      <a:pt x="50" y="704"/>
                    </a:lnTo>
                    <a:lnTo>
                      <a:pt x="70" y="712"/>
                    </a:lnTo>
                    <a:lnTo>
                      <a:pt x="116" y="734"/>
                    </a:lnTo>
                    <a:lnTo>
                      <a:pt x="146" y="748"/>
                    </a:lnTo>
                    <a:lnTo>
                      <a:pt x="174" y="766"/>
                    </a:lnTo>
                    <a:lnTo>
                      <a:pt x="202" y="784"/>
                    </a:lnTo>
                    <a:lnTo>
                      <a:pt x="224" y="804"/>
                    </a:lnTo>
                    <a:lnTo>
                      <a:pt x="234" y="814"/>
                    </a:lnTo>
                    <a:lnTo>
                      <a:pt x="242" y="824"/>
                    </a:lnTo>
                    <a:lnTo>
                      <a:pt x="246" y="836"/>
                    </a:lnTo>
                    <a:lnTo>
                      <a:pt x="250" y="846"/>
                    </a:lnTo>
                    <a:lnTo>
                      <a:pt x="250" y="856"/>
                    </a:lnTo>
                    <a:lnTo>
                      <a:pt x="248" y="868"/>
                    </a:lnTo>
                    <a:lnTo>
                      <a:pt x="242" y="878"/>
                    </a:lnTo>
                    <a:lnTo>
                      <a:pt x="232" y="888"/>
                    </a:lnTo>
                    <a:lnTo>
                      <a:pt x="220" y="900"/>
                    </a:lnTo>
                    <a:lnTo>
                      <a:pt x="202" y="910"/>
                    </a:lnTo>
                    <a:lnTo>
                      <a:pt x="182" y="920"/>
                    </a:lnTo>
                    <a:lnTo>
                      <a:pt x="156" y="930"/>
                    </a:lnTo>
                    <a:lnTo>
                      <a:pt x="124" y="938"/>
                    </a:lnTo>
                    <a:lnTo>
                      <a:pt x="88" y="948"/>
                    </a:lnTo>
                    <a:lnTo>
                      <a:pt x="48" y="956"/>
                    </a:lnTo>
                    <a:lnTo>
                      <a:pt x="0" y="964"/>
                    </a:lnTo>
                    <a:lnTo>
                      <a:pt x="0" y="964"/>
                    </a:lnTo>
                    <a:lnTo>
                      <a:pt x="30" y="966"/>
                    </a:lnTo>
                    <a:lnTo>
                      <a:pt x="62" y="972"/>
                    </a:lnTo>
                    <a:lnTo>
                      <a:pt x="102" y="980"/>
                    </a:lnTo>
                    <a:lnTo>
                      <a:pt x="148" y="992"/>
                    </a:lnTo>
                    <a:lnTo>
                      <a:pt x="198" y="1010"/>
                    </a:lnTo>
                    <a:lnTo>
                      <a:pt x="224" y="1020"/>
                    </a:lnTo>
                    <a:lnTo>
                      <a:pt x="250" y="1032"/>
                    </a:lnTo>
                    <a:lnTo>
                      <a:pt x="274" y="1046"/>
                    </a:lnTo>
                    <a:lnTo>
                      <a:pt x="298" y="1060"/>
                    </a:lnTo>
                    <a:lnTo>
                      <a:pt x="298" y="1060"/>
                    </a:lnTo>
                    <a:lnTo>
                      <a:pt x="330" y="1060"/>
                    </a:lnTo>
                    <a:lnTo>
                      <a:pt x="358" y="1064"/>
                    </a:lnTo>
                    <a:lnTo>
                      <a:pt x="374" y="1066"/>
                    </a:lnTo>
                    <a:lnTo>
                      <a:pt x="388" y="1070"/>
                    </a:lnTo>
                    <a:lnTo>
                      <a:pt x="402" y="1074"/>
                    </a:lnTo>
                    <a:lnTo>
                      <a:pt x="412" y="1082"/>
                    </a:lnTo>
                    <a:lnTo>
                      <a:pt x="420" y="1090"/>
                    </a:lnTo>
                    <a:lnTo>
                      <a:pt x="422" y="1094"/>
                    </a:lnTo>
                    <a:lnTo>
                      <a:pt x="422" y="1100"/>
                    </a:lnTo>
                    <a:lnTo>
                      <a:pt x="422" y="1106"/>
                    </a:lnTo>
                    <a:lnTo>
                      <a:pt x="422" y="1114"/>
                    </a:lnTo>
                    <a:lnTo>
                      <a:pt x="414" y="1128"/>
                    </a:lnTo>
                    <a:lnTo>
                      <a:pt x="402" y="1146"/>
                    </a:lnTo>
                    <a:lnTo>
                      <a:pt x="382" y="1168"/>
                    </a:lnTo>
                    <a:lnTo>
                      <a:pt x="382" y="1168"/>
                    </a:lnTo>
                    <a:lnTo>
                      <a:pt x="410" y="1160"/>
                    </a:lnTo>
                    <a:lnTo>
                      <a:pt x="442" y="1152"/>
                    </a:lnTo>
                    <a:lnTo>
                      <a:pt x="482" y="1140"/>
                    </a:lnTo>
                    <a:lnTo>
                      <a:pt x="526" y="1126"/>
                    </a:lnTo>
                    <a:lnTo>
                      <a:pt x="572" y="1108"/>
                    </a:lnTo>
                    <a:lnTo>
                      <a:pt x="616" y="1088"/>
                    </a:lnTo>
                    <a:lnTo>
                      <a:pt x="636" y="1076"/>
                    </a:lnTo>
                    <a:lnTo>
                      <a:pt x="654" y="1064"/>
                    </a:lnTo>
                    <a:lnTo>
                      <a:pt x="654" y="1064"/>
                    </a:lnTo>
                    <a:lnTo>
                      <a:pt x="654" y="1128"/>
                    </a:lnTo>
                    <a:lnTo>
                      <a:pt x="652" y="1174"/>
                    </a:lnTo>
                    <a:lnTo>
                      <a:pt x="646" y="1224"/>
                    </a:lnTo>
                    <a:lnTo>
                      <a:pt x="638" y="1274"/>
                    </a:lnTo>
                    <a:lnTo>
                      <a:pt x="632" y="1298"/>
                    </a:lnTo>
                    <a:lnTo>
                      <a:pt x="626" y="1322"/>
                    </a:lnTo>
                    <a:lnTo>
                      <a:pt x="616" y="1342"/>
                    </a:lnTo>
                    <a:lnTo>
                      <a:pt x="606" y="1360"/>
                    </a:lnTo>
                    <a:lnTo>
                      <a:pt x="594" y="1374"/>
                    </a:lnTo>
                    <a:lnTo>
                      <a:pt x="582" y="1386"/>
                    </a:lnTo>
                    <a:lnTo>
                      <a:pt x="582" y="1386"/>
                    </a:lnTo>
                    <a:lnTo>
                      <a:pt x="580" y="1388"/>
                    </a:lnTo>
                    <a:lnTo>
                      <a:pt x="576" y="1392"/>
                    </a:lnTo>
                    <a:lnTo>
                      <a:pt x="576" y="1396"/>
                    </a:lnTo>
                    <a:lnTo>
                      <a:pt x="582" y="1400"/>
                    </a:lnTo>
                    <a:lnTo>
                      <a:pt x="582" y="1400"/>
                    </a:lnTo>
                    <a:lnTo>
                      <a:pt x="586" y="1404"/>
                    </a:lnTo>
                    <a:lnTo>
                      <a:pt x="600" y="1410"/>
                    </a:lnTo>
                    <a:lnTo>
                      <a:pt x="608" y="1412"/>
                    </a:lnTo>
                    <a:lnTo>
                      <a:pt x="616" y="1410"/>
                    </a:lnTo>
                    <a:lnTo>
                      <a:pt x="626" y="1408"/>
                    </a:lnTo>
                    <a:lnTo>
                      <a:pt x="636" y="1402"/>
                    </a:lnTo>
                    <a:lnTo>
                      <a:pt x="636" y="1402"/>
                    </a:lnTo>
                    <a:lnTo>
                      <a:pt x="642" y="1400"/>
                    </a:lnTo>
                    <a:lnTo>
                      <a:pt x="646" y="1400"/>
                    </a:lnTo>
                    <a:lnTo>
                      <a:pt x="652" y="1396"/>
                    </a:lnTo>
                    <a:lnTo>
                      <a:pt x="658" y="1390"/>
                    </a:lnTo>
                    <a:lnTo>
                      <a:pt x="658" y="1390"/>
                    </a:lnTo>
                    <a:lnTo>
                      <a:pt x="666" y="1372"/>
                    </a:lnTo>
                    <a:lnTo>
                      <a:pt x="672" y="1350"/>
                    </a:lnTo>
                    <a:lnTo>
                      <a:pt x="678" y="1320"/>
                    </a:lnTo>
                    <a:lnTo>
                      <a:pt x="684" y="1284"/>
                    </a:lnTo>
                    <a:lnTo>
                      <a:pt x="690" y="1240"/>
                    </a:lnTo>
                    <a:lnTo>
                      <a:pt x="694" y="1190"/>
                    </a:lnTo>
                    <a:lnTo>
                      <a:pt x="702" y="1064"/>
                    </a:lnTo>
                    <a:lnTo>
                      <a:pt x="702" y="1064"/>
                    </a:lnTo>
                    <a:lnTo>
                      <a:pt x="722" y="1076"/>
                    </a:lnTo>
                    <a:lnTo>
                      <a:pt x="742" y="1088"/>
                    </a:lnTo>
                    <a:lnTo>
                      <a:pt x="786" y="1108"/>
                    </a:lnTo>
                    <a:lnTo>
                      <a:pt x="830" y="1126"/>
                    </a:lnTo>
                    <a:lnTo>
                      <a:pt x="874" y="1140"/>
                    </a:lnTo>
                    <a:lnTo>
                      <a:pt x="914" y="1152"/>
                    </a:lnTo>
                    <a:lnTo>
                      <a:pt x="946" y="1160"/>
                    </a:lnTo>
                    <a:lnTo>
                      <a:pt x="974" y="1168"/>
                    </a:lnTo>
                    <a:lnTo>
                      <a:pt x="974" y="1168"/>
                    </a:lnTo>
                    <a:lnTo>
                      <a:pt x="954" y="1146"/>
                    </a:lnTo>
                    <a:lnTo>
                      <a:pt x="942" y="1128"/>
                    </a:lnTo>
                    <a:lnTo>
                      <a:pt x="934" y="1114"/>
                    </a:lnTo>
                    <a:lnTo>
                      <a:pt x="934" y="1106"/>
                    </a:lnTo>
                    <a:lnTo>
                      <a:pt x="934" y="1100"/>
                    </a:lnTo>
                    <a:lnTo>
                      <a:pt x="934" y="1094"/>
                    </a:lnTo>
                    <a:lnTo>
                      <a:pt x="936" y="1090"/>
                    </a:lnTo>
                    <a:lnTo>
                      <a:pt x="944" y="1082"/>
                    </a:lnTo>
                    <a:lnTo>
                      <a:pt x="954" y="1074"/>
                    </a:lnTo>
                    <a:lnTo>
                      <a:pt x="968" y="1070"/>
                    </a:lnTo>
                    <a:lnTo>
                      <a:pt x="982" y="1066"/>
                    </a:lnTo>
                    <a:lnTo>
                      <a:pt x="998" y="1064"/>
                    </a:lnTo>
                    <a:lnTo>
                      <a:pt x="1026" y="1060"/>
                    </a:lnTo>
                    <a:lnTo>
                      <a:pt x="1058" y="1060"/>
                    </a:lnTo>
                    <a:lnTo>
                      <a:pt x="1058" y="1060"/>
                    </a:lnTo>
                    <a:lnTo>
                      <a:pt x="1082" y="1046"/>
                    </a:lnTo>
                    <a:lnTo>
                      <a:pt x="1106" y="1032"/>
                    </a:lnTo>
                    <a:lnTo>
                      <a:pt x="1132" y="1020"/>
                    </a:lnTo>
                    <a:lnTo>
                      <a:pt x="1158" y="1010"/>
                    </a:lnTo>
                    <a:lnTo>
                      <a:pt x="1208" y="992"/>
                    </a:lnTo>
                    <a:lnTo>
                      <a:pt x="1254" y="980"/>
                    </a:lnTo>
                    <a:lnTo>
                      <a:pt x="1294" y="972"/>
                    </a:lnTo>
                    <a:lnTo>
                      <a:pt x="1326" y="966"/>
                    </a:lnTo>
                    <a:lnTo>
                      <a:pt x="1356" y="964"/>
                    </a:lnTo>
                    <a:lnTo>
                      <a:pt x="1356" y="964"/>
                    </a:lnTo>
                    <a:lnTo>
                      <a:pt x="1308" y="956"/>
                    </a:lnTo>
                    <a:lnTo>
                      <a:pt x="1268" y="948"/>
                    </a:lnTo>
                    <a:lnTo>
                      <a:pt x="1232" y="938"/>
                    </a:lnTo>
                    <a:lnTo>
                      <a:pt x="1200" y="930"/>
                    </a:lnTo>
                    <a:lnTo>
                      <a:pt x="1174" y="920"/>
                    </a:lnTo>
                    <a:lnTo>
                      <a:pt x="1154" y="910"/>
                    </a:lnTo>
                    <a:lnTo>
                      <a:pt x="1136" y="900"/>
                    </a:lnTo>
                    <a:lnTo>
                      <a:pt x="1124" y="888"/>
                    </a:lnTo>
                    <a:lnTo>
                      <a:pt x="1114" y="878"/>
                    </a:lnTo>
                    <a:lnTo>
                      <a:pt x="1108" y="868"/>
                    </a:lnTo>
                    <a:lnTo>
                      <a:pt x="1106" y="856"/>
                    </a:lnTo>
                    <a:lnTo>
                      <a:pt x="1106" y="846"/>
                    </a:lnTo>
                    <a:lnTo>
                      <a:pt x="1108" y="836"/>
                    </a:lnTo>
                    <a:lnTo>
                      <a:pt x="1114" y="824"/>
                    </a:lnTo>
                    <a:lnTo>
                      <a:pt x="1122" y="814"/>
                    </a:lnTo>
                    <a:lnTo>
                      <a:pt x="1132" y="804"/>
                    </a:lnTo>
                    <a:lnTo>
                      <a:pt x="1154" y="784"/>
                    </a:lnTo>
                    <a:lnTo>
                      <a:pt x="1182" y="766"/>
                    </a:lnTo>
                    <a:lnTo>
                      <a:pt x="1210" y="748"/>
                    </a:lnTo>
                    <a:lnTo>
                      <a:pt x="1240" y="734"/>
                    </a:lnTo>
                    <a:lnTo>
                      <a:pt x="1286" y="712"/>
                    </a:lnTo>
                    <a:lnTo>
                      <a:pt x="1306" y="704"/>
                    </a:lnTo>
                    <a:lnTo>
                      <a:pt x="1306" y="704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15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" name="Freeform 16"/>
              <p:cNvSpPr>
                <a:spLocks noChangeAspect="1"/>
              </p:cNvSpPr>
              <p:nvPr/>
            </p:nvSpPr>
            <p:spPr bwMode="auto">
              <a:xfrm rot="19458545">
                <a:off x="8145717" y="189385"/>
                <a:ext cx="644376" cy="985678"/>
              </a:xfrm>
              <a:custGeom>
                <a:avLst/>
                <a:gdLst/>
                <a:ahLst/>
                <a:cxnLst>
                  <a:cxn ang="0">
                    <a:pos x="942" y="650"/>
                  </a:cxn>
                  <a:cxn ang="0">
                    <a:pos x="932" y="564"/>
                  </a:cxn>
                  <a:cxn ang="0">
                    <a:pos x="906" y="552"/>
                  </a:cxn>
                  <a:cxn ang="0">
                    <a:pos x="752" y="596"/>
                  </a:cxn>
                  <a:cxn ang="0">
                    <a:pos x="706" y="618"/>
                  </a:cxn>
                  <a:cxn ang="0">
                    <a:pos x="654" y="660"/>
                  </a:cxn>
                  <a:cxn ang="0">
                    <a:pos x="650" y="654"/>
                  </a:cxn>
                  <a:cxn ang="0">
                    <a:pos x="744" y="506"/>
                  </a:cxn>
                  <a:cxn ang="0">
                    <a:pos x="744" y="390"/>
                  </a:cxn>
                  <a:cxn ang="0">
                    <a:pos x="702" y="264"/>
                  </a:cxn>
                  <a:cxn ang="0">
                    <a:pos x="594" y="224"/>
                  </a:cxn>
                  <a:cxn ang="0">
                    <a:pos x="498" y="116"/>
                  </a:cxn>
                  <a:cxn ang="0">
                    <a:pos x="472" y="8"/>
                  </a:cxn>
                  <a:cxn ang="0">
                    <a:pos x="470" y="8"/>
                  </a:cxn>
                  <a:cxn ang="0">
                    <a:pos x="444" y="116"/>
                  </a:cxn>
                  <a:cxn ang="0">
                    <a:pos x="350" y="224"/>
                  </a:cxn>
                  <a:cxn ang="0">
                    <a:pos x="240" y="264"/>
                  </a:cxn>
                  <a:cxn ang="0">
                    <a:pos x="198" y="390"/>
                  </a:cxn>
                  <a:cxn ang="0">
                    <a:pos x="198" y="506"/>
                  </a:cxn>
                  <a:cxn ang="0">
                    <a:pos x="292" y="654"/>
                  </a:cxn>
                  <a:cxn ang="0">
                    <a:pos x="288" y="660"/>
                  </a:cxn>
                  <a:cxn ang="0">
                    <a:pos x="240" y="622"/>
                  </a:cxn>
                  <a:cxn ang="0">
                    <a:pos x="180" y="592"/>
                  </a:cxn>
                  <a:cxn ang="0">
                    <a:pos x="30" y="552"/>
                  </a:cxn>
                  <a:cxn ang="0">
                    <a:pos x="8" y="576"/>
                  </a:cxn>
                  <a:cxn ang="0">
                    <a:pos x="8" y="692"/>
                  </a:cxn>
                  <a:cxn ang="0">
                    <a:pos x="22" y="740"/>
                  </a:cxn>
                  <a:cxn ang="0">
                    <a:pos x="52" y="782"/>
                  </a:cxn>
                  <a:cxn ang="0">
                    <a:pos x="88" y="804"/>
                  </a:cxn>
                  <a:cxn ang="0">
                    <a:pos x="150" y="840"/>
                  </a:cxn>
                  <a:cxn ang="0">
                    <a:pos x="178" y="912"/>
                  </a:cxn>
                  <a:cxn ang="0">
                    <a:pos x="106" y="1008"/>
                  </a:cxn>
                  <a:cxn ang="0">
                    <a:pos x="174" y="1016"/>
                  </a:cxn>
                  <a:cxn ang="0">
                    <a:pos x="274" y="1056"/>
                  </a:cxn>
                  <a:cxn ang="0">
                    <a:pos x="346" y="1062"/>
                  </a:cxn>
                  <a:cxn ang="0">
                    <a:pos x="444" y="1020"/>
                  </a:cxn>
                  <a:cxn ang="0">
                    <a:pos x="430" y="1246"/>
                  </a:cxn>
                  <a:cxn ang="0">
                    <a:pos x="386" y="1382"/>
                  </a:cxn>
                  <a:cxn ang="0">
                    <a:pos x="352" y="1416"/>
                  </a:cxn>
                  <a:cxn ang="0">
                    <a:pos x="354" y="1432"/>
                  </a:cxn>
                  <a:cxn ang="0">
                    <a:pos x="386" y="1444"/>
                  </a:cxn>
                  <a:cxn ang="0">
                    <a:pos x="428" y="1430"/>
                  </a:cxn>
                  <a:cxn ang="0">
                    <a:pos x="448" y="1418"/>
                  </a:cxn>
                  <a:cxn ang="0">
                    <a:pos x="488" y="1236"/>
                  </a:cxn>
                  <a:cxn ang="0">
                    <a:pos x="516" y="1030"/>
                  </a:cxn>
                  <a:cxn ang="0">
                    <a:pos x="616" y="1064"/>
                  </a:cxn>
                  <a:cxn ang="0">
                    <a:pos x="682" y="1050"/>
                  </a:cxn>
                  <a:cxn ang="0">
                    <a:pos x="790" y="1012"/>
                  </a:cxn>
                  <a:cxn ang="0">
                    <a:pos x="810" y="988"/>
                  </a:cxn>
                  <a:cxn ang="0">
                    <a:pos x="764" y="896"/>
                  </a:cxn>
                  <a:cxn ang="0">
                    <a:pos x="804" y="830"/>
                  </a:cxn>
                  <a:cxn ang="0">
                    <a:pos x="868" y="798"/>
                  </a:cxn>
                  <a:cxn ang="0">
                    <a:pos x="902" y="772"/>
                  </a:cxn>
                  <a:cxn ang="0">
                    <a:pos x="924" y="732"/>
                  </a:cxn>
                </a:cxnLst>
                <a:rect l="0" t="0" r="r" b="b"/>
                <a:pathLst>
                  <a:path w="944" h="1444">
                    <a:moveTo>
                      <a:pt x="924" y="732"/>
                    </a:moveTo>
                    <a:lnTo>
                      <a:pt x="924" y="732"/>
                    </a:lnTo>
                    <a:lnTo>
                      <a:pt x="932" y="706"/>
                    </a:lnTo>
                    <a:lnTo>
                      <a:pt x="938" y="678"/>
                    </a:lnTo>
                    <a:lnTo>
                      <a:pt x="942" y="650"/>
                    </a:lnTo>
                    <a:lnTo>
                      <a:pt x="944" y="622"/>
                    </a:lnTo>
                    <a:lnTo>
                      <a:pt x="942" y="598"/>
                    </a:lnTo>
                    <a:lnTo>
                      <a:pt x="938" y="578"/>
                    </a:lnTo>
                    <a:lnTo>
                      <a:pt x="934" y="570"/>
                    </a:lnTo>
                    <a:lnTo>
                      <a:pt x="932" y="564"/>
                    </a:lnTo>
                    <a:lnTo>
                      <a:pt x="926" y="558"/>
                    </a:lnTo>
                    <a:lnTo>
                      <a:pt x="922" y="556"/>
                    </a:lnTo>
                    <a:lnTo>
                      <a:pt x="922" y="556"/>
                    </a:lnTo>
                    <a:lnTo>
                      <a:pt x="916" y="554"/>
                    </a:lnTo>
                    <a:lnTo>
                      <a:pt x="906" y="552"/>
                    </a:lnTo>
                    <a:lnTo>
                      <a:pt x="886" y="554"/>
                    </a:lnTo>
                    <a:lnTo>
                      <a:pt x="862" y="558"/>
                    </a:lnTo>
                    <a:lnTo>
                      <a:pt x="838" y="566"/>
                    </a:lnTo>
                    <a:lnTo>
                      <a:pt x="788" y="582"/>
                    </a:lnTo>
                    <a:lnTo>
                      <a:pt x="752" y="596"/>
                    </a:lnTo>
                    <a:lnTo>
                      <a:pt x="752" y="596"/>
                    </a:lnTo>
                    <a:lnTo>
                      <a:pt x="750" y="596"/>
                    </a:lnTo>
                    <a:lnTo>
                      <a:pt x="750" y="596"/>
                    </a:lnTo>
                    <a:lnTo>
                      <a:pt x="726" y="608"/>
                    </a:lnTo>
                    <a:lnTo>
                      <a:pt x="706" y="618"/>
                    </a:lnTo>
                    <a:lnTo>
                      <a:pt x="692" y="630"/>
                    </a:lnTo>
                    <a:lnTo>
                      <a:pt x="678" y="638"/>
                    </a:lnTo>
                    <a:lnTo>
                      <a:pt x="662" y="654"/>
                    </a:lnTo>
                    <a:lnTo>
                      <a:pt x="658" y="658"/>
                    </a:lnTo>
                    <a:lnTo>
                      <a:pt x="654" y="660"/>
                    </a:lnTo>
                    <a:lnTo>
                      <a:pt x="654" y="660"/>
                    </a:lnTo>
                    <a:lnTo>
                      <a:pt x="650" y="660"/>
                    </a:lnTo>
                    <a:lnTo>
                      <a:pt x="648" y="658"/>
                    </a:lnTo>
                    <a:lnTo>
                      <a:pt x="650" y="654"/>
                    </a:lnTo>
                    <a:lnTo>
                      <a:pt x="650" y="654"/>
                    </a:lnTo>
                    <a:lnTo>
                      <a:pt x="660" y="638"/>
                    </a:lnTo>
                    <a:lnTo>
                      <a:pt x="724" y="548"/>
                    </a:lnTo>
                    <a:lnTo>
                      <a:pt x="724" y="548"/>
                    </a:lnTo>
                    <a:lnTo>
                      <a:pt x="736" y="528"/>
                    </a:lnTo>
                    <a:lnTo>
                      <a:pt x="744" y="506"/>
                    </a:lnTo>
                    <a:lnTo>
                      <a:pt x="748" y="484"/>
                    </a:lnTo>
                    <a:lnTo>
                      <a:pt x="750" y="462"/>
                    </a:lnTo>
                    <a:lnTo>
                      <a:pt x="750" y="438"/>
                    </a:lnTo>
                    <a:lnTo>
                      <a:pt x="748" y="414"/>
                    </a:lnTo>
                    <a:lnTo>
                      <a:pt x="744" y="390"/>
                    </a:lnTo>
                    <a:lnTo>
                      <a:pt x="740" y="368"/>
                    </a:lnTo>
                    <a:lnTo>
                      <a:pt x="728" y="328"/>
                    </a:lnTo>
                    <a:lnTo>
                      <a:pt x="716" y="294"/>
                    </a:lnTo>
                    <a:lnTo>
                      <a:pt x="702" y="264"/>
                    </a:lnTo>
                    <a:lnTo>
                      <a:pt x="702" y="264"/>
                    </a:lnTo>
                    <a:lnTo>
                      <a:pt x="680" y="260"/>
                    </a:lnTo>
                    <a:lnTo>
                      <a:pt x="660" y="254"/>
                    </a:lnTo>
                    <a:lnTo>
                      <a:pt x="642" y="248"/>
                    </a:lnTo>
                    <a:lnTo>
                      <a:pt x="624" y="240"/>
                    </a:lnTo>
                    <a:lnTo>
                      <a:pt x="594" y="224"/>
                    </a:lnTo>
                    <a:lnTo>
                      <a:pt x="566" y="204"/>
                    </a:lnTo>
                    <a:lnTo>
                      <a:pt x="544" y="184"/>
                    </a:lnTo>
                    <a:lnTo>
                      <a:pt x="526" y="162"/>
                    </a:lnTo>
                    <a:lnTo>
                      <a:pt x="510" y="138"/>
                    </a:lnTo>
                    <a:lnTo>
                      <a:pt x="498" y="116"/>
                    </a:lnTo>
                    <a:lnTo>
                      <a:pt x="490" y="92"/>
                    </a:lnTo>
                    <a:lnTo>
                      <a:pt x="482" y="72"/>
                    </a:lnTo>
                    <a:lnTo>
                      <a:pt x="478" y="52"/>
                    </a:lnTo>
                    <a:lnTo>
                      <a:pt x="474" y="34"/>
                    </a:lnTo>
                    <a:lnTo>
                      <a:pt x="472" y="8"/>
                    </a:lnTo>
                    <a:lnTo>
                      <a:pt x="472" y="0"/>
                    </a:lnTo>
                    <a:lnTo>
                      <a:pt x="472" y="2"/>
                    </a:lnTo>
                    <a:lnTo>
                      <a:pt x="472" y="0"/>
                    </a:lnTo>
                    <a:lnTo>
                      <a:pt x="472" y="0"/>
                    </a:lnTo>
                    <a:lnTo>
                      <a:pt x="470" y="8"/>
                    </a:lnTo>
                    <a:lnTo>
                      <a:pt x="468" y="34"/>
                    </a:lnTo>
                    <a:lnTo>
                      <a:pt x="466" y="52"/>
                    </a:lnTo>
                    <a:lnTo>
                      <a:pt x="460" y="72"/>
                    </a:lnTo>
                    <a:lnTo>
                      <a:pt x="454" y="92"/>
                    </a:lnTo>
                    <a:lnTo>
                      <a:pt x="444" y="116"/>
                    </a:lnTo>
                    <a:lnTo>
                      <a:pt x="432" y="138"/>
                    </a:lnTo>
                    <a:lnTo>
                      <a:pt x="418" y="162"/>
                    </a:lnTo>
                    <a:lnTo>
                      <a:pt x="398" y="184"/>
                    </a:lnTo>
                    <a:lnTo>
                      <a:pt x="376" y="204"/>
                    </a:lnTo>
                    <a:lnTo>
                      <a:pt x="350" y="224"/>
                    </a:lnTo>
                    <a:lnTo>
                      <a:pt x="318" y="240"/>
                    </a:lnTo>
                    <a:lnTo>
                      <a:pt x="300" y="248"/>
                    </a:lnTo>
                    <a:lnTo>
                      <a:pt x="282" y="254"/>
                    </a:lnTo>
                    <a:lnTo>
                      <a:pt x="262" y="260"/>
                    </a:lnTo>
                    <a:lnTo>
                      <a:pt x="240" y="264"/>
                    </a:lnTo>
                    <a:lnTo>
                      <a:pt x="240" y="264"/>
                    </a:lnTo>
                    <a:lnTo>
                      <a:pt x="226" y="294"/>
                    </a:lnTo>
                    <a:lnTo>
                      <a:pt x="214" y="328"/>
                    </a:lnTo>
                    <a:lnTo>
                      <a:pt x="202" y="368"/>
                    </a:lnTo>
                    <a:lnTo>
                      <a:pt x="198" y="390"/>
                    </a:lnTo>
                    <a:lnTo>
                      <a:pt x="194" y="414"/>
                    </a:lnTo>
                    <a:lnTo>
                      <a:pt x="192" y="438"/>
                    </a:lnTo>
                    <a:lnTo>
                      <a:pt x="192" y="462"/>
                    </a:lnTo>
                    <a:lnTo>
                      <a:pt x="194" y="484"/>
                    </a:lnTo>
                    <a:lnTo>
                      <a:pt x="198" y="506"/>
                    </a:lnTo>
                    <a:lnTo>
                      <a:pt x="208" y="528"/>
                    </a:lnTo>
                    <a:lnTo>
                      <a:pt x="218" y="548"/>
                    </a:lnTo>
                    <a:lnTo>
                      <a:pt x="218" y="548"/>
                    </a:lnTo>
                    <a:lnTo>
                      <a:pt x="282" y="638"/>
                    </a:lnTo>
                    <a:lnTo>
                      <a:pt x="292" y="654"/>
                    </a:lnTo>
                    <a:lnTo>
                      <a:pt x="292" y="654"/>
                    </a:lnTo>
                    <a:lnTo>
                      <a:pt x="294" y="658"/>
                    </a:lnTo>
                    <a:lnTo>
                      <a:pt x="292" y="660"/>
                    </a:lnTo>
                    <a:lnTo>
                      <a:pt x="288" y="660"/>
                    </a:lnTo>
                    <a:lnTo>
                      <a:pt x="288" y="660"/>
                    </a:lnTo>
                    <a:lnTo>
                      <a:pt x="284" y="658"/>
                    </a:lnTo>
                    <a:lnTo>
                      <a:pt x="280" y="654"/>
                    </a:lnTo>
                    <a:lnTo>
                      <a:pt x="266" y="640"/>
                    </a:lnTo>
                    <a:lnTo>
                      <a:pt x="254" y="632"/>
                    </a:lnTo>
                    <a:lnTo>
                      <a:pt x="240" y="622"/>
                    </a:lnTo>
                    <a:lnTo>
                      <a:pt x="224" y="612"/>
                    </a:lnTo>
                    <a:lnTo>
                      <a:pt x="202" y="602"/>
                    </a:lnTo>
                    <a:lnTo>
                      <a:pt x="202" y="600"/>
                    </a:lnTo>
                    <a:lnTo>
                      <a:pt x="202" y="600"/>
                    </a:lnTo>
                    <a:lnTo>
                      <a:pt x="180" y="592"/>
                    </a:lnTo>
                    <a:lnTo>
                      <a:pt x="126" y="572"/>
                    </a:lnTo>
                    <a:lnTo>
                      <a:pt x="96" y="562"/>
                    </a:lnTo>
                    <a:lnTo>
                      <a:pt x="66" y="556"/>
                    </a:lnTo>
                    <a:lnTo>
                      <a:pt x="42" y="552"/>
                    </a:lnTo>
                    <a:lnTo>
                      <a:pt x="30" y="552"/>
                    </a:lnTo>
                    <a:lnTo>
                      <a:pt x="22" y="556"/>
                    </a:lnTo>
                    <a:lnTo>
                      <a:pt x="22" y="556"/>
                    </a:lnTo>
                    <a:lnTo>
                      <a:pt x="18" y="558"/>
                    </a:lnTo>
                    <a:lnTo>
                      <a:pt x="14" y="562"/>
                    </a:lnTo>
                    <a:lnTo>
                      <a:pt x="8" y="576"/>
                    </a:lnTo>
                    <a:lnTo>
                      <a:pt x="2" y="594"/>
                    </a:lnTo>
                    <a:lnTo>
                      <a:pt x="0" y="616"/>
                    </a:lnTo>
                    <a:lnTo>
                      <a:pt x="2" y="640"/>
                    </a:lnTo>
                    <a:lnTo>
                      <a:pt x="4" y="666"/>
                    </a:lnTo>
                    <a:lnTo>
                      <a:pt x="8" y="692"/>
                    </a:lnTo>
                    <a:lnTo>
                      <a:pt x="16" y="718"/>
                    </a:lnTo>
                    <a:lnTo>
                      <a:pt x="16" y="718"/>
                    </a:lnTo>
                    <a:lnTo>
                      <a:pt x="16" y="726"/>
                    </a:lnTo>
                    <a:lnTo>
                      <a:pt x="16" y="726"/>
                    </a:lnTo>
                    <a:lnTo>
                      <a:pt x="22" y="740"/>
                    </a:lnTo>
                    <a:lnTo>
                      <a:pt x="30" y="754"/>
                    </a:lnTo>
                    <a:lnTo>
                      <a:pt x="38" y="768"/>
                    </a:lnTo>
                    <a:lnTo>
                      <a:pt x="50" y="782"/>
                    </a:lnTo>
                    <a:lnTo>
                      <a:pt x="50" y="782"/>
                    </a:lnTo>
                    <a:lnTo>
                      <a:pt x="52" y="782"/>
                    </a:lnTo>
                    <a:lnTo>
                      <a:pt x="52" y="782"/>
                    </a:lnTo>
                    <a:lnTo>
                      <a:pt x="60" y="790"/>
                    </a:lnTo>
                    <a:lnTo>
                      <a:pt x="70" y="796"/>
                    </a:lnTo>
                    <a:lnTo>
                      <a:pt x="78" y="800"/>
                    </a:lnTo>
                    <a:lnTo>
                      <a:pt x="88" y="804"/>
                    </a:lnTo>
                    <a:lnTo>
                      <a:pt x="88" y="804"/>
                    </a:lnTo>
                    <a:lnTo>
                      <a:pt x="104" y="808"/>
                    </a:lnTo>
                    <a:lnTo>
                      <a:pt x="128" y="822"/>
                    </a:lnTo>
                    <a:lnTo>
                      <a:pt x="138" y="830"/>
                    </a:lnTo>
                    <a:lnTo>
                      <a:pt x="150" y="840"/>
                    </a:lnTo>
                    <a:lnTo>
                      <a:pt x="160" y="852"/>
                    </a:lnTo>
                    <a:lnTo>
                      <a:pt x="168" y="866"/>
                    </a:lnTo>
                    <a:lnTo>
                      <a:pt x="176" y="880"/>
                    </a:lnTo>
                    <a:lnTo>
                      <a:pt x="178" y="896"/>
                    </a:lnTo>
                    <a:lnTo>
                      <a:pt x="178" y="912"/>
                    </a:lnTo>
                    <a:lnTo>
                      <a:pt x="174" y="930"/>
                    </a:lnTo>
                    <a:lnTo>
                      <a:pt x="166" y="948"/>
                    </a:lnTo>
                    <a:lnTo>
                      <a:pt x="152" y="968"/>
                    </a:lnTo>
                    <a:lnTo>
                      <a:pt x="132" y="988"/>
                    </a:lnTo>
                    <a:lnTo>
                      <a:pt x="106" y="1008"/>
                    </a:lnTo>
                    <a:lnTo>
                      <a:pt x="106" y="1008"/>
                    </a:lnTo>
                    <a:lnTo>
                      <a:pt x="118" y="1008"/>
                    </a:lnTo>
                    <a:lnTo>
                      <a:pt x="132" y="1008"/>
                    </a:lnTo>
                    <a:lnTo>
                      <a:pt x="152" y="1012"/>
                    </a:lnTo>
                    <a:lnTo>
                      <a:pt x="174" y="1016"/>
                    </a:lnTo>
                    <a:lnTo>
                      <a:pt x="202" y="1024"/>
                    </a:lnTo>
                    <a:lnTo>
                      <a:pt x="230" y="1034"/>
                    </a:lnTo>
                    <a:lnTo>
                      <a:pt x="260" y="1050"/>
                    </a:lnTo>
                    <a:lnTo>
                      <a:pt x="260" y="1050"/>
                    </a:lnTo>
                    <a:lnTo>
                      <a:pt x="274" y="1056"/>
                    </a:lnTo>
                    <a:lnTo>
                      <a:pt x="288" y="1060"/>
                    </a:lnTo>
                    <a:lnTo>
                      <a:pt x="304" y="1064"/>
                    </a:lnTo>
                    <a:lnTo>
                      <a:pt x="318" y="1064"/>
                    </a:lnTo>
                    <a:lnTo>
                      <a:pt x="332" y="1064"/>
                    </a:lnTo>
                    <a:lnTo>
                      <a:pt x="346" y="1062"/>
                    </a:lnTo>
                    <a:lnTo>
                      <a:pt x="372" y="1056"/>
                    </a:lnTo>
                    <a:lnTo>
                      <a:pt x="396" y="1046"/>
                    </a:lnTo>
                    <a:lnTo>
                      <a:pt x="418" y="1036"/>
                    </a:lnTo>
                    <a:lnTo>
                      <a:pt x="444" y="1020"/>
                    </a:lnTo>
                    <a:lnTo>
                      <a:pt x="444" y="1020"/>
                    </a:lnTo>
                    <a:lnTo>
                      <a:pt x="444" y="1050"/>
                    </a:lnTo>
                    <a:lnTo>
                      <a:pt x="444" y="1096"/>
                    </a:lnTo>
                    <a:lnTo>
                      <a:pt x="442" y="1152"/>
                    </a:lnTo>
                    <a:lnTo>
                      <a:pt x="436" y="1214"/>
                    </a:lnTo>
                    <a:lnTo>
                      <a:pt x="430" y="1246"/>
                    </a:lnTo>
                    <a:lnTo>
                      <a:pt x="424" y="1276"/>
                    </a:lnTo>
                    <a:lnTo>
                      <a:pt x="418" y="1306"/>
                    </a:lnTo>
                    <a:lnTo>
                      <a:pt x="408" y="1334"/>
                    </a:lnTo>
                    <a:lnTo>
                      <a:pt x="398" y="1360"/>
                    </a:lnTo>
                    <a:lnTo>
                      <a:pt x="386" y="1382"/>
                    </a:lnTo>
                    <a:lnTo>
                      <a:pt x="372" y="1400"/>
                    </a:lnTo>
                    <a:lnTo>
                      <a:pt x="364" y="1408"/>
                    </a:lnTo>
                    <a:lnTo>
                      <a:pt x="356" y="1414"/>
                    </a:lnTo>
                    <a:lnTo>
                      <a:pt x="356" y="1414"/>
                    </a:lnTo>
                    <a:lnTo>
                      <a:pt x="352" y="1416"/>
                    </a:lnTo>
                    <a:lnTo>
                      <a:pt x="350" y="1420"/>
                    </a:lnTo>
                    <a:lnTo>
                      <a:pt x="348" y="1422"/>
                    </a:lnTo>
                    <a:lnTo>
                      <a:pt x="350" y="1426"/>
                    </a:lnTo>
                    <a:lnTo>
                      <a:pt x="352" y="1428"/>
                    </a:lnTo>
                    <a:lnTo>
                      <a:pt x="354" y="1432"/>
                    </a:lnTo>
                    <a:lnTo>
                      <a:pt x="354" y="1432"/>
                    </a:lnTo>
                    <a:lnTo>
                      <a:pt x="362" y="1438"/>
                    </a:lnTo>
                    <a:lnTo>
                      <a:pt x="368" y="1440"/>
                    </a:lnTo>
                    <a:lnTo>
                      <a:pt x="376" y="1444"/>
                    </a:lnTo>
                    <a:lnTo>
                      <a:pt x="386" y="1444"/>
                    </a:lnTo>
                    <a:lnTo>
                      <a:pt x="398" y="1444"/>
                    </a:lnTo>
                    <a:lnTo>
                      <a:pt x="410" y="1440"/>
                    </a:lnTo>
                    <a:lnTo>
                      <a:pt x="422" y="1434"/>
                    </a:lnTo>
                    <a:lnTo>
                      <a:pt x="422" y="1434"/>
                    </a:lnTo>
                    <a:lnTo>
                      <a:pt x="428" y="1430"/>
                    </a:lnTo>
                    <a:lnTo>
                      <a:pt x="434" y="1430"/>
                    </a:lnTo>
                    <a:lnTo>
                      <a:pt x="442" y="1428"/>
                    </a:lnTo>
                    <a:lnTo>
                      <a:pt x="444" y="1424"/>
                    </a:lnTo>
                    <a:lnTo>
                      <a:pt x="448" y="1418"/>
                    </a:lnTo>
                    <a:lnTo>
                      <a:pt x="448" y="1418"/>
                    </a:lnTo>
                    <a:lnTo>
                      <a:pt x="458" y="1398"/>
                    </a:lnTo>
                    <a:lnTo>
                      <a:pt x="466" y="1370"/>
                    </a:lnTo>
                    <a:lnTo>
                      <a:pt x="474" y="1334"/>
                    </a:lnTo>
                    <a:lnTo>
                      <a:pt x="482" y="1288"/>
                    </a:lnTo>
                    <a:lnTo>
                      <a:pt x="488" y="1236"/>
                    </a:lnTo>
                    <a:lnTo>
                      <a:pt x="494" y="1174"/>
                    </a:lnTo>
                    <a:lnTo>
                      <a:pt x="498" y="1104"/>
                    </a:lnTo>
                    <a:lnTo>
                      <a:pt x="502" y="1022"/>
                    </a:lnTo>
                    <a:lnTo>
                      <a:pt x="502" y="1022"/>
                    </a:lnTo>
                    <a:lnTo>
                      <a:pt x="516" y="1030"/>
                    </a:lnTo>
                    <a:lnTo>
                      <a:pt x="532" y="1040"/>
                    </a:lnTo>
                    <a:lnTo>
                      <a:pt x="552" y="1050"/>
                    </a:lnTo>
                    <a:lnTo>
                      <a:pt x="576" y="1058"/>
                    </a:lnTo>
                    <a:lnTo>
                      <a:pt x="602" y="1062"/>
                    </a:lnTo>
                    <a:lnTo>
                      <a:pt x="616" y="1064"/>
                    </a:lnTo>
                    <a:lnTo>
                      <a:pt x="628" y="1064"/>
                    </a:lnTo>
                    <a:lnTo>
                      <a:pt x="642" y="1064"/>
                    </a:lnTo>
                    <a:lnTo>
                      <a:pt x="656" y="1060"/>
                    </a:lnTo>
                    <a:lnTo>
                      <a:pt x="668" y="1056"/>
                    </a:lnTo>
                    <a:lnTo>
                      <a:pt x="682" y="1050"/>
                    </a:lnTo>
                    <a:lnTo>
                      <a:pt x="682" y="1050"/>
                    </a:lnTo>
                    <a:lnTo>
                      <a:pt x="712" y="1034"/>
                    </a:lnTo>
                    <a:lnTo>
                      <a:pt x="742" y="1024"/>
                    </a:lnTo>
                    <a:lnTo>
                      <a:pt x="768" y="1016"/>
                    </a:lnTo>
                    <a:lnTo>
                      <a:pt x="790" y="1012"/>
                    </a:lnTo>
                    <a:lnTo>
                      <a:pt x="810" y="1008"/>
                    </a:lnTo>
                    <a:lnTo>
                      <a:pt x="824" y="1008"/>
                    </a:lnTo>
                    <a:lnTo>
                      <a:pt x="836" y="1008"/>
                    </a:lnTo>
                    <a:lnTo>
                      <a:pt x="836" y="1008"/>
                    </a:lnTo>
                    <a:lnTo>
                      <a:pt x="810" y="988"/>
                    </a:lnTo>
                    <a:lnTo>
                      <a:pt x="790" y="968"/>
                    </a:lnTo>
                    <a:lnTo>
                      <a:pt x="776" y="948"/>
                    </a:lnTo>
                    <a:lnTo>
                      <a:pt x="768" y="930"/>
                    </a:lnTo>
                    <a:lnTo>
                      <a:pt x="764" y="912"/>
                    </a:lnTo>
                    <a:lnTo>
                      <a:pt x="764" y="896"/>
                    </a:lnTo>
                    <a:lnTo>
                      <a:pt x="768" y="880"/>
                    </a:lnTo>
                    <a:lnTo>
                      <a:pt x="774" y="866"/>
                    </a:lnTo>
                    <a:lnTo>
                      <a:pt x="782" y="852"/>
                    </a:lnTo>
                    <a:lnTo>
                      <a:pt x="792" y="840"/>
                    </a:lnTo>
                    <a:lnTo>
                      <a:pt x="804" y="830"/>
                    </a:lnTo>
                    <a:lnTo>
                      <a:pt x="816" y="822"/>
                    </a:lnTo>
                    <a:lnTo>
                      <a:pt x="838" y="808"/>
                    </a:lnTo>
                    <a:lnTo>
                      <a:pt x="854" y="804"/>
                    </a:lnTo>
                    <a:lnTo>
                      <a:pt x="854" y="804"/>
                    </a:lnTo>
                    <a:lnTo>
                      <a:pt x="868" y="798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92" y="782"/>
                    </a:lnTo>
                    <a:lnTo>
                      <a:pt x="902" y="772"/>
                    </a:lnTo>
                    <a:lnTo>
                      <a:pt x="910" y="762"/>
                    </a:lnTo>
                    <a:lnTo>
                      <a:pt x="918" y="748"/>
                    </a:lnTo>
                    <a:lnTo>
                      <a:pt x="918" y="748"/>
                    </a:lnTo>
                    <a:lnTo>
                      <a:pt x="924" y="732"/>
                    </a:lnTo>
                    <a:lnTo>
                      <a:pt x="924" y="732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18000"/>
                  </a:schemeClr>
                </a:glow>
                <a:softEdge rad="254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" name="Freeform 32"/>
              <p:cNvSpPr>
                <a:spLocks noChangeAspect="1"/>
              </p:cNvSpPr>
              <p:nvPr/>
            </p:nvSpPr>
            <p:spPr bwMode="auto">
              <a:xfrm rot="16200000">
                <a:off x="7201560" y="869773"/>
                <a:ext cx="359022" cy="849390"/>
              </a:xfrm>
              <a:custGeom>
                <a:avLst/>
                <a:gdLst/>
                <a:ahLst/>
                <a:cxnLst>
                  <a:cxn ang="0">
                    <a:pos x="518" y="468"/>
                  </a:cxn>
                  <a:cxn ang="0">
                    <a:pos x="466" y="358"/>
                  </a:cxn>
                  <a:cxn ang="0">
                    <a:pos x="414" y="238"/>
                  </a:cxn>
                  <a:cxn ang="0">
                    <a:pos x="394" y="178"/>
                  </a:cxn>
                  <a:cxn ang="0">
                    <a:pos x="382" y="116"/>
                  </a:cxn>
                  <a:cxn ang="0">
                    <a:pos x="382" y="56"/>
                  </a:cxn>
                  <a:cxn ang="0">
                    <a:pos x="396" y="0"/>
                  </a:cxn>
                  <a:cxn ang="0">
                    <a:pos x="364" y="30"/>
                  </a:cxn>
                  <a:cxn ang="0">
                    <a:pos x="286" y="114"/>
                  </a:cxn>
                  <a:cxn ang="0">
                    <a:pos x="210" y="204"/>
                  </a:cxn>
                  <a:cxn ang="0">
                    <a:pos x="158" y="274"/>
                  </a:cxn>
                  <a:cxn ang="0">
                    <a:pos x="110" y="352"/>
                  </a:cxn>
                  <a:cxn ang="0">
                    <a:pos x="66" y="436"/>
                  </a:cxn>
                  <a:cxn ang="0">
                    <a:pos x="32" y="522"/>
                  </a:cxn>
                  <a:cxn ang="0">
                    <a:pos x="8" y="614"/>
                  </a:cxn>
                  <a:cxn ang="0">
                    <a:pos x="0" y="704"/>
                  </a:cxn>
                  <a:cxn ang="0">
                    <a:pos x="4" y="750"/>
                  </a:cxn>
                  <a:cxn ang="0">
                    <a:pos x="10" y="796"/>
                  </a:cxn>
                  <a:cxn ang="0">
                    <a:pos x="24" y="842"/>
                  </a:cxn>
                  <a:cxn ang="0">
                    <a:pos x="42" y="886"/>
                  </a:cxn>
                  <a:cxn ang="0">
                    <a:pos x="68" y="930"/>
                  </a:cxn>
                  <a:cxn ang="0">
                    <a:pos x="100" y="974"/>
                  </a:cxn>
                  <a:cxn ang="0">
                    <a:pos x="138" y="1016"/>
                  </a:cxn>
                  <a:cxn ang="0">
                    <a:pos x="184" y="1056"/>
                  </a:cxn>
                  <a:cxn ang="0">
                    <a:pos x="238" y="1096"/>
                  </a:cxn>
                  <a:cxn ang="0">
                    <a:pos x="232" y="1130"/>
                  </a:cxn>
                  <a:cxn ang="0">
                    <a:pos x="212" y="1200"/>
                  </a:cxn>
                  <a:cxn ang="0">
                    <a:pos x="188" y="1266"/>
                  </a:cxn>
                  <a:cxn ang="0">
                    <a:pos x="162" y="1306"/>
                  </a:cxn>
                  <a:cxn ang="0">
                    <a:pos x="142" y="1324"/>
                  </a:cxn>
                  <a:cxn ang="0">
                    <a:pos x="132" y="1330"/>
                  </a:cxn>
                  <a:cxn ang="0">
                    <a:pos x="126" y="1334"/>
                  </a:cxn>
                  <a:cxn ang="0">
                    <a:pos x="130" y="1344"/>
                  </a:cxn>
                  <a:cxn ang="0">
                    <a:pos x="134" y="1348"/>
                  </a:cxn>
                  <a:cxn ang="0">
                    <a:pos x="154" y="1358"/>
                  </a:cxn>
                  <a:cxn ang="0">
                    <a:pos x="172" y="1358"/>
                  </a:cxn>
                  <a:cxn ang="0">
                    <a:pos x="184" y="1354"/>
                  </a:cxn>
                  <a:cxn ang="0">
                    <a:pos x="194" y="1352"/>
                  </a:cxn>
                  <a:cxn ang="0">
                    <a:pos x="206" y="1344"/>
                  </a:cxn>
                  <a:cxn ang="0">
                    <a:pos x="214" y="1330"/>
                  </a:cxn>
                  <a:cxn ang="0">
                    <a:pos x="232" y="1290"/>
                  </a:cxn>
                  <a:cxn ang="0">
                    <a:pos x="262" y="1194"/>
                  </a:cxn>
                  <a:cxn ang="0">
                    <a:pos x="282" y="1102"/>
                  </a:cxn>
                  <a:cxn ang="0">
                    <a:pos x="318" y="1100"/>
                  </a:cxn>
                  <a:cxn ang="0">
                    <a:pos x="360" y="1092"/>
                  </a:cxn>
                  <a:cxn ang="0">
                    <a:pos x="404" y="1074"/>
                  </a:cxn>
                  <a:cxn ang="0">
                    <a:pos x="450" y="1044"/>
                  </a:cxn>
                  <a:cxn ang="0">
                    <a:pos x="492" y="998"/>
                  </a:cxn>
                  <a:cxn ang="0">
                    <a:pos x="528" y="934"/>
                  </a:cxn>
                  <a:cxn ang="0">
                    <a:pos x="556" y="846"/>
                  </a:cxn>
                  <a:cxn ang="0">
                    <a:pos x="574" y="736"/>
                  </a:cxn>
                  <a:cxn ang="0">
                    <a:pos x="574" y="712"/>
                  </a:cxn>
                  <a:cxn ang="0">
                    <a:pos x="568" y="652"/>
                  </a:cxn>
                  <a:cxn ang="0">
                    <a:pos x="552" y="566"/>
                  </a:cxn>
                  <a:cxn ang="0">
                    <a:pos x="528" y="494"/>
                  </a:cxn>
                  <a:cxn ang="0">
                    <a:pos x="518" y="468"/>
                  </a:cxn>
                </a:cxnLst>
                <a:rect l="0" t="0" r="r" b="b"/>
                <a:pathLst>
                  <a:path w="574" h="1358">
                    <a:moveTo>
                      <a:pt x="518" y="468"/>
                    </a:moveTo>
                    <a:lnTo>
                      <a:pt x="518" y="468"/>
                    </a:lnTo>
                    <a:lnTo>
                      <a:pt x="494" y="416"/>
                    </a:lnTo>
                    <a:lnTo>
                      <a:pt x="466" y="358"/>
                    </a:lnTo>
                    <a:lnTo>
                      <a:pt x="438" y="300"/>
                    </a:lnTo>
                    <a:lnTo>
                      <a:pt x="414" y="238"/>
                    </a:lnTo>
                    <a:lnTo>
                      <a:pt x="402" y="208"/>
                    </a:lnTo>
                    <a:lnTo>
                      <a:pt x="394" y="178"/>
                    </a:lnTo>
                    <a:lnTo>
                      <a:pt x="388" y="146"/>
                    </a:lnTo>
                    <a:lnTo>
                      <a:pt x="382" y="116"/>
                    </a:lnTo>
                    <a:lnTo>
                      <a:pt x="382" y="86"/>
                    </a:lnTo>
                    <a:lnTo>
                      <a:pt x="382" y="56"/>
                    </a:lnTo>
                    <a:lnTo>
                      <a:pt x="388" y="28"/>
                    </a:lnTo>
                    <a:lnTo>
                      <a:pt x="396" y="0"/>
                    </a:lnTo>
                    <a:lnTo>
                      <a:pt x="396" y="0"/>
                    </a:lnTo>
                    <a:lnTo>
                      <a:pt x="364" y="30"/>
                    </a:lnTo>
                    <a:lnTo>
                      <a:pt x="330" y="66"/>
                    </a:lnTo>
                    <a:lnTo>
                      <a:pt x="286" y="114"/>
                    </a:lnTo>
                    <a:lnTo>
                      <a:pt x="236" y="170"/>
                    </a:lnTo>
                    <a:lnTo>
                      <a:pt x="210" y="204"/>
                    </a:lnTo>
                    <a:lnTo>
                      <a:pt x="184" y="238"/>
                    </a:lnTo>
                    <a:lnTo>
                      <a:pt x="158" y="274"/>
                    </a:lnTo>
                    <a:lnTo>
                      <a:pt x="134" y="312"/>
                    </a:lnTo>
                    <a:lnTo>
                      <a:pt x="110" y="352"/>
                    </a:lnTo>
                    <a:lnTo>
                      <a:pt x="86" y="394"/>
                    </a:lnTo>
                    <a:lnTo>
                      <a:pt x="66" y="436"/>
                    </a:lnTo>
                    <a:lnTo>
                      <a:pt x="48" y="478"/>
                    </a:lnTo>
                    <a:lnTo>
                      <a:pt x="32" y="522"/>
                    </a:lnTo>
                    <a:lnTo>
                      <a:pt x="18" y="568"/>
                    </a:lnTo>
                    <a:lnTo>
                      <a:pt x="8" y="614"/>
                    </a:lnTo>
                    <a:lnTo>
                      <a:pt x="2" y="658"/>
                    </a:lnTo>
                    <a:lnTo>
                      <a:pt x="0" y="704"/>
                    </a:lnTo>
                    <a:lnTo>
                      <a:pt x="2" y="728"/>
                    </a:lnTo>
                    <a:lnTo>
                      <a:pt x="4" y="750"/>
                    </a:lnTo>
                    <a:lnTo>
                      <a:pt x="6" y="774"/>
                    </a:lnTo>
                    <a:lnTo>
                      <a:pt x="10" y="796"/>
                    </a:lnTo>
                    <a:lnTo>
                      <a:pt x="16" y="818"/>
                    </a:lnTo>
                    <a:lnTo>
                      <a:pt x="24" y="842"/>
                    </a:lnTo>
                    <a:lnTo>
                      <a:pt x="32" y="864"/>
                    </a:lnTo>
                    <a:lnTo>
                      <a:pt x="42" y="886"/>
                    </a:lnTo>
                    <a:lnTo>
                      <a:pt x="54" y="908"/>
                    </a:lnTo>
                    <a:lnTo>
                      <a:pt x="68" y="930"/>
                    </a:lnTo>
                    <a:lnTo>
                      <a:pt x="82" y="952"/>
                    </a:lnTo>
                    <a:lnTo>
                      <a:pt x="100" y="974"/>
                    </a:lnTo>
                    <a:lnTo>
                      <a:pt x="118" y="994"/>
                    </a:lnTo>
                    <a:lnTo>
                      <a:pt x="138" y="1016"/>
                    </a:lnTo>
                    <a:lnTo>
                      <a:pt x="160" y="1036"/>
                    </a:lnTo>
                    <a:lnTo>
                      <a:pt x="184" y="1056"/>
                    </a:lnTo>
                    <a:lnTo>
                      <a:pt x="210" y="1076"/>
                    </a:lnTo>
                    <a:lnTo>
                      <a:pt x="238" y="1096"/>
                    </a:lnTo>
                    <a:lnTo>
                      <a:pt x="238" y="1096"/>
                    </a:lnTo>
                    <a:lnTo>
                      <a:pt x="232" y="1130"/>
                    </a:lnTo>
                    <a:lnTo>
                      <a:pt x="222" y="1164"/>
                    </a:lnTo>
                    <a:lnTo>
                      <a:pt x="212" y="1200"/>
                    </a:lnTo>
                    <a:lnTo>
                      <a:pt x="202" y="1234"/>
                    </a:lnTo>
                    <a:lnTo>
                      <a:pt x="188" y="1266"/>
                    </a:lnTo>
                    <a:lnTo>
                      <a:pt x="172" y="1294"/>
                    </a:lnTo>
                    <a:lnTo>
                      <a:pt x="162" y="1306"/>
                    </a:lnTo>
                    <a:lnTo>
                      <a:pt x="152" y="1316"/>
                    </a:lnTo>
                    <a:lnTo>
                      <a:pt x="142" y="1324"/>
                    </a:lnTo>
                    <a:lnTo>
                      <a:pt x="132" y="1330"/>
                    </a:lnTo>
                    <a:lnTo>
                      <a:pt x="132" y="1330"/>
                    </a:lnTo>
                    <a:lnTo>
                      <a:pt x="130" y="1332"/>
                    </a:lnTo>
                    <a:lnTo>
                      <a:pt x="126" y="1334"/>
                    </a:lnTo>
                    <a:lnTo>
                      <a:pt x="126" y="1338"/>
                    </a:lnTo>
                    <a:lnTo>
                      <a:pt x="130" y="1344"/>
                    </a:lnTo>
                    <a:lnTo>
                      <a:pt x="130" y="1344"/>
                    </a:lnTo>
                    <a:lnTo>
                      <a:pt x="134" y="1348"/>
                    </a:lnTo>
                    <a:lnTo>
                      <a:pt x="146" y="1356"/>
                    </a:lnTo>
                    <a:lnTo>
                      <a:pt x="154" y="1358"/>
                    </a:lnTo>
                    <a:lnTo>
                      <a:pt x="162" y="1358"/>
                    </a:lnTo>
                    <a:lnTo>
                      <a:pt x="172" y="1358"/>
                    </a:lnTo>
                    <a:lnTo>
                      <a:pt x="184" y="1354"/>
                    </a:lnTo>
                    <a:lnTo>
                      <a:pt x="184" y="1354"/>
                    </a:lnTo>
                    <a:lnTo>
                      <a:pt x="190" y="1352"/>
                    </a:lnTo>
                    <a:lnTo>
                      <a:pt x="194" y="1352"/>
                    </a:lnTo>
                    <a:lnTo>
                      <a:pt x="200" y="1350"/>
                    </a:lnTo>
                    <a:lnTo>
                      <a:pt x="206" y="1344"/>
                    </a:lnTo>
                    <a:lnTo>
                      <a:pt x="206" y="1344"/>
                    </a:lnTo>
                    <a:lnTo>
                      <a:pt x="214" y="1330"/>
                    </a:lnTo>
                    <a:lnTo>
                      <a:pt x="224" y="1312"/>
                    </a:lnTo>
                    <a:lnTo>
                      <a:pt x="232" y="1290"/>
                    </a:lnTo>
                    <a:lnTo>
                      <a:pt x="242" y="1264"/>
                    </a:lnTo>
                    <a:lnTo>
                      <a:pt x="262" y="1194"/>
                    </a:lnTo>
                    <a:lnTo>
                      <a:pt x="282" y="1102"/>
                    </a:lnTo>
                    <a:lnTo>
                      <a:pt x="282" y="1102"/>
                    </a:lnTo>
                    <a:lnTo>
                      <a:pt x="298" y="1102"/>
                    </a:lnTo>
                    <a:lnTo>
                      <a:pt x="318" y="1100"/>
                    </a:lnTo>
                    <a:lnTo>
                      <a:pt x="338" y="1098"/>
                    </a:lnTo>
                    <a:lnTo>
                      <a:pt x="360" y="1092"/>
                    </a:lnTo>
                    <a:lnTo>
                      <a:pt x="382" y="1086"/>
                    </a:lnTo>
                    <a:lnTo>
                      <a:pt x="404" y="1074"/>
                    </a:lnTo>
                    <a:lnTo>
                      <a:pt x="426" y="1062"/>
                    </a:lnTo>
                    <a:lnTo>
                      <a:pt x="450" y="1044"/>
                    </a:lnTo>
                    <a:lnTo>
                      <a:pt x="472" y="1024"/>
                    </a:lnTo>
                    <a:lnTo>
                      <a:pt x="492" y="998"/>
                    </a:lnTo>
                    <a:lnTo>
                      <a:pt x="512" y="968"/>
                    </a:lnTo>
                    <a:lnTo>
                      <a:pt x="528" y="934"/>
                    </a:lnTo>
                    <a:lnTo>
                      <a:pt x="544" y="894"/>
                    </a:lnTo>
                    <a:lnTo>
                      <a:pt x="556" y="846"/>
                    </a:lnTo>
                    <a:lnTo>
                      <a:pt x="566" y="794"/>
                    </a:lnTo>
                    <a:lnTo>
                      <a:pt x="574" y="736"/>
                    </a:lnTo>
                    <a:lnTo>
                      <a:pt x="574" y="736"/>
                    </a:lnTo>
                    <a:lnTo>
                      <a:pt x="574" y="712"/>
                    </a:lnTo>
                    <a:lnTo>
                      <a:pt x="572" y="686"/>
                    </a:lnTo>
                    <a:lnTo>
                      <a:pt x="568" y="652"/>
                    </a:lnTo>
                    <a:lnTo>
                      <a:pt x="562" y="612"/>
                    </a:lnTo>
                    <a:lnTo>
                      <a:pt x="552" y="566"/>
                    </a:lnTo>
                    <a:lnTo>
                      <a:pt x="538" y="518"/>
                    </a:lnTo>
                    <a:lnTo>
                      <a:pt x="528" y="494"/>
                    </a:lnTo>
                    <a:lnTo>
                      <a:pt x="518" y="468"/>
                    </a:lnTo>
                    <a:lnTo>
                      <a:pt x="518" y="468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18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" name="Freeform 28"/>
              <p:cNvSpPr>
                <a:spLocks noChangeAspect="1"/>
              </p:cNvSpPr>
              <p:nvPr/>
            </p:nvSpPr>
            <p:spPr bwMode="auto">
              <a:xfrm rot="2065346">
                <a:off x="782448" y="200491"/>
                <a:ext cx="753489" cy="1188586"/>
              </a:xfrm>
              <a:custGeom>
                <a:avLst/>
                <a:gdLst/>
                <a:ahLst/>
                <a:cxnLst>
                  <a:cxn ang="0">
                    <a:pos x="1140" y="784"/>
                  </a:cxn>
                  <a:cxn ang="0">
                    <a:pos x="1090" y="812"/>
                  </a:cxn>
                  <a:cxn ang="0">
                    <a:pos x="1052" y="766"/>
                  </a:cxn>
                  <a:cxn ang="0">
                    <a:pos x="956" y="774"/>
                  </a:cxn>
                  <a:cxn ang="0">
                    <a:pos x="842" y="848"/>
                  </a:cxn>
                  <a:cxn ang="0">
                    <a:pos x="824" y="848"/>
                  </a:cxn>
                  <a:cxn ang="0">
                    <a:pos x="928" y="698"/>
                  </a:cxn>
                  <a:cxn ang="0">
                    <a:pos x="952" y="538"/>
                  </a:cxn>
                  <a:cxn ang="0">
                    <a:pos x="898" y="354"/>
                  </a:cxn>
                  <a:cxn ang="0">
                    <a:pos x="792" y="312"/>
                  </a:cxn>
                  <a:cxn ang="0">
                    <a:pos x="688" y="238"/>
                  </a:cxn>
                  <a:cxn ang="0">
                    <a:pos x="600" y="68"/>
                  </a:cxn>
                  <a:cxn ang="0">
                    <a:pos x="592" y="0"/>
                  </a:cxn>
                  <a:cxn ang="0">
                    <a:pos x="558" y="150"/>
                  </a:cxn>
                  <a:cxn ang="0">
                    <a:pos x="452" y="278"/>
                  </a:cxn>
                  <a:cxn ang="0">
                    <a:pos x="322" y="338"/>
                  </a:cxn>
                  <a:cxn ang="0">
                    <a:pos x="252" y="452"/>
                  </a:cxn>
                  <a:cxn ang="0">
                    <a:pos x="234" y="628"/>
                  </a:cxn>
                  <a:cxn ang="0">
                    <a:pos x="320" y="786"/>
                  </a:cxn>
                  <a:cxn ang="0">
                    <a:pos x="356" y="856"/>
                  </a:cxn>
                  <a:cxn ang="0">
                    <a:pos x="288" y="804"/>
                  </a:cxn>
                  <a:cxn ang="0">
                    <a:pos x="174" y="760"/>
                  </a:cxn>
                  <a:cxn ang="0">
                    <a:pos x="110" y="782"/>
                  </a:cxn>
                  <a:cxn ang="0">
                    <a:pos x="84" y="810"/>
                  </a:cxn>
                  <a:cxn ang="0">
                    <a:pos x="18" y="742"/>
                  </a:cxn>
                  <a:cxn ang="0">
                    <a:pos x="6" y="734"/>
                  </a:cxn>
                  <a:cxn ang="0">
                    <a:pos x="4" y="942"/>
                  </a:cxn>
                  <a:cxn ang="0">
                    <a:pos x="52" y="1018"/>
                  </a:cxn>
                  <a:cxn ang="0">
                    <a:pos x="118" y="1050"/>
                  </a:cxn>
                  <a:cxn ang="0">
                    <a:pos x="200" y="1124"/>
                  </a:cxn>
                  <a:cxn ang="0">
                    <a:pos x="208" y="1206"/>
                  </a:cxn>
                  <a:cxn ang="0">
                    <a:pos x="154" y="1282"/>
                  </a:cxn>
                  <a:cxn ang="0">
                    <a:pos x="178" y="1312"/>
                  </a:cxn>
                  <a:cxn ang="0">
                    <a:pos x="338" y="1372"/>
                  </a:cxn>
                  <a:cxn ang="0">
                    <a:pos x="448" y="1374"/>
                  </a:cxn>
                  <a:cxn ang="0">
                    <a:pos x="558" y="1324"/>
                  </a:cxn>
                  <a:cxn ang="0">
                    <a:pos x="540" y="1616"/>
                  </a:cxn>
                  <a:cxn ang="0">
                    <a:pos x="474" y="1806"/>
                  </a:cxn>
                  <a:cxn ang="0">
                    <a:pos x="434" y="1842"/>
                  </a:cxn>
                  <a:cxn ang="0">
                    <a:pos x="450" y="1864"/>
                  </a:cxn>
                  <a:cxn ang="0">
                    <a:pos x="528" y="1860"/>
                  </a:cxn>
                  <a:cxn ang="0">
                    <a:pos x="554" y="1852"/>
                  </a:cxn>
                  <a:cxn ang="0">
                    <a:pos x="596" y="1730"/>
                  </a:cxn>
                  <a:cxn ang="0">
                    <a:pos x="634" y="1326"/>
                  </a:cxn>
                  <a:cxn ang="0">
                    <a:pos x="762" y="1380"/>
                  </a:cxn>
                  <a:cxn ang="0">
                    <a:pos x="866" y="1362"/>
                  </a:cxn>
                  <a:cxn ang="0">
                    <a:pos x="1032" y="1310"/>
                  </a:cxn>
                  <a:cxn ang="0">
                    <a:pos x="1018" y="1268"/>
                  </a:cxn>
                  <a:cxn ang="0">
                    <a:pos x="974" y="1194"/>
                  </a:cxn>
                  <a:cxn ang="0">
                    <a:pos x="996" y="1106"/>
                  </a:cxn>
                  <a:cxn ang="0">
                    <a:pos x="1080" y="1046"/>
                  </a:cxn>
                  <a:cxn ang="0">
                    <a:pos x="1148" y="1006"/>
                  </a:cxn>
                  <a:cxn ang="0">
                    <a:pos x="1186" y="920"/>
                  </a:cxn>
                  <a:cxn ang="0">
                    <a:pos x="1178" y="724"/>
                  </a:cxn>
                </a:cxnLst>
                <a:rect l="0" t="0" r="r" b="b"/>
                <a:pathLst>
                  <a:path w="1188" h="1874">
                    <a:moveTo>
                      <a:pt x="1170" y="730"/>
                    </a:moveTo>
                    <a:lnTo>
                      <a:pt x="1170" y="730"/>
                    </a:lnTo>
                    <a:lnTo>
                      <a:pt x="1168" y="742"/>
                    </a:lnTo>
                    <a:lnTo>
                      <a:pt x="1164" y="752"/>
                    </a:lnTo>
                    <a:lnTo>
                      <a:pt x="1154" y="768"/>
                    </a:lnTo>
                    <a:lnTo>
                      <a:pt x="1140" y="784"/>
                    </a:lnTo>
                    <a:lnTo>
                      <a:pt x="1126" y="796"/>
                    </a:lnTo>
                    <a:lnTo>
                      <a:pt x="1114" y="804"/>
                    </a:lnTo>
                    <a:lnTo>
                      <a:pt x="1102" y="810"/>
                    </a:lnTo>
                    <a:lnTo>
                      <a:pt x="1092" y="816"/>
                    </a:lnTo>
                    <a:lnTo>
                      <a:pt x="1092" y="816"/>
                    </a:lnTo>
                    <a:lnTo>
                      <a:pt x="1090" y="812"/>
                    </a:lnTo>
                    <a:lnTo>
                      <a:pt x="1088" y="802"/>
                    </a:lnTo>
                    <a:lnTo>
                      <a:pt x="1080" y="790"/>
                    </a:lnTo>
                    <a:lnTo>
                      <a:pt x="1076" y="782"/>
                    </a:lnTo>
                    <a:lnTo>
                      <a:pt x="1068" y="776"/>
                    </a:lnTo>
                    <a:lnTo>
                      <a:pt x="1060" y="770"/>
                    </a:lnTo>
                    <a:lnTo>
                      <a:pt x="1052" y="766"/>
                    </a:lnTo>
                    <a:lnTo>
                      <a:pt x="1040" y="762"/>
                    </a:lnTo>
                    <a:lnTo>
                      <a:pt x="1028" y="760"/>
                    </a:lnTo>
                    <a:lnTo>
                      <a:pt x="1012" y="760"/>
                    </a:lnTo>
                    <a:lnTo>
                      <a:pt x="996" y="762"/>
                    </a:lnTo>
                    <a:lnTo>
                      <a:pt x="976" y="768"/>
                    </a:lnTo>
                    <a:lnTo>
                      <a:pt x="956" y="774"/>
                    </a:lnTo>
                    <a:lnTo>
                      <a:pt x="956" y="774"/>
                    </a:lnTo>
                    <a:lnTo>
                      <a:pt x="924" y="790"/>
                    </a:lnTo>
                    <a:lnTo>
                      <a:pt x="898" y="804"/>
                    </a:lnTo>
                    <a:lnTo>
                      <a:pt x="878" y="818"/>
                    </a:lnTo>
                    <a:lnTo>
                      <a:pt x="862" y="830"/>
                    </a:lnTo>
                    <a:lnTo>
                      <a:pt x="842" y="848"/>
                    </a:lnTo>
                    <a:lnTo>
                      <a:pt x="836" y="854"/>
                    </a:lnTo>
                    <a:lnTo>
                      <a:pt x="830" y="856"/>
                    </a:lnTo>
                    <a:lnTo>
                      <a:pt x="830" y="856"/>
                    </a:lnTo>
                    <a:lnTo>
                      <a:pt x="826" y="856"/>
                    </a:lnTo>
                    <a:lnTo>
                      <a:pt x="824" y="854"/>
                    </a:lnTo>
                    <a:lnTo>
                      <a:pt x="824" y="848"/>
                    </a:lnTo>
                    <a:lnTo>
                      <a:pt x="824" y="848"/>
                    </a:lnTo>
                    <a:lnTo>
                      <a:pt x="838" y="828"/>
                    </a:lnTo>
                    <a:lnTo>
                      <a:pt x="866" y="786"/>
                    </a:lnTo>
                    <a:lnTo>
                      <a:pt x="920" y="710"/>
                    </a:lnTo>
                    <a:lnTo>
                      <a:pt x="920" y="710"/>
                    </a:lnTo>
                    <a:lnTo>
                      <a:pt x="928" y="698"/>
                    </a:lnTo>
                    <a:lnTo>
                      <a:pt x="936" y="686"/>
                    </a:lnTo>
                    <a:lnTo>
                      <a:pt x="946" y="658"/>
                    </a:lnTo>
                    <a:lnTo>
                      <a:pt x="952" y="628"/>
                    </a:lnTo>
                    <a:lnTo>
                      <a:pt x="956" y="598"/>
                    </a:lnTo>
                    <a:lnTo>
                      <a:pt x="956" y="568"/>
                    </a:lnTo>
                    <a:lnTo>
                      <a:pt x="952" y="538"/>
                    </a:lnTo>
                    <a:lnTo>
                      <a:pt x="948" y="508"/>
                    </a:lnTo>
                    <a:lnTo>
                      <a:pt x="942" y="478"/>
                    </a:lnTo>
                    <a:lnTo>
                      <a:pt x="934" y="452"/>
                    </a:lnTo>
                    <a:lnTo>
                      <a:pt x="926" y="426"/>
                    </a:lnTo>
                    <a:lnTo>
                      <a:pt x="910" y="384"/>
                    </a:lnTo>
                    <a:lnTo>
                      <a:pt x="898" y="354"/>
                    </a:lnTo>
                    <a:lnTo>
                      <a:pt x="892" y="344"/>
                    </a:lnTo>
                    <a:lnTo>
                      <a:pt x="892" y="344"/>
                    </a:lnTo>
                    <a:lnTo>
                      <a:pt x="864" y="338"/>
                    </a:lnTo>
                    <a:lnTo>
                      <a:pt x="838" y="330"/>
                    </a:lnTo>
                    <a:lnTo>
                      <a:pt x="814" y="322"/>
                    </a:lnTo>
                    <a:lnTo>
                      <a:pt x="792" y="312"/>
                    </a:lnTo>
                    <a:lnTo>
                      <a:pt x="770" y="302"/>
                    </a:lnTo>
                    <a:lnTo>
                      <a:pt x="752" y="290"/>
                    </a:lnTo>
                    <a:lnTo>
                      <a:pt x="734" y="278"/>
                    </a:lnTo>
                    <a:lnTo>
                      <a:pt x="716" y="266"/>
                    </a:lnTo>
                    <a:lnTo>
                      <a:pt x="702" y="252"/>
                    </a:lnTo>
                    <a:lnTo>
                      <a:pt x="688" y="238"/>
                    </a:lnTo>
                    <a:lnTo>
                      <a:pt x="664" y="210"/>
                    </a:lnTo>
                    <a:lnTo>
                      <a:pt x="644" y="180"/>
                    </a:lnTo>
                    <a:lnTo>
                      <a:pt x="628" y="150"/>
                    </a:lnTo>
                    <a:lnTo>
                      <a:pt x="616" y="122"/>
                    </a:lnTo>
                    <a:lnTo>
                      <a:pt x="608" y="94"/>
                    </a:lnTo>
                    <a:lnTo>
                      <a:pt x="600" y="68"/>
                    </a:lnTo>
                    <a:lnTo>
                      <a:pt x="596" y="46"/>
                    </a:lnTo>
                    <a:lnTo>
                      <a:pt x="594" y="12"/>
                    </a:lnTo>
                    <a:lnTo>
                      <a:pt x="594" y="0"/>
                    </a:lnTo>
                    <a:lnTo>
                      <a:pt x="594" y="4"/>
                    </a:lnTo>
                    <a:lnTo>
                      <a:pt x="592" y="0"/>
                    </a:lnTo>
                    <a:lnTo>
                      <a:pt x="592" y="0"/>
                    </a:lnTo>
                    <a:lnTo>
                      <a:pt x="592" y="12"/>
                    </a:lnTo>
                    <a:lnTo>
                      <a:pt x="590" y="46"/>
                    </a:lnTo>
                    <a:lnTo>
                      <a:pt x="586" y="68"/>
                    </a:lnTo>
                    <a:lnTo>
                      <a:pt x="578" y="94"/>
                    </a:lnTo>
                    <a:lnTo>
                      <a:pt x="570" y="122"/>
                    </a:lnTo>
                    <a:lnTo>
                      <a:pt x="558" y="150"/>
                    </a:lnTo>
                    <a:lnTo>
                      <a:pt x="542" y="180"/>
                    </a:lnTo>
                    <a:lnTo>
                      <a:pt x="522" y="210"/>
                    </a:lnTo>
                    <a:lnTo>
                      <a:pt x="498" y="238"/>
                    </a:lnTo>
                    <a:lnTo>
                      <a:pt x="484" y="252"/>
                    </a:lnTo>
                    <a:lnTo>
                      <a:pt x="470" y="266"/>
                    </a:lnTo>
                    <a:lnTo>
                      <a:pt x="452" y="278"/>
                    </a:lnTo>
                    <a:lnTo>
                      <a:pt x="434" y="290"/>
                    </a:lnTo>
                    <a:lnTo>
                      <a:pt x="416" y="302"/>
                    </a:lnTo>
                    <a:lnTo>
                      <a:pt x="394" y="312"/>
                    </a:lnTo>
                    <a:lnTo>
                      <a:pt x="372" y="322"/>
                    </a:lnTo>
                    <a:lnTo>
                      <a:pt x="348" y="330"/>
                    </a:lnTo>
                    <a:lnTo>
                      <a:pt x="322" y="338"/>
                    </a:lnTo>
                    <a:lnTo>
                      <a:pt x="294" y="344"/>
                    </a:lnTo>
                    <a:lnTo>
                      <a:pt x="294" y="344"/>
                    </a:lnTo>
                    <a:lnTo>
                      <a:pt x="288" y="354"/>
                    </a:lnTo>
                    <a:lnTo>
                      <a:pt x="276" y="384"/>
                    </a:lnTo>
                    <a:lnTo>
                      <a:pt x="260" y="426"/>
                    </a:lnTo>
                    <a:lnTo>
                      <a:pt x="252" y="452"/>
                    </a:lnTo>
                    <a:lnTo>
                      <a:pt x="244" y="478"/>
                    </a:lnTo>
                    <a:lnTo>
                      <a:pt x="238" y="508"/>
                    </a:lnTo>
                    <a:lnTo>
                      <a:pt x="234" y="538"/>
                    </a:lnTo>
                    <a:lnTo>
                      <a:pt x="230" y="568"/>
                    </a:lnTo>
                    <a:lnTo>
                      <a:pt x="230" y="598"/>
                    </a:lnTo>
                    <a:lnTo>
                      <a:pt x="234" y="628"/>
                    </a:lnTo>
                    <a:lnTo>
                      <a:pt x="240" y="658"/>
                    </a:lnTo>
                    <a:lnTo>
                      <a:pt x="250" y="686"/>
                    </a:lnTo>
                    <a:lnTo>
                      <a:pt x="258" y="698"/>
                    </a:lnTo>
                    <a:lnTo>
                      <a:pt x="266" y="710"/>
                    </a:lnTo>
                    <a:lnTo>
                      <a:pt x="266" y="710"/>
                    </a:lnTo>
                    <a:lnTo>
                      <a:pt x="320" y="786"/>
                    </a:lnTo>
                    <a:lnTo>
                      <a:pt x="348" y="828"/>
                    </a:lnTo>
                    <a:lnTo>
                      <a:pt x="362" y="848"/>
                    </a:lnTo>
                    <a:lnTo>
                      <a:pt x="362" y="848"/>
                    </a:lnTo>
                    <a:lnTo>
                      <a:pt x="362" y="854"/>
                    </a:lnTo>
                    <a:lnTo>
                      <a:pt x="360" y="856"/>
                    </a:lnTo>
                    <a:lnTo>
                      <a:pt x="356" y="856"/>
                    </a:lnTo>
                    <a:lnTo>
                      <a:pt x="356" y="856"/>
                    </a:lnTo>
                    <a:lnTo>
                      <a:pt x="350" y="854"/>
                    </a:lnTo>
                    <a:lnTo>
                      <a:pt x="344" y="848"/>
                    </a:lnTo>
                    <a:lnTo>
                      <a:pt x="324" y="830"/>
                    </a:lnTo>
                    <a:lnTo>
                      <a:pt x="308" y="818"/>
                    </a:lnTo>
                    <a:lnTo>
                      <a:pt x="288" y="804"/>
                    </a:lnTo>
                    <a:lnTo>
                      <a:pt x="262" y="790"/>
                    </a:lnTo>
                    <a:lnTo>
                      <a:pt x="230" y="774"/>
                    </a:lnTo>
                    <a:lnTo>
                      <a:pt x="230" y="774"/>
                    </a:lnTo>
                    <a:lnTo>
                      <a:pt x="210" y="768"/>
                    </a:lnTo>
                    <a:lnTo>
                      <a:pt x="190" y="762"/>
                    </a:lnTo>
                    <a:lnTo>
                      <a:pt x="174" y="760"/>
                    </a:lnTo>
                    <a:lnTo>
                      <a:pt x="158" y="760"/>
                    </a:lnTo>
                    <a:lnTo>
                      <a:pt x="146" y="762"/>
                    </a:lnTo>
                    <a:lnTo>
                      <a:pt x="134" y="766"/>
                    </a:lnTo>
                    <a:lnTo>
                      <a:pt x="126" y="770"/>
                    </a:lnTo>
                    <a:lnTo>
                      <a:pt x="118" y="776"/>
                    </a:lnTo>
                    <a:lnTo>
                      <a:pt x="110" y="782"/>
                    </a:lnTo>
                    <a:lnTo>
                      <a:pt x="106" y="790"/>
                    </a:lnTo>
                    <a:lnTo>
                      <a:pt x="98" y="802"/>
                    </a:lnTo>
                    <a:lnTo>
                      <a:pt x="96" y="812"/>
                    </a:lnTo>
                    <a:lnTo>
                      <a:pt x="94" y="816"/>
                    </a:lnTo>
                    <a:lnTo>
                      <a:pt x="94" y="816"/>
                    </a:lnTo>
                    <a:lnTo>
                      <a:pt x="84" y="810"/>
                    </a:lnTo>
                    <a:lnTo>
                      <a:pt x="72" y="804"/>
                    </a:lnTo>
                    <a:lnTo>
                      <a:pt x="60" y="796"/>
                    </a:lnTo>
                    <a:lnTo>
                      <a:pt x="46" y="784"/>
                    </a:lnTo>
                    <a:lnTo>
                      <a:pt x="34" y="768"/>
                    </a:lnTo>
                    <a:lnTo>
                      <a:pt x="22" y="752"/>
                    </a:lnTo>
                    <a:lnTo>
                      <a:pt x="18" y="742"/>
                    </a:lnTo>
                    <a:lnTo>
                      <a:pt x="16" y="730"/>
                    </a:lnTo>
                    <a:lnTo>
                      <a:pt x="16" y="730"/>
                    </a:lnTo>
                    <a:lnTo>
                      <a:pt x="14" y="722"/>
                    </a:lnTo>
                    <a:lnTo>
                      <a:pt x="10" y="722"/>
                    </a:lnTo>
                    <a:lnTo>
                      <a:pt x="8" y="724"/>
                    </a:lnTo>
                    <a:lnTo>
                      <a:pt x="6" y="734"/>
                    </a:lnTo>
                    <a:lnTo>
                      <a:pt x="4" y="762"/>
                    </a:lnTo>
                    <a:lnTo>
                      <a:pt x="0" y="800"/>
                    </a:lnTo>
                    <a:lnTo>
                      <a:pt x="0" y="842"/>
                    </a:lnTo>
                    <a:lnTo>
                      <a:pt x="0" y="884"/>
                    </a:lnTo>
                    <a:lnTo>
                      <a:pt x="0" y="920"/>
                    </a:lnTo>
                    <a:lnTo>
                      <a:pt x="4" y="942"/>
                    </a:lnTo>
                    <a:lnTo>
                      <a:pt x="4" y="942"/>
                    </a:lnTo>
                    <a:lnTo>
                      <a:pt x="8" y="958"/>
                    </a:lnTo>
                    <a:lnTo>
                      <a:pt x="16" y="974"/>
                    </a:lnTo>
                    <a:lnTo>
                      <a:pt x="26" y="990"/>
                    </a:lnTo>
                    <a:lnTo>
                      <a:pt x="38" y="1006"/>
                    </a:lnTo>
                    <a:lnTo>
                      <a:pt x="52" y="1018"/>
                    </a:lnTo>
                    <a:lnTo>
                      <a:pt x="66" y="1030"/>
                    </a:lnTo>
                    <a:lnTo>
                      <a:pt x="80" y="1038"/>
                    </a:lnTo>
                    <a:lnTo>
                      <a:pt x="96" y="1042"/>
                    </a:lnTo>
                    <a:lnTo>
                      <a:pt x="96" y="1042"/>
                    </a:lnTo>
                    <a:lnTo>
                      <a:pt x="106" y="1046"/>
                    </a:lnTo>
                    <a:lnTo>
                      <a:pt x="118" y="1050"/>
                    </a:lnTo>
                    <a:lnTo>
                      <a:pt x="132" y="1058"/>
                    </a:lnTo>
                    <a:lnTo>
                      <a:pt x="146" y="1066"/>
                    </a:lnTo>
                    <a:lnTo>
                      <a:pt x="162" y="1078"/>
                    </a:lnTo>
                    <a:lnTo>
                      <a:pt x="176" y="1092"/>
                    </a:lnTo>
                    <a:lnTo>
                      <a:pt x="190" y="1106"/>
                    </a:lnTo>
                    <a:lnTo>
                      <a:pt x="200" y="1124"/>
                    </a:lnTo>
                    <a:lnTo>
                      <a:pt x="210" y="1142"/>
                    </a:lnTo>
                    <a:lnTo>
                      <a:pt x="214" y="1162"/>
                    </a:lnTo>
                    <a:lnTo>
                      <a:pt x="214" y="1172"/>
                    </a:lnTo>
                    <a:lnTo>
                      <a:pt x="214" y="1184"/>
                    </a:lnTo>
                    <a:lnTo>
                      <a:pt x="212" y="1194"/>
                    </a:lnTo>
                    <a:lnTo>
                      <a:pt x="208" y="1206"/>
                    </a:lnTo>
                    <a:lnTo>
                      <a:pt x="204" y="1218"/>
                    </a:lnTo>
                    <a:lnTo>
                      <a:pt x="198" y="1230"/>
                    </a:lnTo>
                    <a:lnTo>
                      <a:pt x="190" y="1242"/>
                    </a:lnTo>
                    <a:lnTo>
                      <a:pt x="180" y="1256"/>
                    </a:lnTo>
                    <a:lnTo>
                      <a:pt x="168" y="1268"/>
                    </a:lnTo>
                    <a:lnTo>
                      <a:pt x="154" y="1282"/>
                    </a:lnTo>
                    <a:lnTo>
                      <a:pt x="138" y="1294"/>
                    </a:lnTo>
                    <a:lnTo>
                      <a:pt x="120" y="1308"/>
                    </a:lnTo>
                    <a:lnTo>
                      <a:pt x="120" y="1308"/>
                    </a:lnTo>
                    <a:lnTo>
                      <a:pt x="136" y="1308"/>
                    </a:lnTo>
                    <a:lnTo>
                      <a:pt x="154" y="1310"/>
                    </a:lnTo>
                    <a:lnTo>
                      <a:pt x="178" y="1312"/>
                    </a:lnTo>
                    <a:lnTo>
                      <a:pt x="208" y="1318"/>
                    </a:lnTo>
                    <a:lnTo>
                      <a:pt x="242" y="1328"/>
                    </a:lnTo>
                    <a:lnTo>
                      <a:pt x="280" y="1342"/>
                    </a:lnTo>
                    <a:lnTo>
                      <a:pt x="320" y="1362"/>
                    </a:lnTo>
                    <a:lnTo>
                      <a:pt x="320" y="1362"/>
                    </a:lnTo>
                    <a:lnTo>
                      <a:pt x="338" y="1372"/>
                    </a:lnTo>
                    <a:lnTo>
                      <a:pt x="356" y="1376"/>
                    </a:lnTo>
                    <a:lnTo>
                      <a:pt x="374" y="1380"/>
                    </a:lnTo>
                    <a:lnTo>
                      <a:pt x="394" y="1382"/>
                    </a:lnTo>
                    <a:lnTo>
                      <a:pt x="412" y="1380"/>
                    </a:lnTo>
                    <a:lnTo>
                      <a:pt x="430" y="1378"/>
                    </a:lnTo>
                    <a:lnTo>
                      <a:pt x="448" y="1374"/>
                    </a:lnTo>
                    <a:lnTo>
                      <a:pt x="464" y="1370"/>
                    </a:lnTo>
                    <a:lnTo>
                      <a:pt x="496" y="1358"/>
                    </a:lnTo>
                    <a:lnTo>
                      <a:pt x="522" y="1344"/>
                    </a:lnTo>
                    <a:lnTo>
                      <a:pt x="544" y="1332"/>
                    </a:lnTo>
                    <a:lnTo>
                      <a:pt x="558" y="1324"/>
                    </a:lnTo>
                    <a:lnTo>
                      <a:pt x="558" y="1324"/>
                    </a:lnTo>
                    <a:lnTo>
                      <a:pt x="558" y="1362"/>
                    </a:lnTo>
                    <a:lnTo>
                      <a:pt x="558" y="1422"/>
                    </a:lnTo>
                    <a:lnTo>
                      <a:pt x="554" y="1496"/>
                    </a:lnTo>
                    <a:lnTo>
                      <a:pt x="550" y="1534"/>
                    </a:lnTo>
                    <a:lnTo>
                      <a:pt x="546" y="1576"/>
                    </a:lnTo>
                    <a:lnTo>
                      <a:pt x="540" y="1616"/>
                    </a:lnTo>
                    <a:lnTo>
                      <a:pt x="532" y="1656"/>
                    </a:lnTo>
                    <a:lnTo>
                      <a:pt x="524" y="1696"/>
                    </a:lnTo>
                    <a:lnTo>
                      <a:pt x="512" y="1732"/>
                    </a:lnTo>
                    <a:lnTo>
                      <a:pt x="498" y="1764"/>
                    </a:lnTo>
                    <a:lnTo>
                      <a:pt x="482" y="1794"/>
                    </a:lnTo>
                    <a:lnTo>
                      <a:pt x="474" y="1806"/>
                    </a:lnTo>
                    <a:lnTo>
                      <a:pt x="464" y="1816"/>
                    </a:lnTo>
                    <a:lnTo>
                      <a:pt x="454" y="1826"/>
                    </a:lnTo>
                    <a:lnTo>
                      <a:pt x="442" y="1834"/>
                    </a:lnTo>
                    <a:lnTo>
                      <a:pt x="442" y="1834"/>
                    </a:lnTo>
                    <a:lnTo>
                      <a:pt x="438" y="1838"/>
                    </a:lnTo>
                    <a:lnTo>
                      <a:pt x="434" y="1842"/>
                    </a:lnTo>
                    <a:lnTo>
                      <a:pt x="434" y="1846"/>
                    </a:lnTo>
                    <a:lnTo>
                      <a:pt x="434" y="1850"/>
                    </a:lnTo>
                    <a:lnTo>
                      <a:pt x="438" y="1854"/>
                    </a:lnTo>
                    <a:lnTo>
                      <a:pt x="442" y="1858"/>
                    </a:lnTo>
                    <a:lnTo>
                      <a:pt x="442" y="1858"/>
                    </a:lnTo>
                    <a:lnTo>
                      <a:pt x="450" y="1864"/>
                    </a:lnTo>
                    <a:lnTo>
                      <a:pt x="460" y="1868"/>
                    </a:lnTo>
                    <a:lnTo>
                      <a:pt x="470" y="1872"/>
                    </a:lnTo>
                    <a:lnTo>
                      <a:pt x="482" y="1874"/>
                    </a:lnTo>
                    <a:lnTo>
                      <a:pt x="496" y="1874"/>
                    </a:lnTo>
                    <a:lnTo>
                      <a:pt x="512" y="1870"/>
                    </a:lnTo>
                    <a:lnTo>
                      <a:pt x="528" y="1860"/>
                    </a:lnTo>
                    <a:lnTo>
                      <a:pt x="528" y="1860"/>
                    </a:lnTo>
                    <a:lnTo>
                      <a:pt x="532" y="1858"/>
                    </a:lnTo>
                    <a:lnTo>
                      <a:pt x="538" y="1856"/>
                    </a:lnTo>
                    <a:lnTo>
                      <a:pt x="546" y="1856"/>
                    </a:lnTo>
                    <a:lnTo>
                      <a:pt x="550" y="1854"/>
                    </a:lnTo>
                    <a:lnTo>
                      <a:pt x="554" y="1852"/>
                    </a:lnTo>
                    <a:lnTo>
                      <a:pt x="558" y="1848"/>
                    </a:lnTo>
                    <a:lnTo>
                      <a:pt x="562" y="1842"/>
                    </a:lnTo>
                    <a:lnTo>
                      <a:pt x="562" y="1842"/>
                    </a:lnTo>
                    <a:lnTo>
                      <a:pt x="574" y="1814"/>
                    </a:lnTo>
                    <a:lnTo>
                      <a:pt x="586" y="1776"/>
                    </a:lnTo>
                    <a:lnTo>
                      <a:pt x="596" y="1730"/>
                    </a:lnTo>
                    <a:lnTo>
                      <a:pt x="606" y="1672"/>
                    </a:lnTo>
                    <a:lnTo>
                      <a:pt x="614" y="1604"/>
                    </a:lnTo>
                    <a:lnTo>
                      <a:pt x="622" y="1524"/>
                    </a:lnTo>
                    <a:lnTo>
                      <a:pt x="628" y="1432"/>
                    </a:lnTo>
                    <a:lnTo>
                      <a:pt x="634" y="1326"/>
                    </a:lnTo>
                    <a:lnTo>
                      <a:pt x="634" y="1326"/>
                    </a:lnTo>
                    <a:lnTo>
                      <a:pt x="650" y="1338"/>
                    </a:lnTo>
                    <a:lnTo>
                      <a:pt x="672" y="1350"/>
                    </a:lnTo>
                    <a:lnTo>
                      <a:pt x="698" y="1362"/>
                    </a:lnTo>
                    <a:lnTo>
                      <a:pt x="730" y="1372"/>
                    </a:lnTo>
                    <a:lnTo>
                      <a:pt x="746" y="1376"/>
                    </a:lnTo>
                    <a:lnTo>
                      <a:pt x="762" y="1380"/>
                    </a:lnTo>
                    <a:lnTo>
                      <a:pt x="780" y="1382"/>
                    </a:lnTo>
                    <a:lnTo>
                      <a:pt x="796" y="1382"/>
                    </a:lnTo>
                    <a:lnTo>
                      <a:pt x="814" y="1380"/>
                    </a:lnTo>
                    <a:lnTo>
                      <a:pt x="832" y="1376"/>
                    </a:lnTo>
                    <a:lnTo>
                      <a:pt x="850" y="1370"/>
                    </a:lnTo>
                    <a:lnTo>
                      <a:pt x="866" y="1362"/>
                    </a:lnTo>
                    <a:lnTo>
                      <a:pt x="866" y="1362"/>
                    </a:lnTo>
                    <a:lnTo>
                      <a:pt x="906" y="1342"/>
                    </a:lnTo>
                    <a:lnTo>
                      <a:pt x="944" y="1328"/>
                    </a:lnTo>
                    <a:lnTo>
                      <a:pt x="978" y="1318"/>
                    </a:lnTo>
                    <a:lnTo>
                      <a:pt x="1008" y="1312"/>
                    </a:lnTo>
                    <a:lnTo>
                      <a:pt x="1032" y="1310"/>
                    </a:lnTo>
                    <a:lnTo>
                      <a:pt x="1050" y="1308"/>
                    </a:lnTo>
                    <a:lnTo>
                      <a:pt x="1066" y="1308"/>
                    </a:lnTo>
                    <a:lnTo>
                      <a:pt x="1066" y="1308"/>
                    </a:lnTo>
                    <a:lnTo>
                      <a:pt x="1048" y="1294"/>
                    </a:lnTo>
                    <a:lnTo>
                      <a:pt x="1032" y="1282"/>
                    </a:lnTo>
                    <a:lnTo>
                      <a:pt x="1018" y="1268"/>
                    </a:lnTo>
                    <a:lnTo>
                      <a:pt x="1006" y="1256"/>
                    </a:lnTo>
                    <a:lnTo>
                      <a:pt x="998" y="1242"/>
                    </a:lnTo>
                    <a:lnTo>
                      <a:pt x="988" y="1230"/>
                    </a:lnTo>
                    <a:lnTo>
                      <a:pt x="982" y="1218"/>
                    </a:lnTo>
                    <a:lnTo>
                      <a:pt x="978" y="1206"/>
                    </a:lnTo>
                    <a:lnTo>
                      <a:pt x="974" y="1194"/>
                    </a:lnTo>
                    <a:lnTo>
                      <a:pt x="972" y="1184"/>
                    </a:lnTo>
                    <a:lnTo>
                      <a:pt x="972" y="1172"/>
                    </a:lnTo>
                    <a:lnTo>
                      <a:pt x="972" y="1162"/>
                    </a:lnTo>
                    <a:lnTo>
                      <a:pt x="976" y="1142"/>
                    </a:lnTo>
                    <a:lnTo>
                      <a:pt x="986" y="1124"/>
                    </a:lnTo>
                    <a:lnTo>
                      <a:pt x="996" y="1106"/>
                    </a:lnTo>
                    <a:lnTo>
                      <a:pt x="1010" y="1092"/>
                    </a:lnTo>
                    <a:lnTo>
                      <a:pt x="1024" y="1078"/>
                    </a:lnTo>
                    <a:lnTo>
                      <a:pt x="1040" y="1066"/>
                    </a:lnTo>
                    <a:lnTo>
                      <a:pt x="1054" y="1058"/>
                    </a:lnTo>
                    <a:lnTo>
                      <a:pt x="1068" y="1050"/>
                    </a:lnTo>
                    <a:lnTo>
                      <a:pt x="1080" y="1046"/>
                    </a:lnTo>
                    <a:lnTo>
                      <a:pt x="1090" y="1042"/>
                    </a:lnTo>
                    <a:lnTo>
                      <a:pt x="1090" y="1042"/>
                    </a:lnTo>
                    <a:lnTo>
                      <a:pt x="1106" y="1038"/>
                    </a:lnTo>
                    <a:lnTo>
                      <a:pt x="1120" y="1030"/>
                    </a:lnTo>
                    <a:lnTo>
                      <a:pt x="1134" y="1018"/>
                    </a:lnTo>
                    <a:lnTo>
                      <a:pt x="1148" y="1006"/>
                    </a:lnTo>
                    <a:lnTo>
                      <a:pt x="1160" y="990"/>
                    </a:lnTo>
                    <a:lnTo>
                      <a:pt x="1170" y="974"/>
                    </a:lnTo>
                    <a:lnTo>
                      <a:pt x="1178" y="958"/>
                    </a:lnTo>
                    <a:lnTo>
                      <a:pt x="1182" y="942"/>
                    </a:lnTo>
                    <a:lnTo>
                      <a:pt x="1182" y="942"/>
                    </a:lnTo>
                    <a:lnTo>
                      <a:pt x="1186" y="920"/>
                    </a:lnTo>
                    <a:lnTo>
                      <a:pt x="1188" y="884"/>
                    </a:lnTo>
                    <a:lnTo>
                      <a:pt x="1186" y="842"/>
                    </a:lnTo>
                    <a:lnTo>
                      <a:pt x="1186" y="800"/>
                    </a:lnTo>
                    <a:lnTo>
                      <a:pt x="1182" y="762"/>
                    </a:lnTo>
                    <a:lnTo>
                      <a:pt x="1180" y="734"/>
                    </a:lnTo>
                    <a:lnTo>
                      <a:pt x="1178" y="724"/>
                    </a:lnTo>
                    <a:lnTo>
                      <a:pt x="1176" y="722"/>
                    </a:lnTo>
                    <a:lnTo>
                      <a:pt x="1172" y="722"/>
                    </a:lnTo>
                    <a:lnTo>
                      <a:pt x="1170" y="730"/>
                    </a:lnTo>
                    <a:lnTo>
                      <a:pt x="1170" y="730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18000"/>
                  </a:schemeClr>
                </a:glow>
                <a:softEdge rad="254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" name="Freeform 39"/>
              <p:cNvSpPr>
                <a:spLocks noChangeAspect="1"/>
              </p:cNvSpPr>
              <p:nvPr/>
            </p:nvSpPr>
            <p:spPr bwMode="auto">
              <a:xfrm>
                <a:off x="8828844" y="1270466"/>
                <a:ext cx="315155" cy="776632"/>
              </a:xfrm>
              <a:custGeom>
                <a:avLst/>
                <a:gdLst>
                  <a:gd name="T0" fmla="*/ 60 w 280"/>
                  <a:gd name="T1" fmla="*/ 500 h 690"/>
                  <a:gd name="T2" fmla="*/ 70 w 280"/>
                  <a:gd name="T3" fmla="*/ 516 h 690"/>
                  <a:gd name="T4" fmla="*/ 78 w 280"/>
                  <a:gd name="T5" fmla="*/ 538 h 690"/>
                  <a:gd name="T6" fmla="*/ 82 w 280"/>
                  <a:gd name="T7" fmla="*/ 594 h 690"/>
                  <a:gd name="T8" fmla="*/ 82 w 280"/>
                  <a:gd name="T9" fmla="*/ 648 h 690"/>
                  <a:gd name="T10" fmla="*/ 78 w 280"/>
                  <a:gd name="T11" fmla="*/ 684 h 690"/>
                  <a:gd name="T12" fmla="*/ 78 w 280"/>
                  <a:gd name="T13" fmla="*/ 690 h 690"/>
                  <a:gd name="T14" fmla="*/ 110 w 280"/>
                  <a:gd name="T15" fmla="*/ 672 h 690"/>
                  <a:gd name="T16" fmla="*/ 158 w 280"/>
                  <a:gd name="T17" fmla="*/ 646 h 690"/>
                  <a:gd name="T18" fmla="*/ 210 w 280"/>
                  <a:gd name="T19" fmla="*/ 628 h 690"/>
                  <a:gd name="T20" fmla="*/ 244 w 280"/>
                  <a:gd name="T21" fmla="*/ 624 h 690"/>
                  <a:gd name="T22" fmla="*/ 252 w 280"/>
                  <a:gd name="T23" fmla="*/ 626 h 690"/>
                  <a:gd name="T24" fmla="*/ 280 w 280"/>
                  <a:gd name="T25" fmla="*/ 582 h 690"/>
                  <a:gd name="T26" fmla="*/ 280 w 280"/>
                  <a:gd name="T27" fmla="*/ 0 h 690"/>
                  <a:gd name="T28" fmla="*/ 250 w 280"/>
                  <a:gd name="T29" fmla="*/ 2 h 690"/>
                  <a:gd name="T30" fmla="*/ 216 w 280"/>
                  <a:gd name="T31" fmla="*/ 8 h 690"/>
                  <a:gd name="T32" fmla="*/ 192 w 280"/>
                  <a:gd name="T33" fmla="*/ 18 h 690"/>
                  <a:gd name="T34" fmla="*/ 174 w 280"/>
                  <a:gd name="T35" fmla="*/ 32 h 690"/>
                  <a:gd name="T36" fmla="*/ 152 w 280"/>
                  <a:gd name="T37" fmla="*/ 60 h 690"/>
                  <a:gd name="T38" fmla="*/ 146 w 280"/>
                  <a:gd name="T39" fmla="*/ 84 h 690"/>
                  <a:gd name="T40" fmla="*/ 168 w 280"/>
                  <a:gd name="T41" fmla="*/ 88 h 690"/>
                  <a:gd name="T42" fmla="*/ 202 w 280"/>
                  <a:gd name="T43" fmla="*/ 98 h 690"/>
                  <a:gd name="T44" fmla="*/ 222 w 280"/>
                  <a:gd name="T45" fmla="*/ 110 h 690"/>
                  <a:gd name="T46" fmla="*/ 230 w 280"/>
                  <a:gd name="T47" fmla="*/ 124 h 690"/>
                  <a:gd name="T48" fmla="*/ 230 w 280"/>
                  <a:gd name="T49" fmla="*/ 138 h 690"/>
                  <a:gd name="T50" fmla="*/ 220 w 280"/>
                  <a:gd name="T51" fmla="*/ 152 h 690"/>
                  <a:gd name="T52" fmla="*/ 192 w 280"/>
                  <a:gd name="T53" fmla="*/ 176 h 690"/>
                  <a:gd name="T54" fmla="*/ 142 w 280"/>
                  <a:gd name="T55" fmla="*/ 206 h 690"/>
                  <a:gd name="T56" fmla="*/ 58 w 280"/>
                  <a:gd name="T57" fmla="*/ 242 h 690"/>
                  <a:gd name="T58" fmla="*/ 0 w 280"/>
                  <a:gd name="T59" fmla="*/ 264 h 690"/>
                  <a:gd name="T60" fmla="*/ 20 w 280"/>
                  <a:gd name="T61" fmla="*/ 266 h 690"/>
                  <a:gd name="T62" fmla="*/ 52 w 280"/>
                  <a:gd name="T63" fmla="*/ 274 h 690"/>
                  <a:gd name="T64" fmla="*/ 78 w 280"/>
                  <a:gd name="T65" fmla="*/ 284 h 690"/>
                  <a:gd name="T66" fmla="*/ 96 w 280"/>
                  <a:gd name="T67" fmla="*/ 298 h 690"/>
                  <a:gd name="T68" fmla="*/ 108 w 280"/>
                  <a:gd name="T69" fmla="*/ 316 h 690"/>
                  <a:gd name="T70" fmla="*/ 116 w 280"/>
                  <a:gd name="T71" fmla="*/ 334 h 690"/>
                  <a:gd name="T72" fmla="*/ 116 w 280"/>
                  <a:gd name="T73" fmla="*/ 366 h 690"/>
                  <a:gd name="T74" fmla="*/ 108 w 280"/>
                  <a:gd name="T75" fmla="*/ 408 h 690"/>
                  <a:gd name="T76" fmla="*/ 90 w 280"/>
                  <a:gd name="T77" fmla="*/ 448 h 690"/>
                  <a:gd name="T78" fmla="*/ 66 w 280"/>
                  <a:gd name="T79" fmla="*/ 490 h 690"/>
                  <a:gd name="T80" fmla="*/ 60 w 280"/>
                  <a:gd name="T81" fmla="*/ 500 h 6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80" h="690">
                    <a:moveTo>
                      <a:pt x="60" y="500"/>
                    </a:moveTo>
                    <a:lnTo>
                      <a:pt x="60" y="500"/>
                    </a:lnTo>
                    <a:lnTo>
                      <a:pt x="66" y="506"/>
                    </a:lnTo>
                    <a:lnTo>
                      <a:pt x="70" y="516"/>
                    </a:lnTo>
                    <a:lnTo>
                      <a:pt x="74" y="526"/>
                    </a:lnTo>
                    <a:lnTo>
                      <a:pt x="78" y="538"/>
                    </a:lnTo>
                    <a:lnTo>
                      <a:pt x="82" y="566"/>
                    </a:lnTo>
                    <a:lnTo>
                      <a:pt x="82" y="594"/>
                    </a:lnTo>
                    <a:lnTo>
                      <a:pt x="82" y="622"/>
                    </a:lnTo>
                    <a:lnTo>
                      <a:pt x="82" y="648"/>
                    </a:lnTo>
                    <a:lnTo>
                      <a:pt x="78" y="684"/>
                    </a:lnTo>
                    <a:lnTo>
                      <a:pt x="78" y="684"/>
                    </a:lnTo>
                    <a:lnTo>
                      <a:pt x="76" y="690"/>
                    </a:lnTo>
                    <a:lnTo>
                      <a:pt x="78" y="690"/>
                    </a:lnTo>
                    <a:lnTo>
                      <a:pt x="78" y="690"/>
                    </a:lnTo>
                    <a:lnTo>
                      <a:pt x="110" y="672"/>
                    </a:lnTo>
                    <a:lnTo>
                      <a:pt x="132" y="658"/>
                    </a:lnTo>
                    <a:lnTo>
                      <a:pt x="158" y="646"/>
                    </a:lnTo>
                    <a:lnTo>
                      <a:pt x="184" y="636"/>
                    </a:lnTo>
                    <a:lnTo>
                      <a:pt x="210" y="628"/>
                    </a:lnTo>
                    <a:lnTo>
                      <a:pt x="234" y="624"/>
                    </a:lnTo>
                    <a:lnTo>
                      <a:pt x="244" y="624"/>
                    </a:lnTo>
                    <a:lnTo>
                      <a:pt x="252" y="626"/>
                    </a:lnTo>
                    <a:lnTo>
                      <a:pt x="252" y="626"/>
                    </a:lnTo>
                    <a:lnTo>
                      <a:pt x="260" y="612"/>
                    </a:lnTo>
                    <a:lnTo>
                      <a:pt x="280" y="582"/>
                    </a:lnTo>
                    <a:lnTo>
                      <a:pt x="280" y="0"/>
                    </a:lnTo>
                    <a:lnTo>
                      <a:pt x="280" y="0"/>
                    </a:lnTo>
                    <a:lnTo>
                      <a:pt x="250" y="2"/>
                    </a:lnTo>
                    <a:lnTo>
                      <a:pt x="250" y="2"/>
                    </a:lnTo>
                    <a:lnTo>
                      <a:pt x="232" y="4"/>
                    </a:lnTo>
                    <a:lnTo>
                      <a:pt x="216" y="8"/>
                    </a:lnTo>
                    <a:lnTo>
                      <a:pt x="204" y="12"/>
                    </a:lnTo>
                    <a:lnTo>
                      <a:pt x="192" y="18"/>
                    </a:lnTo>
                    <a:lnTo>
                      <a:pt x="182" y="24"/>
                    </a:lnTo>
                    <a:lnTo>
                      <a:pt x="174" y="32"/>
                    </a:lnTo>
                    <a:lnTo>
                      <a:pt x="160" y="46"/>
                    </a:lnTo>
                    <a:lnTo>
                      <a:pt x="152" y="60"/>
                    </a:lnTo>
                    <a:lnTo>
                      <a:pt x="148" y="72"/>
                    </a:lnTo>
                    <a:lnTo>
                      <a:pt x="146" y="84"/>
                    </a:lnTo>
                    <a:lnTo>
                      <a:pt x="146" y="84"/>
                    </a:lnTo>
                    <a:lnTo>
                      <a:pt x="168" y="88"/>
                    </a:lnTo>
                    <a:lnTo>
                      <a:pt x="186" y="94"/>
                    </a:lnTo>
                    <a:lnTo>
                      <a:pt x="202" y="98"/>
                    </a:lnTo>
                    <a:lnTo>
                      <a:pt x="214" y="104"/>
                    </a:lnTo>
                    <a:lnTo>
                      <a:pt x="222" y="110"/>
                    </a:lnTo>
                    <a:lnTo>
                      <a:pt x="228" y="116"/>
                    </a:lnTo>
                    <a:lnTo>
                      <a:pt x="230" y="124"/>
                    </a:lnTo>
                    <a:lnTo>
                      <a:pt x="230" y="130"/>
                    </a:lnTo>
                    <a:lnTo>
                      <a:pt x="230" y="138"/>
                    </a:lnTo>
                    <a:lnTo>
                      <a:pt x="226" y="146"/>
                    </a:lnTo>
                    <a:lnTo>
                      <a:pt x="220" y="152"/>
                    </a:lnTo>
                    <a:lnTo>
                      <a:pt x="212" y="160"/>
                    </a:lnTo>
                    <a:lnTo>
                      <a:pt x="192" y="176"/>
                    </a:lnTo>
                    <a:lnTo>
                      <a:pt x="168" y="190"/>
                    </a:lnTo>
                    <a:lnTo>
                      <a:pt x="142" y="206"/>
                    </a:lnTo>
                    <a:lnTo>
                      <a:pt x="114" y="218"/>
                    </a:lnTo>
                    <a:lnTo>
                      <a:pt x="58" y="242"/>
                    </a:lnTo>
                    <a:lnTo>
                      <a:pt x="16" y="258"/>
                    </a:lnTo>
                    <a:lnTo>
                      <a:pt x="0" y="264"/>
                    </a:lnTo>
                    <a:lnTo>
                      <a:pt x="0" y="264"/>
                    </a:lnTo>
                    <a:lnTo>
                      <a:pt x="20" y="266"/>
                    </a:lnTo>
                    <a:lnTo>
                      <a:pt x="38" y="270"/>
                    </a:lnTo>
                    <a:lnTo>
                      <a:pt x="52" y="274"/>
                    </a:lnTo>
                    <a:lnTo>
                      <a:pt x="66" y="278"/>
                    </a:lnTo>
                    <a:lnTo>
                      <a:pt x="78" y="284"/>
                    </a:lnTo>
                    <a:lnTo>
                      <a:pt x="88" y="290"/>
                    </a:lnTo>
                    <a:lnTo>
                      <a:pt x="96" y="298"/>
                    </a:lnTo>
                    <a:lnTo>
                      <a:pt x="104" y="306"/>
                    </a:lnTo>
                    <a:lnTo>
                      <a:pt x="108" y="316"/>
                    </a:lnTo>
                    <a:lnTo>
                      <a:pt x="112" y="324"/>
                    </a:lnTo>
                    <a:lnTo>
                      <a:pt x="116" y="334"/>
                    </a:lnTo>
                    <a:lnTo>
                      <a:pt x="116" y="344"/>
                    </a:lnTo>
                    <a:lnTo>
                      <a:pt x="116" y="366"/>
                    </a:lnTo>
                    <a:lnTo>
                      <a:pt x="114" y="386"/>
                    </a:lnTo>
                    <a:lnTo>
                      <a:pt x="108" y="408"/>
                    </a:lnTo>
                    <a:lnTo>
                      <a:pt x="100" y="428"/>
                    </a:lnTo>
                    <a:lnTo>
                      <a:pt x="90" y="448"/>
                    </a:lnTo>
                    <a:lnTo>
                      <a:pt x="82" y="464"/>
                    </a:lnTo>
                    <a:lnTo>
                      <a:pt x="66" y="490"/>
                    </a:lnTo>
                    <a:lnTo>
                      <a:pt x="60" y="500"/>
                    </a:lnTo>
                    <a:lnTo>
                      <a:pt x="60" y="500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18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" name="Freeform 88"/>
              <p:cNvSpPr>
                <a:spLocks noChangeAspect="1"/>
              </p:cNvSpPr>
              <p:nvPr/>
            </p:nvSpPr>
            <p:spPr bwMode="auto">
              <a:xfrm>
                <a:off x="10820" y="5117153"/>
                <a:ext cx="692706" cy="903148"/>
              </a:xfrm>
              <a:custGeom>
                <a:avLst/>
                <a:gdLst>
                  <a:gd name="T0" fmla="*/ 628 w 632"/>
                  <a:gd name="T1" fmla="*/ 772 h 824"/>
                  <a:gd name="T2" fmla="*/ 572 w 632"/>
                  <a:gd name="T3" fmla="*/ 684 h 824"/>
                  <a:gd name="T4" fmla="*/ 520 w 632"/>
                  <a:gd name="T5" fmla="*/ 616 h 824"/>
                  <a:gd name="T6" fmla="*/ 500 w 632"/>
                  <a:gd name="T7" fmla="*/ 560 h 824"/>
                  <a:gd name="T8" fmla="*/ 486 w 632"/>
                  <a:gd name="T9" fmla="*/ 432 h 824"/>
                  <a:gd name="T10" fmla="*/ 496 w 632"/>
                  <a:gd name="T11" fmla="*/ 306 h 824"/>
                  <a:gd name="T12" fmla="*/ 496 w 632"/>
                  <a:gd name="T13" fmla="*/ 272 h 824"/>
                  <a:gd name="T14" fmla="*/ 486 w 632"/>
                  <a:gd name="T15" fmla="*/ 232 h 824"/>
                  <a:gd name="T16" fmla="*/ 456 w 632"/>
                  <a:gd name="T17" fmla="*/ 196 h 824"/>
                  <a:gd name="T18" fmla="*/ 434 w 632"/>
                  <a:gd name="T19" fmla="*/ 184 h 824"/>
                  <a:gd name="T20" fmla="*/ 408 w 632"/>
                  <a:gd name="T21" fmla="*/ 236 h 824"/>
                  <a:gd name="T22" fmla="*/ 384 w 632"/>
                  <a:gd name="T23" fmla="*/ 260 h 824"/>
                  <a:gd name="T24" fmla="*/ 362 w 632"/>
                  <a:gd name="T25" fmla="*/ 256 h 824"/>
                  <a:gd name="T26" fmla="*/ 344 w 632"/>
                  <a:gd name="T27" fmla="*/ 234 h 824"/>
                  <a:gd name="T28" fmla="*/ 312 w 632"/>
                  <a:gd name="T29" fmla="*/ 154 h 824"/>
                  <a:gd name="T30" fmla="*/ 284 w 632"/>
                  <a:gd name="T31" fmla="*/ 18 h 824"/>
                  <a:gd name="T32" fmla="*/ 276 w 632"/>
                  <a:gd name="T33" fmla="*/ 18 h 824"/>
                  <a:gd name="T34" fmla="*/ 254 w 632"/>
                  <a:gd name="T35" fmla="*/ 64 h 824"/>
                  <a:gd name="T36" fmla="*/ 228 w 632"/>
                  <a:gd name="T37" fmla="*/ 90 h 824"/>
                  <a:gd name="T38" fmla="*/ 198 w 632"/>
                  <a:gd name="T39" fmla="*/ 100 h 824"/>
                  <a:gd name="T40" fmla="*/ 156 w 632"/>
                  <a:gd name="T41" fmla="*/ 96 h 824"/>
                  <a:gd name="T42" fmla="*/ 96 w 632"/>
                  <a:gd name="T43" fmla="*/ 66 h 824"/>
                  <a:gd name="T44" fmla="*/ 42 w 632"/>
                  <a:gd name="T45" fmla="*/ 18 h 824"/>
                  <a:gd name="T46" fmla="*/ 26 w 632"/>
                  <a:gd name="T47" fmla="*/ 14 h 824"/>
                  <a:gd name="T48" fmla="*/ 0 w 632"/>
                  <a:gd name="T49" fmla="*/ 456 h 824"/>
                  <a:gd name="T50" fmla="*/ 80 w 632"/>
                  <a:gd name="T51" fmla="*/ 482 h 824"/>
                  <a:gd name="T52" fmla="*/ 124 w 632"/>
                  <a:gd name="T53" fmla="*/ 506 h 824"/>
                  <a:gd name="T54" fmla="*/ 146 w 632"/>
                  <a:gd name="T55" fmla="*/ 536 h 824"/>
                  <a:gd name="T56" fmla="*/ 134 w 632"/>
                  <a:gd name="T57" fmla="*/ 568 h 824"/>
                  <a:gd name="T58" fmla="*/ 76 w 632"/>
                  <a:gd name="T59" fmla="*/ 604 h 824"/>
                  <a:gd name="T60" fmla="*/ 82 w 632"/>
                  <a:gd name="T61" fmla="*/ 616 h 824"/>
                  <a:gd name="T62" fmla="*/ 122 w 632"/>
                  <a:gd name="T63" fmla="*/ 630 h 824"/>
                  <a:gd name="T64" fmla="*/ 182 w 632"/>
                  <a:gd name="T65" fmla="*/ 626 h 824"/>
                  <a:gd name="T66" fmla="*/ 300 w 632"/>
                  <a:gd name="T67" fmla="*/ 610 h 824"/>
                  <a:gd name="T68" fmla="*/ 422 w 632"/>
                  <a:gd name="T69" fmla="*/ 616 h 824"/>
                  <a:gd name="T70" fmla="*/ 476 w 632"/>
                  <a:gd name="T71" fmla="*/ 630 h 824"/>
                  <a:gd name="T72" fmla="*/ 526 w 632"/>
                  <a:gd name="T73" fmla="*/ 674 h 824"/>
                  <a:gd name="T74" fmla="*/ 576 w 632"/>
                  <a:gd name="T75" fmla="*/ 748 h 824"/>
                  <a:gd name="T76" fmla="*/ 594 w 632"/>
                  <a:gd name="T77" fmla="*/ 796 h 824"/>
                  <a:gd name="T78" fmla="*/ 592 w 632"/>
                  <a:gd name="T79" fmla="*/ 818 h 824"/>
                  <a:gd name="T80" fmla="*/ 598 w 632"/>
                  <a:gd name="T81" fmla="*/ 824 h 824"/>
                  <a:gd name="T82" fmla="*/ 612 w 632"/>
                  <a:gd name="T83" fmla="*/ 822 h 824"/>
                  <a:gd name="T84" fmla="*/ 624 w 632"/>
                  <a:gd name="T85" fmla="*/ 808 h 824"/>
                  <a:gd name="T86" fmla="*/ 630 w 632"/>
                  <a:gd name="T87" fmla="*/ 796 h 8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632" h="824">
                    <a:moveTo>
                      <a:pt x="632" y="784"/>
                    </a:moveTo>
                    <a:lnTo>
                      <a:pt x="632" y="784"/>
                    </a:lnTo>
                    <a:lnTo>
                      <a:pt x="628" y="772"/>
                    </a:lnTo>
                    <a:lnTo>
                      <a:pt x="622" y="760"/>
                    </a:lnTo>
                    <a:lnTo>
                      <a:pt x="602" y="726"/>
                    </a:lnTo>
                    <a:lnTo>
                      <a:pt x="572" y="684"/>
                    </a:lnTo>
                    <a:lnTo>
                      <a:pt x="530" y="632"/>
                    </a:lnTo>
                    <a:lnTo>
                      <a:pt x="530" y="632"/>
                    </a:lnTo>
                    <a:lnTo>
                      <a:pt x="520" y="616"/>
                    </a:lnTo>
                    <a:lnTo>
                      <a:pt x="512" y="598"/>
                    </a:lnTo>
                    <a:lnTo>
                      <a:pt x="504" y="580"/>
                    </a:lnTo>
                    <a:lnTo>
                      <a:pt x="500" y="560"/>
                    </a:lnTo>
                    <a:lnTo>
                      <a:pt x="492" y="520"/>
                    </a:lnTo>
                    <a:lnTo>
                      <a:pt x="486" y="476"/>
                    </a:lnTo>
                    <a:lnTo>
                      <a:pt x="486" y="432"/>
                    </a:lnTo>
                    <a:lnTo>
                      <a:pt x="488" y="388"/>
                    </a:lnTo>
                    <a:lnTo>
                      <a:pt x="490" y="346"/>
                    </a:lnTo>
                    <a:lnTo>
                      <a:pt x="496" y="306"/>
                    </a:lnTo>
                    <a:lnTo>
                      <a:pt x="496" y="306"/>
                    </a:lnTo>
                    <a:lnTo>
                      <a:pt x="496" y="288"/>
                    </a:lnTo>
                    <a:lnTo>
                      <a:pt x="496" y="272"/>
                    </a:lnTo>
                    <a:lnTo>
                      <a:pt x="494" y="256"/>
                    </a:lnTo>
                    <a:lnTo>
                      <a:pt x="492" y="244"/>
                    </a:lnTo>
                    <a:lnTo>
                      <a:pt x="486" y="232"/>
                    </a:lnTo>
                    <a:lnTo>
                      <a:pt x="482" y="222"/>
                    </a:lnTo>
                    <a:lnTo>
                      <a:pt x="470" y="206"/>
                    </a:lnTo>
                    <a:lnTo>
                      <a:pt x="456" y="196"/>
                    </a:lnTo>
                    <a:lnTo>
                      <a:pt x="446" y="188"/>
                    </a:lnTo>
                    <a:lnTo>
                      <a:pt x="434" y="184"/>
                    </a:lnTo>
                    <a:lnTo>
                      <a:pt x="434" y="184"/>
                    </a:lnTo>
                    <a:lnTo>
                      <a:pt x="424" y="206"/>
                    </a:lnTo>
                    <a:lnTo>
                      <a:pt x="416" y="222"/>
                    </a:lnTo>
                    <a:lnTo>
                      <a:pt x="408" y="236"/>
                    </a:lnTo>
                    <a:lnTo>
                      <a:pt x="400" y="248"/>
                    </a:lnTo>
                    <a:lnTo>
                      <a:pt x="392" y="254"/>
                    </a:lnTo>
                    <a:lnTo>
                      <a:pt x="384" y="260"/>
                    </a:lnTo>
                    <a:lnTo>
                      <a:pt x="376" y="260"/>
                    </a:lnTo>
                    <a:lnTo>
                      <a:pt x="370" y="260"/>
                    </a:lnTo>
                    <a:lnTo>
                      <a:pt x="362" y="256"/>
                    </a:lnTo>
                    <a:lnTo>
                      <a:pt x="356" y="250"/>
                    </a:lnTo>
                    <a:lnTo>
                      <a:pt x="350" y="244"/>
                    </a:lnTo>
                    <a:lnTo>
                      <a:pt x="344" y="234"/>
                    </a:lnTo>
                    <a:lnTo>
                      <a:pt x="332" y="212"/>
                    </a:lnTo>
                    <a:lnTo>
                      <a:pt x="322" y="184"/>
                    </a:lnTo>
                    <a:lnTo>
                      <a:pt x="312" y="154"/>
                    </a:lnTo>
                    <a:lnTo>
                      <a:pt x="304" y="122"/>
                    </a:lnTo>
                    <a:lnTo>
                      <a:pt x="292" y="62"/>
                    </a:lnTo>
                    <a:lnTo>
                      <a:pt x="284" y="18"/>
                    </a:lnTo>
                    <a:lnTo>
                      <a:pt x="282" y="0"/>
                    </a:lnTo>
                    <a:lnTo>
                      <a:pt x="282" y="0"/>
                    </a:lnTo>
                    <a:lnTo>
                      <a:pt x="276" y="18"/>
                    </a:lnTo>
                    <a:lnTo>
                      <a:pt x="270" y="36"/>
                    </a:lnTo>
                    <a:lnTo>
                      <a:pt x="262" y="50"/>
                    </a:lnTo>
                    <a:lnTo>
                      <a:pt x="254" y="64"/>
                    </a:lnTo>
                    <a:lnTo>
                      <a:pt x="246" y="74"/>
                    </a:lnTo>
                    <a:lnTo>
                      <a:pt x="238" y="82"/>
                    </a:lnTo>
                    <a:lnTo>
                      <a:pt x="228" y="90"/>
                    </a:lnTo>
                    <a:lnTo>
                      <a:pt x="218" y="94"/>
                    </a:lnTo>
                    <a:lnTo>
                      <a:pt x="208" y="98"/>
                    </a:lnTo>
                    <a:lnTo>
                      <a:pt x="198" y="100"/>
                    </a:lnTo>
                    <a:lnTo>
                      <a:pt x="188" y="100"/>
                    </a:lnTo>
                    <a:lnTo>
                      <a:pt x="178" y="100"/>
                    </a:lnTo>
                    <a:lnTo>
                      <a:pt x="156" y="96"/>
                    </a:lnTo>
                    <a:lnTo>
                      <a:pt x="136" y="88"/>
                    </a:lnTo>
                    <a:lnTo>
                      <a:pt x="116" y="78"/>
                    </a:lnTo>
                    <a:lnTo>
                      <a:pt x="96" y="66"/>
                    </a:lnTo>
                    <a:lnTo>
                      <a:pt x="80" y="52"/>
                    </a:lnTo>
                    <a:lnTo>
                      <a:pt x="64" y="40"/>
                    </a:lnTo>
                    <a:lnTo>
                      <a:pt x="42" y="18"/>
                    </a:lnTo>
                    <a:lnTo>
                      <a:pt x="34" y="10"/>
                    </a:lnTo>
                    <a:lnTo>
                      <a:pt x="34" y="10"/>
                    </a:lnTo>
                    <a:lnTo>
                      <a:pt x="26" y="14"/>
                    </a:lnTo>
                    <a:lnTo>
                      <a:pt x="18" y="16"/>
                    </a:lnTo>
                    <a:lnTo>
                      <a:pt x="0" y="20"/>
                    </a:lnTo>
                    <a:lnTo>
                      <a:pt x="0" y="456"/>
                    </a:lnTo>
                    <a:lnTo>
                      <a:pt x="0" y="456"/>
                    </a:lnTo>
                    <a:lnTo>
                      <a:pt x="42" y="468"/>
                    </a:lnTo>
                    <a:lnTo>
                      <a:pt x="80" y="482"/>
                    </a:lnTo>
                    <a:lnTo>
                      <a:pt x="96" y="490"/>
                    </a:lnTo>
                    <a:lnTo>
                      <a:pt x="112" y="498"/>
                    </a:lnTo>
                    <a:lnTo>
                      <a:pt x="124" y="506"/>
                    </a:lnTo>
                    <a:lnTo>
                      <a:pt x="136" y="516"/>
                    </a:lnTo>
                    <a:lnTo>
                      <a:pt x="142" y="526"/>
                    </a:lnTo>
                    <a:lnTo>
                      <a:pt x="146" y="536"/>
                    </a:lnTo>
                    <a:lnTo>
                      <a:pt x="146" y="546"/>
                    </a:lnTo>
                    <a:lnTo>
                      <a:pt x="142" y="556"/>
                    </a:lnTo>
                    <a:lnTo>
                      <a:pt x="134" y="568"/>
                    </a:lnTo>
                    <a:lnTo>
                      <a:pt x="120" y="580"/>
                    </a:lnTo>
                    <a:lnTo>
                      <a:pt x="100" y="592"/>
                    </a:lnTo>
                    <a:lnTo>
                      <a:pt x="76" y="604"/>
                    </a:lnTo>
                    <a:lnTo>
                      <a:pt x="76" y="604"/>
                    </a:lnTo>
                    <a:lnTo>
                      <a:pt x="78" y="610"/>
                    </a:lnTo>
                    <a:lnTo>
                      <a:pt x="82" y="616"/>
                    </a:lnTo>
                    <a:lnTo>
                      <a:pt x="90" y="622"/>
                    </a:lnTo>
                    <a:lnTo>
                      <a:pt x="104" y="626"/>
                    </a:lnTo>
                    <a:lnTo>
                      <a:pt x="122" y="630"/>
                    </a:lnTo>
                    <a:lnTo>
                      <a:pt x="148" y="630"/>
                    </a:lnTo>
                    <a:lnTo>
                      <a:pt x="182" y="626"/>
                    </a:lnTo>
                    <a:lnTo>
                      <a:pt x="182" y="626"/>
                    </a:lnTo>
                    <a:lnTo>
                      <a:pt x="220" y="620"/>
                    </a:lnTo>
                    <a:lnTo>
                      <a:pt x="260" y="614"/>
                    </a:lnTo>
                    <a:lnTo>
                      <a:pt x="300" y="610"/>
                    </a:lnTo>
                    <a:lnTo>
                      <a:pt x="342" y="610"/>
                    </a:lnTo>
                    <a:lnTo>
                      <a:pt x="382" y="610"/>
                    </a:lnTo>
                    <a:lnTo>
                      <a:pt x="422" y="616"/>
                    </a:lnTo>
                    <a:lnTo>
                      <a:pt x="440" y="620"/>
                    </a:lnTo>
                    <a:lnTo>
                      <a:pt x="458" y="624"/>
                    </a:lnTo>
                    <a:lnTo>
                      <a:pt x="476" y="630"/>
                    </a:lnTo>
                    <a:lnTo>
                      <a:pt x="492" y="636"/>
                    </a:lnTo>
                    <a:lnTo>
                      <a:pt x="492" y="636"/>
                    </a:lnTo>
                    <a:lnTo>
                      <a:pt x="526" y="674"/>
                    </a:lnTo>
                    <a:lnTo>
                      <a:pt x="544" y="698"/>
                    </a:lnTo>
                    <a:lnTo>
                      <a:pt x="562" y="722"/>
                    </a:lnTo>
                    <a:lnTo>
                      <a:pt x="576" y="748"/>
                    </a:lnTo>
                    <a:lnTo>
                      <a:pt x="588" y="772"/>
                    </a:lnTo>
                    <a:lnTo>
                      <a:pt x="590" y="784"/>
                    </a:lnTo>
                    <a:lnTo>
                      <a:pt x="594" y="796"/>
                    </a:lnTo>
                    <a:lnTo>
                      <a:pt x="594" y="806"/>
                    </a:lnTo>
                    <a:lnTo>
                      <a:pt x="592" y="818"/>
                    </a:lnTo>
                    <a:lnTo>
                      <a:pt x="592" y="818"/>
                    </a:lnTo>
                    <a:lnTo>
                      <a:pt x="592" y="822"/>
                    </a:lnTo>
                    <a:lnTo>
                      <a:pt x="594" y="824"/>
                    </a:lnTo>
                    <a:lnTo>
                      <a:pt x="598" y="824"/>
                    </a:lnTo>
                    <a:lnTo>
                      <a:pt x="598" y="824"/>
                    </a:lnTo>
                    <a:lnTo>
                      <a:pt x="602" y="824"/>
                    </a:lnTo>
                    <a:lnTo>
                      <a:pt x="612" y="822"/>
                    </a:lnTo>
                    <a:lnTo>
                      <a:pt x="616" y="818"/>
                    </a:lnTo>
                    <a:lnTo>
                      <a:pt x="620" y="814"/>
                    </a:lnTo>
                    <a:lnTo>
                      <a:pt x="624" y="808"/>
                    </a:lnTo>
                    <a:lnTo>
                      <a:pt x="626" y="800"/>
                    </a:lnTo>
                    <a:lnTo>
                      <a:pt x="626" y="800"/>
                    </a:lnTo>
                    <a:lnTo>
                      <a:pt x="630" y="796"/>
                    </a:lnTo>
                    <a:lnTo>
                      <a:pt x="632" y="792"/>
                    </a:lnTo>
                    <a:lnTo>
                      <a:pt x="632" y="784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18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" name="Freeform 47"/>
              <p:cNvSpPr>
                <a:spLocks noChangeAspect="1"/>
              </p:cNvSpPr>
              <p:nvPr/>
            </p:nvSpPr>
            <p:spPr bwMode="auto">
              <a:xfrm>
                <a:off x="1" y="2438400"/>
                <a:ext cx="453574" cy="852529"/>
              </a:xfrm>
              <a:custGeom>
                <a:avLst/>
                <a:gdLst>
                  <a:gd name="T0" fmla="*/ 194 w 382"/>
                  <a:gd name="T1" fmla="*/ 442 h 718"/>
                  <a:gd name="T2" fmla="*/ 238 w 382"/>
                  <a:gd name="T3" fmla="*/ 410 h 718"/>
                  <a:gd name="T4" fmla="*/ 264 w 382"/>
                  <a:gd name="T5" fmla="*/ 368 h 718"/>
                  <a:gd name="T6" fmla="*/ 270 w 382"/>
                  <a:gd name="T7" fmla="*/ 334 h 718"/>
                  <a:gd name="T8" fmla="*/ 292 w 382"/>
                  <a:gd name="T9" fmla="*/ 278 h 718"/>
                  <a:gd name="T10" fmla="*/ 310 w 382"/>
                  <a:gd name="T11" fmla="*/ 250 h 718"/>
                  <a:gd name="T12" fmla="*/ 248 w 382"/>
                  <a:gd name="T13" fmla="*/ 258 h 718"/>
                  <a:gd name="T14" fmla="*/ 212 w 382"/>
                  <a:gd name="T15" fmla="*/ 242 h 718"/>
                  <a:gd name="T16" fmla="*/ 194 w 382"/>
                  <a:gd name="T17" fmla="*/ 212 h 718"/>
                  <a:gd name="T18" fmla="*/ 194 w 382"/>
                  <a:gd name="T19" fmla="*/ 160 h 718"/>
                  <a:gd name="T20" fmla="*/ 200 w 382"/>
                  <a:gd name="T21" fmla="*/ 140 h 718"/>
                  <a:gd name="T22" fmla="*/ 200 w 382"/>
                  <a:gd name="T23" fmla="*/ 110 h 718"/>
                  <a:gd name="T24" fmla="*/ 184 w 382"/>
                  <a:gd name="T25" fmla="*/ 72 h 718"/>
                  <a:gd name="T26" fmla="*/ 158 w 382"/>
                  <a:gd name="T27" fmla="*/ 50 h 718"/>
                  <a:gd name="T28" fmla="*/ 80 w 382"/>
                  <a:gd name="T29" fmla="*/ 0 h 718"/>
                  <a:gd name="T30" fmla="*/ 84 w 382"/>
                  <a:gd name="T31" fmla="*/ 6 h 718"/>
                  <a:gd name="T32" fmla="*/ 96 w 382"/>
                  <a:gd name="T33" fmla="*/ 38 h 718"/>
                  <a:gd name="T34" fmla="*/ 94 w 382"/>
                  <a:gd name="T35" fmla="*/ 70 h 718"/>
                  <a:gd name="T36" fmla="*/ 80 w 382"/>
                  <a:gd name="T37" fmla="*/ 66 h 718"/>
                  <a:gd name="T38" fmla="*/ 48 w 382"/>
                  <a:gd name="T39" fmla="*/ 82 h 718"/>
                  <a:gd name="T40" fmla="*/ 34 w 382"/>
                  <a:gd name="T41" fmla="*/ 106 h 718"/>
                  <a:gd name="T42" fmla="*/ 26 w 382"/>
                  <a:gd name="T43" fmla="*/ 138 h 718"/>
                  <a:gd name="T44" fmla="*/ 24 w 382"/>
                  <a:gd name="T45" fmla="*/ 194 h 718"/>
                  <a:gd name="T46" fmla="*/ 22 w 382"/>
                  <a:gd name="T47" fmla="*/ 204 h 718"/>
                  <a:gd name="T48" fmla="*/ 20 w 382"/>
                  <a:gd name="T49" fmla="*/ 202 h 718"/>
                  <a:gd name="T50" fmla="*/ 0 w 382"/>
                  <a:gd name="T51" fmla="*/ 662 h 718"/>
                  <a:gd name="T52" fmla="*/ 30 w 382"/>
                  <a:gd name="T53" fmla="*/ 636 h 718"/>
                  <a:gd name="T54" fmla="*/ 80 w 382"/>
                  <a:gd name="T55" fmla="*/ 606 h 718"/>
                  <a:gd name="T56" fmla="*/ 108 w 382"/>
                  <a:gd name="T57" fmla="*/ 586 h 718"/>
                  <a:gd name="T58" fmla="*/ 132 w 382"/>
                  <a:gd name="T59" fmla="*/ 542 h 718"/>
                  <a:gd name="T60" fmla="*/ 144 w 382"/>
                  <a:gd name="T61" fmla="*/ 484 h 718"/>
                  <a:gd name="T62" fmla="*/ 220 w 382"/>
                  <a:gd name="T63" fmla="*/ 544 h 718"/>
                  <a:gd name="T64" fmla="*/ 300 w 382"/>
                  <a:gd name="T65" fmla="*/ 626 h 718"/>
                  <a:gd name="T66" fmla="*/ 330 w 382"/>
                  <a:gd name="T67" fmla="*/ 678 h 718"/>
                  <a:gd name="T68" fmla="*/ 336 w 382"/>
                  <a:gd name="T69" fmla="*/ 710 h 718"/>
                  <a:gd name="T70" fmla="*/ 340 w 382"/>
                  <a:gd name="T71" fmla="*/ 718 h 718"/>
                  <a:gd name="T72" fmla="*/ 352 w 382"/>
                  <a:gd name="T73" fmla="*/ 716 h 718"/>
                  <a:gd name="T74" fmla="*/ 372 w 382"/>
                  <a:gd name="T75" fmla="*/ 698 h 718"/>
                  <a:gd name="T76" fmla="*/ 376 w 382"/>
                  <a:gd name="T77" fmla="*/ 680 h 718"/>
                  <a:gd name="T78" fmla="*/ 382 w 382"/>
                  <a:gd name="T79" fmla="*/ 666 h 718"/>
                  <a:gd name="T80" fmla="*/ 372 w 382"/>
                  <a:gd name="T81" fmla="*/ 644 h 718"/>
                  <a:gd name="T82" fmla="*/ 318 w 382"/>
                  <a:gd name="T83" fmla="*/ 582 h 718"/>
                  <a:gd name="T84" fmla="*/ 170 w 382"/>
                  <a:gd name="T85" fmla="*/ 452 h 7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382" h="718">
                    <a:moveTo>
                      <a:pt x="170" y="452"/>
                    </a:moveTo>
                    <a:lnTo>
                      <a:pt x="170" y="452"/>
                    </a:lnTo>
                    <a:lnTo>
                      <a:pt x="194" y="442"/>
                    </a:lnTo>
                    <a:lnTo>
                      <a:pt x="208" y="434"/>
                    </a:lnTo>
                    <a:lnTo>
                      <a:pt x="224" y="424"/>
                    </a:lnTo>
                    <a:lnTo>
                      <a:pt x="238" y="410"/>
                    </a:lnTo>
                    <a:lnTo>
                      <a:pt x="250" y="396"/>
                    </a:lnTo>
                    <a:lnTo>
                      <a:pt x="260" y="378"/>
                    </a:lnTo>
                    <a:lnTo>
                      <a:pt x="264" y="368"/>
                    </a:lnTo>
                    <a:lnTo>
                      <a:pt x="266" y="358"/>
                    </a:lnTo>
                    <a:lnTo>
                      <a:pt x="266" y="358"/>
                    </a:lnTo>
                    <a:lnTo>
                      <a:pt x="270" y="334"/>
                    </a:lnTo>
                    <a:lnTo>
                      <a:pt x="276" y="312"/>
                    </a:lnTo>
                    <a:lnTo>
                      <a:pt x="284" y="294"/>
                    </a:lnTo>
                    <a:lnTo>
                      <a:pt x="292" y="278"/>
                    </a:lnTo>
                    <a:lnTo>
                      <a:pt x="304" y="256"/>
                    </a:lnTo>
                    <a:lnTo>
                      <a:pt x="310" y="250"/>
                    </a:lnTo>
                    <a:lnTo>
                      <a:pt x="310" y="250"/>
                    </a:lnTo>
                    <a:lnTo>
                      <a:pt x="286" y="256"/>
                    </a:lnTo>
                    <a:lnTo>
                      <a:pt x="266" y="258"/>
                    </a:lnTo>
                    <a:lnTo>
                      <a:pt x="248" y="258"/>
                    </a:lnTo>
                    <a:lnTo>
                      <a:pt x="234" y="254"/>
                    </a:lnTo>
                    <a:lnTo>
                      <a:pt x="220" y="250"/>
                    </a:lnTo>
                    <a:lnTo>
                      <a:pt x="212" y="242"/>
                    </a:lnTo>
                    <a:lnTo>
                      <a:pt x="204" y="234"/>
                    </a:lnTo>
                    <a:lnTo>
                      <a:pt x="198" y="224"/>
                    </a:lnTo>
                    <a:lnTo>
                      <a:pt x="194" y="212"/>
                    </a:lnTo>
                    <a:lnTo>
                      <a:pt x="192" y="202"/>
                    </a:lnTo>
                    <a:lnTo>
                      <a:pt x="190" y="180"/>
                    </a:lnTo>
                    <a:lnTo>
                      <a:pt x="194" y="160"/>
                    </a:lnTo>
                    <a:lnTo>
                      <a:pt x="198" y="148"/>
                    </a:lnTo>
                    <a:lnTo>
                      <a:pt x="198" y="148"/>
                    </a:lnTo>
                    <a:lnTo>
                      <a:pt x="200" y="140"/>
                    </a:lnTo>
                    <a:lnTo>
                      <a:pt x="202" y="130"/>
                    </a:lnTo>
                    <a:lnTo>
                      <a:pt x="202" y="120"/>
                    </a:lnTo>
                    <a:lnTo>
                      <a:pt x="200" y="110"/>
                    </a:lnTo>
                    <a:lnTo>
                      <a:pt x="194" y="90"/>
                    </a:lnTo>
                    <a:lnTo>
                      <a:pt x="188" y="80"/>
                    </a:lnTo>
                    <a:lnTo>
                      <a:pt x="184" y="72"/>
                    </a:lnTo>
                    <a:lnTo>
                      <a:pt x="184" y="72"/>
                    </a:lnTo>
                    <a:lnTo>
                      <a:pt x="174" y="64"/>
                    </a:lnTo>
                    <a:lnTo>
                      <a:pt x="158" y="50"/>
                    </a:lnTo>
                    <a:lnTo>
                      <a:pt x="120" y="22"/>
                    </a:lnTo>
                    <a:lnTo>
                      <a:pt x="88" y="4"/>
                    </a:lnTo>
                    <a:lnTo>
                      <a:pt x="80" y="0"/>
                    </a:lnTo>
                    <a:lnTo>
                      <a:pt x="80" y="2"/>
                    </a:lnTo>
                    <a:lnTo>
                      <a:pt x="84" y="6"/>
                    </a:lnTo>
                    <a:lnTo>
                      <a:pt x="84" y="6"/>
                    </a:lnTo>
                    <a:lnTo>
                      <a:pt x="90" y="16"/>
                    </a:lnTo>
                    <a:lnTo>
                      <a:pt x="94" y="28"/>
                    </a:lnTo>
                    <a:lnTo>
                      <a:pt x="96" y="38"/>
                    </a:lnTo>
                    <a:lnTo>
                      <a:pt x="98" y="48"/>
                    </a:lnTo>
                    <a:lnTo>
                      <a:pt x="96" y="64"/>
                    </a:lnTo>
                    <a:lnTo>
                      <a:pt x="94" y="70"/>
                    </a:lnTo>
                    <a:lnTo>
                      <a:pt x="94" y="70"/>
                    </a:lnTo>
                    <a:lnTo>
                      <a:pt x="88" y="68"/>
                    </a:lnTo>
                    <a:lnTo>
                      <a:pt x="80" y="66"/>
                    </a:lnTo>
                    <a:lnTo>
                      <a:pt x="70" y="68"/>
                    </a:lnTo>
                    <a:lnTo>
                      <a:pt x="58" y="72"/>
                    </a:lnTo>
                    <a:lnTo>
                      <a:pt x="48" y="82"/>
                    </a:lnTo>
                    <a:lnTo>
                      <a:pt x="44" y="88"/>
                    </a:lnTo>
                    <a:lnTo>
                      <a:pt x="38" y="96"/>
                    </a:lnTo>
                    <a:lnTo>
                      <a:pt x="34" y="106"/>
                    </a:lnTo>
                    <a:lnTo>
                      <a:pt x="30" y="118"/>
                    </a:lnTo>
                    <a:lnTo>
                      <a:pt x="30" y="118"/>
                    </a:lnTo>
                    <a:lnTo>
                      <a:pt x="26" y="138"/>
                    </a:lnTo>
                    <a:lnTo>
                      <a:pt x="24" y="154"/>
                    </a:lnTo>
                    <a:lnTo>
                      <a:pt x="24" y="180"/>
                    </a:lnTo>
                    <a:lnTo>
                      <a:pt x="24" y="194"/>
                    </a:lnTo>
                    <a:lnTo>
                      <a:pt x="24" y="202"/>
                    </a:lnTo>
                    <a:lnTo>
                      <a:pt x="24" y="202"/>
                    </a:lnTo>
                    <a:lnTo>
                      <a:pt x="22" y="204"/>
                    </a:lnTo>
                    <a:lnTo>
                      <a:pt x="20" y="204"/>
                    </a:lnTo>
                    <a:lnTo>
                      <a:pt x="20" y="202"/>
                    </a:lnTo>
                    <a:lnTo>
                      <a:pt x="20" y="202"/>
                    </a:lnTo>
                    <a:lnTo>
                      <a:pt x="16" y="194"/>
                    </a:lnTo>
                    <a:lnTo>
                      <a:pt x="0" y="146"/>
                    </a:lnTo>
                    <a:lnTo>
                      <a:pt x="0" y="662"/>
                    </a:lnTo>
                    <a:lnTo>
                      <a:pt x="0" y="662"/>
                    </a:lnTo>
                    <a:lnTo>
                      <a:pt x="12" y="650"/>
                    </a:lnTo>
                    <a:lnTo>
                      <a:pt x="30" y="636"/>
                    </a:lnTo>
                    <a:lnTo>
                      <a:pt x="52" y="620"/>
                    </a:lnTo>
                    <a:lnTo>
                      <a:pt x="80" y="606"/>
                    </a:lnTo>
                    <a:lnTo>
                      <a:pt x="80" y="606"/>
                    </a:lnTo>
                    <a:lnTo>
                      <a:pt x="90" y="600"/>
                    </a:lnTo>
                    <a:lnTo>
                      <a:pt x="100" y="594"/>
                    </a:lnTo>
                    <a:lnTo>
                      <a:pt x="108" y="586"/>
                    </a:lnTo>
                    <a:lnTo>
                      <a:pt x="114" y="578"/>
                    </a:lnTo>
                    <a:lnTo>
                      <a:pt x="126" y="560"/>
                    </a:lnTo>
                    <a:lnTo>
                      <a:pt x="132" y="542"/>
                    </a:lnTo>
                    <a:lnTo>
                      <a:pt x="138" y="524"/>
                    </a:lnTo>
                    <a:lnTo>
                      <a:pt x="142" y="508"/>
                    </a:lnTo>
                    <a:lnTo>
                      <a:pt x="144" y="484"/>
                    </a:lnTo>
                    <a:lnTo>
                      <a:pt x="144" y="484"/>
                    </a:lnTo>
                    <a:lnTo>
                      <a:pt x="188" y="518"/>
                    </a:lnTo>
                    <a:lnTo>
                      <a:pt x="220" y="544"/>
                    </a:lnTo>
                    <a:lnTo>
                      <a:pt x="254" y="576"/>
                    </a:lnTo>
                    <a:lnTo>
                      <a:pt x="286" y="610"/>
                    </a:lnTo>
                    <a:lnTo>
                      <a:pt x="300" y="626"/>
                    </a:lnTo>
                    <a:lnTo>
                      <a:pt x="312" y="644"/>
                    </a:lnTo>
                    <a:lnTo>
                      <a:pt x="322" y="662"/>
                    </a:lnTo>
                    <a:lnTo>
                      <a:pt x="330" y="678"/>
                    </a:lnTo>
                    <a:lnTo>
                      <a:pt x="336" y="694"/>
                    </a:lnTo>
                    <a:lnTo>
                      <a:pt x="336" y="710"/>
                    </a:lnTo>
                    <a:lnTo>
                      <a:pt x="336" y="710"/>
                    </a:lnTo>
                    <a:lnTo>
                      <a:pt x="336" y="712"/>
                    </a:lnTo>
                    <a:lnTo>
                      <a:pt x="336" y="716"/>
                    </a:lnTo>
                    <a:lnTo>
                      <a:pt x="340" y="718"/>
                    </a:lnTo>
                    <a:lnTo>
                      <a:pt x="346" y="718"/>
                    </a:lnTo>
                    <a:lnTo>
                      <a:pt x="346" y="718"/>
                    </a:lnTo>
                    <a:lnTo>
                      <a:pt x="352" y="716"/>
                    </a:lnTo>
                    <a:lnTo>
                      <a:pt x="362" y="710"/>
                    </a:lnTo>
                    <a:lnTo>
                      <a:pt x="368" y="706"/>
                    </a:lnTo>
                    <a:lnTo>
                      <a:pt x="372" y="698"/>
                    </a:lnTo>
                    <a:lnTo>
                      <a:pt x="376" y="690"/>
                    </a:lnTo>
                    <a:lnTo>
                      <a:pt x="376" y="680"/>
                    </a:lnTo>
                    <a:lnTo>
                      <a:pt x="376" y="680"/>
                    </a:lnTo>
                    <a:lnTo>
                      <a:pt x="378" y="674"/>
                    </a:lnTo>
                    <a:lnTo>
                      <a:pt x="380" y="670"/>
                    </a:lnTo>
                    <a:lnTo>
                      <a:pt x="382" y="666"/>
                    </a:lnTo>
                    <a:lnTo>
                      <a:pt x="380" y="658"/>
                    </a:lnTo>
                    <a:lnTo>
                      <a:pt x="380" y="658"/>
                    </a:lnTo>
                    <a:lnTo>
                      <a:pt x="372" y="644"/>
                    </a:lnTo>
                    <a:lnTo>
                      <a:pt x="358" y="626"/>
                    </a:lnTo>
                    <a:lnTo>
                      <a:pt x="340" y="606"/>
                    </a:lnTo>
                    <a:lnTo>
                      <a:pt x="318" y="582"/>
                    </a:lnTo>
                    <a:lnTo>
                      <a:pt x="290" y="554"/>
                    </a:lnTo>
                    <a:lnTo>
                      <a:pt x="256" y="524"/>
                    </a:lnTo>
                    <a:lnTo>
                      <a:pt x="170" y="452"/>
                    </a:lnTo>
                    <a:lnTo>
                      <a:pt x="170" y="452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18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" name="Freeform 23"/>
              <p:cNvSpPr>
                <a:spLocks noChangeAspect="1"/>
              </p:cNvSpPr>
              <p:nvPr/>
            </p:nvSpPr>
            <p:spPr bwMode="auto">
              <a:xfrm>
                <a:off x="8551334" y="6180666"/>
                <a:ext cx="592666" cy="677333"/>
              </a:xfrm>
              <a:custGeom>
                <a:avLst/>
                <a:gdLst>
                  <a:gd name="T0" fmla="*/ 536 w 560"/>
                  <a:gd name="T1" fmla="*/ 100 h 640"/>
                  <a:gd name="T2" fmla="*/ 496 w 560"/>
                  <a:gd name="T3" fmla="*/ 106 h 640"/>
                  <a:gd name="T4" fmla="*/ 456 w 560"/>
                  <a:gd name="T5" fmla="*/ 118 h 640"/>
                  <a:gd name="T6" fmla="*/ 438 w 560"/>
                  <a:gd name="T7" fmla="*/ 110 h 640"/>
                  <a:gd name="T8" fmla="*/ 436 w 560"/>
                  <a:gd name="T9" fmla="*/ 82 h 640"/>
                  <a:gd name="T10" fmla="*/ 428 w 560"/>
                  <a:gd name="T11" fmla="*/ 76 h 640"/>
                  <a:gd name="T12" fmla="*/ 360 w 560"/>
                  <a:gd name="T13" fmla="*/ 146 h 640"/>
                  <a:gd name="T14" fmla="*/ 328 w 560"/>
                  <a:gd name="T15" fmla="*/ 192 h 640"/>
                  <a:gd name="T16" fmla="*/ 290 w 560"/>
                  <a:gd name="T17" fmla="*/ 108 h 640"/>
                  <a:gd name="T18" fmla="*/ 274 w 560"/>
                  <a:gd name="T19" fmla="*/ 38 h 640"/>
                  <a:gd name="T20" fmla="*/ 280 w 560"/>
                  <a:gd name="T21" fmla="*/ 6 h 640"/>
                  <a:gd name="T22" fmla="*/ 280 w 560"/>
                  <a:gd name="T23" fmla="*/ 2 h 640"/>
                  <a:gd name="T24" fmla="*/ 262 w 560"/>
                  <a:gd name="T25" fmla="*/ 0 h 640"/>
                  <a:gd name="T26" fmla="*/ 248 w 560"/>
                  <a:gd name="T27" fmla="*/ 14 h 640"/>
                  <a:gd name="T28" fmla="*/ 244 w 560"/>
                  <a:gd name="T29" fmla="*/ 18 h 640"/>
                  <a:gd name="T30" fmla="*/ 240 w 560"/>
                  <a:gd name="T31" fmla="*/ 26 h 640"/>
                  <a:gd name="T32" fmla="*/ 254 w 560"/>
                  <a:gd name="T33" fmla="*/ 88 h 640"/>
                  <a:gd name="T34" fmla="*/ 304 w 560"/>
                  <a:gd name="T35" fmla="*/ 204 h 640"/>
                  <a:gd name="T36" fmla="*/ 222 w 560"/>
                  <a:gd name="T37" fmla="*/ 206 h 640"/>
                  <a:gd name="T38" fmla="*/ 136 w 560"/>
                  <a:gd name="T39" fmla="*/ 224 h 640"/>
                  <a:gd name="T40" fmla="*/ 164 w 560"/>
                  <a:gd name="T41" fmla="*/ 234 h 640"/>
                  <a:gd name="T42" fmla="*/ 178 w 560"/>
                  <a:gd name="T43" fmla="*/ 254 h 640"/>
                  <a:gd name="T44" fmla="*/ 166 w 560"/>
                  <a:gd name="T45" fmla="*/ 272 h 640"/>
                  <a:gd name="T46" fmla="*/ 122 w 560"/>
                  <a:gd name="T47" fmla="*/ 300 h 640"/>
                  <a:gd name="T48" fmla="*/ 90 w 560"/>
                  <a:gd name="T49" fmla="*/ 348 h 640"/>
                  <a:gd name="T50" fmla="*/ 22 w 560"/>
                  <a:gd name="T51" fmla="*/ 414 h 640"/>
                  <a:gd name="T52" fmla="*/ 0 w 560"/>
                  <a:gd name="T53" fmla="*/ 430 h 640"/>
                  <a:gd name="T54" fmla="*/ 102 w 560"/>
                  <a:gd name="T55" fmla="*/ 404 h 640"/>
                  <a:gd name="T56" fmla="*/ 136 w 560"/>
                  <a:gd name="T57" fmla="*/ 406 h 640"/>
                  <a:gd name="T58" fmla="*/ 152 w 560"/>
                  <a:gd name="T59" fmla="*/ 418 h 640"/>
                  <a:gd name="T60" fmla="*/ 156 w 560"/>
                  <a:gd name="T61" fmla="*/ 438 h 640"/>
                  <a:gd name="T62" fmla="*/ 138 w 560"/>
                  <a:gd name="T63" fmla="*/ 486 h 640"/>
                  <a:gd name="T64" fmla="*/ 90 w 560"/>
                  <a:gd name="T65" fmla="*/ 550 h 640"/>
                  <a:gd name="T66" fmla="*/ 126 w 560"/>
                  <a:gd name="T67" fmla="*/ 542 h 640"/>
                  <a:gd name="T68" fmla="*/ 158 w 560"/>
                  <a:gd name="T69" fmla="*/ 550 h 640"/>
                  <a:gd name="T70" fmla="*/ 170 w 560"/>
                  <a:gd name="T71" fmla="*/ 572 h 640"/>
                  <a:gd name="T72" fmla="*/ 168 w 560"/>
                  <a:gd name="T73" fmla="*/ 626 h 640"/>
                  <a:gd name="T74" fmla="*/ 186 w 560"/>
                  <a:gd name="T75" fmla="*/ 626 h 640"/>
                  <a:gd name="T76" fmla="*/ 280 w 560"/>
                  <a:gd name="T77" fmla="*/ 640 h 640"/>
                  <a:gd name="T78" fmla="*/ 310 w 560"/>
                  <a:gd name="T79" fmla="*/ 628 h 640"/>
                  <a:gd name="T80" fmla="*/ 322 w 560"/>
                  <a:gd name="T81" fmla="*/ 628 h 640"/>
                  <a:gd name="T82" fmla="*/ 330 w 560"/>
                  <a:gd name="T83" fmla="*/ 580 h 640"/>
                  <a:gd name="T84" fmla="*/ 346 w 560"/>
                  <a:gd name="T85" fmla="*/ 526 h 640"/>
                  <a:gd name="T86" fmla="*/ 354 w 560"/>
                  <a:gd name="T87" fmla="*/ 526 h 640"/>
                  <a:gd name="T88" fmla="*/ 358 w 560"/>
                  <a:gd name="T89" fmla="*/ 534 h 640"/>
                  <a:gd name="T90" fmla="*/ 364 w 560"/>
                  <a:gd name="T91" fmla="*/ 584 h 640"/>
                  <a:gd name="T92" fmla="*/ 424 w 560"/>
                  <a:gd name="T93" fmla="*/ 640 h 640"/>
                  <a:gd name="T94" fmla="*/ 438 w 560"/>
                  <a:gd name="T95" fmla="*/ 624 h 640"/>
                  <a:gd name="T96" fmla="*/ 458 w 560"/>
                  <a:gd name="T97" fmla="*/ 622 h 640"/>
                  <a:gd name="T98" fmla="*/ 474 w 560"/>
                  <a:gd name="T99" fmla="*/ 640 h 6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560" h="640">
                    <a:moveTo>
                      <a:pt x="560" y="100"/>
                    </a:moveTo>
                    <a:lnTo>
                      <a:pt x="560" y="100"/>
                    </a:lnTo>
                    <a:lnTo>
                      <a:pt x="536" y="100"/>
                    </a:lnTo>
                    <a:lnTo>
                      <a:pt x="512" y="98"/>
                    </a:lnTo>
                    <a:lnTo>
                      <a:pt x="512" y="98"/>
                    </a:lnTo>
                    <a:lnTo>
                      <a:pt x="496" y="106"/>
                    </a:lnTo>
                    <a:lnTo>
                      <a:pt x="480" y="114"/>
                    </a:lnTo>
                    <a:lnTo>
                      <a:pt x="464" y="118"/>
                    </a:lnTo>
                    <a:lnTo>
                      <a:pt x="456" y="118"/>
                    </a:lnTo>
                    <a:lnTo>
                      <a:pt x="448" y="118"/>
                    </a:lnTo>
                    <a:lnTo>
                      <a:pt x="442" y="116"/>
                    </a:lnTo>
                    <a:lnTo>
                      <a:pt x="438" y="110"/>
                    </a:lnTo>
                    <a:lnTo>
                      <a:pt x="436" y="104"/>
                    </a:lnTo>
                    <a:lnTo>
                      <a:pt x="434" y="94"/>
                    </a:lnTo>
                    <a:lnTo>
                      <a:pt x="436" y="82"/>
                    </a:lnTo>
                    <a:lnTo>
                      <a:pt x="442" y="66"/>
                    </a:lnTo>
                    <a:lnTo>
                      <a:pt x="442" y="66"/>
                    </a:lnTo>
                    <a:lnTo>
                      <a:pt x="428" y="76"/>
                    </a:lnTo>
                    <a:lnTo>
                      <a:pt x="396" y="106"/>
                    </a:lnTo>
                    <a:lnTo>
                      <a:pt x="378" y="126"/>
                    </a:lnTo>
                    <a:lnTo>
                      <a:pt x="360" y="146"/>
                    </a:lnTo>
                    <a:lnTo>
                      <a:pt x="342" y="170"/>
                    </a:lnTo>
                    <a:lnTo>
                      <a:pt x="328" y="192"/>
                    </a:lnTo>
                    <a:lnTo>
                      <a:pt x="328" y="192"/>
                    </a:lnTo>
                    <a:lnTo>
                      <a:pt x="312" y="160"/>
                    </a:lnTo>
                    <a:lnTo>
                      <a:pt x="300" y="134"/>
                    </a:lnTo>
                    <a:lnTo>
                      <a:pt x="290" y="108"/>
                    </a:lnTo>
                    <a:lnTo>
                      <a:pt x="280" y="80"/>
                    </a:lnTo>
                    <a:lnTo>
                      <a:pt x="276" y="52"/>
                    </a:lnTo>
                    <a:lnTo>
                      <a:pt x="274" y="38"/>
                    </a:lnTo>
                    <a:lnTo>
                      <a:pt x="274" y="26"/>
                    </a:lnTo>
                    <a:lnTo>
                      <a:pt x="276" y="16"/>
                    </a:lnTo>
                    <a:lnTo>
                      <a:pt x="280" y="6"/>
                    </a:lnTo>
                    <a:lnTo>
                      <a:pt x="280" y="6"/>
                    </a:lnTo>
                    <a:lnTo>
                      <a:pt x="282" y="4"/>
                    </a:lnTo>
                    <a:lnTo>
                      <a:pt x="280" y="2"/>
                    </a:lnTo>
                    <a:lnTo>
                      <a:pt x="280" y="0"/>
                    </a:lnTo>
                    <a:lnTo>
                      <a:pt x="262" y="0"/>
                    </a:lnTo>
                    <a:lnTo>
                      <a:pt x="262" y="0"/>
                    </a:lnTo>
                    <a:lnTo>
                      <a:pt x="254" y="4"/>
                    </a:lnTo>
                    <a:lnTo>
                      <a:pt x="252" y="8"/>
                    </a:lnTo>
                    <a:lnTo>
                      <a:pt x="248" y="14"/>
                    </a:lnTo>
                    <a:lnTo>
                      <a:pt x="248" y="14"/>
                    </a:lnTo>
                    <a:lnTo>
                      <a:pt x="246" y="16"/>
                    </a:lnTo>
                    <a:lnTo>
                      <a:pt x="244" y="18"/>
                    </a:lnTo>
                    <a:lnTo>
                      <a:pt x="242" y="20"/>
                    </a:lnTo>
                    <a:lnTo>
                      <a:pt x="240" y="26"/>
                    </a:lnTo>
                    <a:lnTo>
                      <a:pt x="240" y="26"/>
                    </a:lnTo>
                    <a:lnTo>
                      <a:pt x="240" y="36"/>
                    </a:lnTo>
                    <a:lnTo>
                      <a:pt x="244" y="50"/>
                    </a:lnTo>
                    <a:lnTo>
                      <a:pt x="254" y="88"/>
                    </a:lnTo>
                    <a:lnTo>
                      <a:pt x="274" y="138"/>
                    </a:lnTo>
                    <a:lnTo>
                      <a:pt x="304" y="204"/>
                    </a:lnTo>
                    <a:lnTo>
                      <a:pt x="304" y="204"/>
                    </a:lnTo>
                    <a:lnTo>
                      <a:pt x="278" y="202"/>
                    </a:lnTo>
                    <a:lnTo>
                      <a:pt x="250" y="204"/>
                    </a:lnTo>
                    <a:lnTo>
                      <a:pt x="222" y="206"/>
                    </a:lnTo>
                    <a:lnTo>
                      <a:pt x="196" y="210"/>
                    </a:lnTo>
                    <a:lnTo>
                      <a:pt x="154" y="220"/>
                    </a:lnTo>
                    <a:lnTo>
                      <a:pt x="136" y="224"/>
                    </a:lnTo>
                    <a:lnTo>
                      <a:pt x="136" y="224"/>
                    </a:lnTo>
                    <a:lnTo>
                      <a:pt x="152" y="230"/>
                    </a:lnTo>
                    <a:lnTo>
                      <a:pt x="164" y="234"/>
                    </a:lnTo>
                    <a:lnTo>
                      <a:pt x="172" y="242"/>
                    </a:lnTo>
                    <a:lnTo>
                      <a:pt x="176" y="248"/>
                    </a:lnTo>
                    <a:lnTo>
                      <a:pt x="178" y="254"/>
                    </a:lnTo>
                    <a:lnTo>
                      <a:pt x="176" y="260"/>
                    </a:lnTo>
                    <a:lnTo>
                      <a:pt x="172" y="266"/>
                    </a:lnTo>
                    <a:lnTo>
                      <a:pt x="166" y="272"/>
                    </a:lnTo>
                    <a:lnTo>
                      <a:pt x="154" y="284"/>
                    </a:lnTo>
                    <a:lnTo>
                      <a:pt x="138" y="292"/>
                    </a:lnTo>
                    <a:lnTo>
                      <a:pt x="122" y="300"/>
                    </a:lnTo>
                    <a:lnTo>
                      <a:pt x="122" y="300"/>
                    </a:lnTo>
                    <a:lnTo>
                      <a:pt x="108" y="326"/>
                    </a:lnTo>
                    <a:lnTo>
                      <a:pt x="90" y="348"/>
                    </a:lnTo>
                    <a:lnTo>
                      <a:pt x="72" y="368"/>
                    </a:lnTo>
                    <a:lnTo>
                      <a:pt x="54" y="386"/>
                    </a:lnTo>
                    <a:lnTo>
                      <a:pt x="22" y="414"/>
                    </a:lnTo>
                    <a:lnTo>
                      <a:pt x="0" y="428"/>
                    </a:lnTo>
                    <a:lnTo>
                      <a:pt x="0" y="430"/>
                    </a:lnTo>
                    <a:lnTo>
                      <a:pt x="0" y="430"/>
                    </a:lnTo>
                    <a:lnTo>
                      <a:pt x="48" y="414"/>
                    </a:lnTo>
                    <a:lnTo>
                      <a:pt x="86" y="406"/>
                    </a:lnTo>
                    <a:lnTo>
                      <a:pt x="102" y="404"/>
                    </a:lnTo>
                    <a:lnTo>
                      <a:pt x="116" y="404"/>
                    </a:lnTo>
                    <a:lnTo>
                      <a:pt x="126" y="404"/>
                    </a:lnTo>
                    <a:lnTo>
                      <a:pt x="136" y="406"/>
                    </a:lnTo>
                    <a:lnTo>
                      <a:pt x="144" y="410"/>
                    </a:lnTo>
                    <a:lnTo>
                      <a:pt x="148" y="414"/>
                    </a:lnTo>
                    <a:lnTo>
                      <a:pt x="152" y="418"/>
                    </a:lnTo>
                    <a:lnTo>
                      <a:pt x="156" y="424"/>
                    </a:lnTo>
                    <a:lnTo>
                      <a:pt x="156" y="430"/>
                    </a:lnTo>
                    <a:lnTo>
                      <a:pt x="156" y="438"/>
                    </a:lnTo>
                    <a:lnTo>
                      <a:pt x="154" y="454"/>
                    </a:lnTo>
                    <a:lnTo>
                      <a:pt x="146" y="470"/>
                    </a:lnTo>
                    <a:lnTo>
                      <a:pt x="138" y="486"/>
                    </a:lnTo>
                    <a:lnTo>
                      <a:pt x="116" y="518"/>
                    </a:lnTo>
                    <a:lnTo>
                      <a:pt x="98" y="540"/>
                    </a:lnTo>
                    <a:lnTo>
                      <a:pt x="90" y="550"/>
                    </a:lnTo>
                    <a:lnTo>
                      <a:pt x="90" y="550"/>
                    </a:lnTo>
                    <a:lnTo>
                      <a:pt x="110" y="544"/>
                    </a:lnTo>
                    <a:lnTo>
                      <a:pt x="126" y="542"/>
                    </a:lnTo>
                    <a:lnTo>
                      <a:pt x="138" y="542"/>
                    </a:lnTo>
                    <a:lnTo>
                      <a:pt x="148" y="544"/>
                    </a:lnTo>
                    <a:lnTo>
                      <a:pt x="158" y="550"/>
                    </a:lnTo>
                    <a:lnTo>
                      <a:pt x="164" y="556"/>
                    </a:lnTo>
                    <a:lnTo>
                      <a:pt x="168" y="564"/>
                    </a:lnTo>
                    <a:lnTo>
                      <a:pt x="170" y="572"/>
                    </a:lnTo>
                    <a:lnTo>
                      <a:pt x="172" y="592"/>
                    </a:lnTo>
                    <a:lnTo>
                      <a:pt x="172" y="608"/>
                    </a:lnTo>
                    <a:lnTo>
                      <a:pt x="168" y="626"/>
                    </a:lnTo>
                    <a:lnTo>
                      <a:pt x="168" y="626"/>
                    </a:lnTo>
                    <a:lnTo>
                      <a:pt x="178" y="624"/>
                    </a:lnTo>
                    <a:lnTo>
                      <a:pt x="186" y="626"/>
                    </a:lnTo>
                    <a:lnTo>
                      <a:pt x="192" y="632"/>
                    </a:lnTo>
                    <a:lnTo>
                      <a:pt x="198" y="640"/>
                    </a:lnTo>
                    <a:lnTo>
                      <a:pt x="280" y="640"/>
                    </a:lnTo>
                    <a:lnTo>
                      <a:pt x="280" y="640"/>
                    </a:lnTo>
                    <a:lnTo>
                      <a:pt x="296" y="632"/>
                    </a:lnTo>
                    <a:lnTo>
                      <a:pt x="310" y="628"/>
                    </a:lnTo>
                    <a:lnTo>
                      <a:pt x="320" y="628"/>
                    </a:lnTo>
                    <a:lnTo>
                      <a:pt x="322" y="628"/>
                    </a:lnTo>
                    <a:lnTo>
                      <a:pt x="322" y="628"/>
                    </a:lnTo>
                    <a:lnTo>
                      <a:pt x="322" y="620"/>
                    </a:lnTo>
                    <a:lnTo>
                      <a:pt x="324" y="608"/>
                    </a:lnTo>
                    <a:lnTo>
                      <a:pt x="330" y="580"/>
                    </a:lnTo>
                    <a:lnTo>
                      <a:pt x="344" y="530"/>
                    </a:lnTo>
                    <a:lnTo>
                      <a:pt x="344" y="530"/>
                    </a:lnTo>
                    <a:lnTo>
                      <a:pt x="346" y="526"/>
                    </a:lnTo>
                    <a:lnTo>
                      <a:pt x="348" y="522"/>
                    </a:lnTo>
                    <a:lnTo>
                      <a:pt x="352" y="524"/>
                    </a:lnTo>
                    <a:lnTo>
                      <a:pt x="354" y="526"/>
                    </a:lnTo>
                    <a:lnTo>
                      <a:pt x="356" y="530"/>
                    </a:lnTo>
                    <a:lnTo>
                      <a:pt x="358" y="534"/>
                    </a:lnTo>
                    <a:lnTo>
                      <a:pt x="358" y="534"/>
                    </a:lnTo>
                    <a:lnTo>
                      <a:pt x="358" y="544"/>
                    </a:lnTo>
                    <a:lnTo>
                      <a:pt x="358" y="556"/>
                    </a:lnTo>
                    <a:lnTo>
                      <a:pt x="364" y="584"/>
                    </a:lnTo>
                    <a:lnTo>
                      <a:pt x="372" y="612"/>
                    </a:lnTo>
                    <a:lnTo>
                      <a:pt x="382" y="640"/>
                    </a:lnTo>
                    <a:lnTo>
                      <a:pt x="424" y="640"/>
                    </a:lnTo>
                    <a:lnTo>
                      <a:pt x="424" y="640"/>
                    </a:lnTo>
                    <a:lnTo>
                      <a:pt x="432" y="630"/>
                    </a:lnTo>
                    <a:lnTo>
                      <a:pt x="438" y="624"/>
                    </a:lnTo>
                    <a:lnTo>
                      <a:pt x="446" y="620"/>
                    </a:lnTo>
                    <a:lnTo>
                      <a:pt x="452" y="620"/>
                    </a:lnTo>
                    <a:lnTo>
                      <a:pt x="458" y="622"/>
                    </a:lnTo>
                    <a:lnTo>
                      <a:pt x="464" y="628"/>
                    </a:lnTo>
                    <a:lnTo>
                      <a:pt x="470" y="632"/>
                    </a:lnTo>
                    <a:lnTo>
                      <a:pt x="474" y="640"/>
                    </a:lnTo>
                    <a:lnTo>
                      <a:pt x="560" y="640"/>
                    </a:lnTo>
                    <a:lnTo>
                      <a:pt x="560" y="100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15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64" name="Group 200"/>
            <p:cNvGrpSpPr/>
            <p:nvPr/>
          </p:nvGrpSpPr>
          <p:grpSpPr>
            <a:xfrm>
              <a:off x="-17347" y="0"/>
              <a:ext cx="9161347" cy="6857992"/>
              <a:chOff x="-17347" y="0"/>
              <a:chExt cx="9161347" cy="6857992"/>
            </a:xfrm>
          </p:grpSpPr>
          <p:sp>
            <p:nvSpPr>
              <p:cNvPr id="65" name="Freeform 16"/>
              <p:cNvSpPr>
                <a:spLocks noChangeAspect="1"/>
              </p:cNvSpPr>
              <p:nvPr/>
            </p:nvSpPr>
            <p:spPr bwMode="auto">
              <a:xfrm rot="9111631">
                <a:off x="7788433" y="1465582"/>
                <a:ext cx="1285378" cy="1966190"/>
              </a:xfrm>
              <a:custGeom>
                <a:avLst/>
                <a:gdLst/>
                <a:ahLst/>
                <a:cxnLst>
                  <a:cxn ang="0">
                    <a:pos x="942" y="650"/>
                  </a:cxn>
                  <a:cxn ang="0">
                    <a:pos x="932" y="564"/>
                  </a:cxn>
                  <a:cxn ang="0">
                    <a:pos x="906" y="552"/>
                  </a:cxn>
                  <a:cxn ang="0">
                    <a:pos x="752" y="596"/>
                  </a:cxn>
                  <a:cxn ang="0">
                    <a:pos x="706" y="618"/>
                  </a:cxn>
                  <a:cxn ang="0">
                    <a:pos x="654" y="660"/>
                  </a:cxn>
                  <a:cxn ang="0">
                    <a:pos x="650" y="654"/>
                  </a:cxn>
                  <a:cxn ang="0">
                    <a:pos x="744" y="506"/>
                  </a:cxn>
                  <a:cxn ang="0">
                    <a:pos x="744" y="390"/>
                  </a:cxn>
                  <a:cxn ang="0">
                    <a:pos x="702" y="264"/>
                  </a:cxn>
                  <a:cxn ang="0">
                    <a:pos x="594" y="224"/>
                  </a:cxn>
                  <a:cxn ang="0">
                    <a:pos x="498" y="116"/>
                  </a:cxn>
                  <a:cxn ang="0">
                    <a:pos x="472" y="8"/>
                  </a:cxn>
                  <a:cxn ang="0">
                    <a:pos x="470" y="8"/>
                  </a:cxn>
                  <a:cxn ang="0">
                    <a:pos x="444" y="116"/>
                  </a:cxn>
                  <a:cxn ang="0">
                    <a:pos x="350" y="224"/>
                  </a:cxn>
                  <a:cxn ang="0">
                    <a:pos x="240" y="264"/>
                  </a:cxn>
                  <a:cxn ang="0">
                    <a:pos x="198" y="390"/>
                  </a:cxn>
                  <a:cxn ang="0">
                    <a:pos x="198" y="506"/>
                  </a:cxn>
                  <a:cxn ang="0">
                    <a:pos x="292" y="654"/>
                  </a:cxn>
                  <a:cxn ang="0">
                    <a:pos x="288" y="660"/>
                  </a:cxn>
                  <a:cxn ang="0">
                    <a:pos x="240" y="622"/>
                  </a:cxn>
                  <a:cxn ang="0">
                    <a:pos x="180" y="592"/>
                  </a:cxn>
                  <a:cxn ang="0">
                    <a:pos x="30" y="552"/>
                  </a:cxn>
                  <a:cxn ang="0">
                    <a:pos x="8" y="576"/>
                  </a:cxn>
                  <a:cxn ang="0">
                    <a:pos x="8" y="692"/>
                  </a:cxn>
                  <a:cxn ang="0">
                    <a:pos x="22" y="740"/>
                  </a:cxn>
                  <a:cxn ang="0">
                    <a:pos x="52" y="782"/>
                  </a:cxn>
                  <a:cxn ang="0">
                    <a:pos x="88" y="804"/>
                  </a:cxn>
                  <a:cxn ang="0">
                    <a:pos x="150" y="840"/>
                  </a:cxn>
                  <a:cxn ang="0">
                    <a:pos x="178" y="912"/>
                  </a:cxn>
                  <a:cxn ang="0">
                    <a:pos x="106" y="1008"/>
                  </a:cxn>
                  <a:cxn ang="0">
                    <a:pos x="174" y="1016"/>
                  </a:cxn>
                  <a:cxn ang="0">
                    <a:pos x="274" y="1056"/>
                  </a:cxn>
                  <a:cxn ang="0">
                    <a:pos x="346" y="1062"/>
                  </a:cxn>
                  <a:cxn ang="0">
                    <a:pos x="444" y="1020"/>
                  </a:cxn>
                  <a:cxn ang="0">
                    <a:pos x="430" y="1246"/>
                  </a:cxn>
                  <a:cxn ang="0">
                    <a:pos x="386" y="1382"/>
                  </a:cxn>
                  <a:cxn ang="0">
                    <a:pos x="352" y="1416"/>
                  </a:cxn>
                  <a:cxn ang="0">
                    <a:pos x="354" y="1432"/>
                  </a:cxn>
                  <a:cxn ang="0">
                    <a:pos x="386" y="1444"/>
                  </a:cxn>
                  <a:cxn ang="0">
                    <a:pos x="428" y="1430"/>
                  </a:cxn>
                  <a:cxn ang="0">
                    <a:pos x="448" y="1418"/>
                  </a:cxn>
                  <a:cxn ang="0">
                    <a:pos x="488" y="1236"/>
                  </a:cxn>
                  <a:cxn ang="0">
                    <a:pos x="516" y="1030"/>
                  </a:cxn>
                  <a:cxn ang="0">
                    <a:pos x="616" y="1064"/>
                  </a:cxn>
                  <a:cxn ang="0">
                    <a:pos x="682" y="1050"/>
                  </a:cxn>
                  <a:cxn ang="0">
                    <a:pos x="790" y="1012"/>
                  </a:cxn>
                  <a:cxn ang="0">
                    <a:pos x="810" y="988"/>
                  </a:cxn>
                  <a:cxn ang="0">
                    <a:pos x="764" y="896"/>
                  </a:cxn>
                  <a:cxn ang="0">
                    <a:pos x="804" y="830"/>
                  </a:cxn>
                  <a:cxn ang="0">
                    <a:pos x="868" y="798"/>
                  </a:cxn>
                  <a:cxn ang="0">
                    <a:pos x="902" y="772"/>
                  </a:cxn>
                  <a:cxn ang="0">
                    <a:pos x="924" y="732"/>
                  </a:cxn>
                </a:cxnLst>
                <a:rect l="0" t="0" r="r" b="b"/>
                <a:pathLst>
                  <a:path w="944" h="1444">
                    <a:moveTo>
                      <a:pt x="924" y="732"/>
                    </a:moveTo>
                    <a:lnTo>
                      <a:pt x="924" y="732"/>
                    </a:lnTo>
                    <a:lnTo>
                      <a:pt x="932" y="706"/>
                    </a:lnTo>
                    <a:lnTo>
                      <a:pt x="938" y="678"/>
                    </a:lnTo>
                    <a:lnTo>
                      <a:pt x="942" y="650"/>
                    </a:lnTo>
                    <a:lnTo>
                      <a:pt x="944" y="622"/>
                    </a:lnTo>
                    <a:lnTo>
                      <a:pt x="942" y="598"/>
                    </a:lnTo>
                    <a:lnTo>
                      <a:pt x="938" y="578"/>
                    </a:lnTo>
                    <a:lnTo>
                      <a:pt x="934" y="570"/>
                    </a:lnTo>
                    <a:lnTo>
                      <a:pt x="932" y="564"/>
                    </a:lnTo>
                    <a:lnTo>
                      <a:pt x="926" y="558"/>
                    </a:lnTo>
                    <a:lnTo>
                      <a:pt x="922" y="556"/>
                    </a:lnTo>
                    <a:lnTo>
                      <a:pt x="922" y="556"/>
                    </a:lnTo>
                    <a:lnTo>
                      <a:pt x="916" y="554"/>
                    </a:lnTo>
                    <a:lnTo>
                      <a:pt x="906" y="552"/>
                    </a:lnTo>
                    <a:lnTo>
                      <a:pt x="886" y="554"/>
                    </a:lnTo>
                    <a:lnTo>
                      <a:pt x="862" y="558"/>
                    </a:lnTo>
                    <a:lnTo>
                      <a:pt x="838" y="566"/>
                    </a:lnTo>
                    <a:lnTo>
                      <a:pt x="788" y="582"/>
                    </a:lnTo>
                    <a:lnTo>
                      <a:pt x="752" y="596"/>
                    </a:lnTo>
                    <a:lnTo>
                      <a:pt x="752" y="596"/>
                    </a:lnTo>
                    <a:lnTo>
                      <a:pt x="750" y="596"/>
                    </a:lnTo>
                    <a:lnTo>
                      <a:pt x="750" y="596"/>
                    </a:lnTo>
                    <a:lnTo>
                      <a:pt x="726" y="608"/>
                    </a:lnTo>
                    <a:lnTo>
                      <a:pt x="706" y="618"/>
                    </a:lnTo>
                    <a:lnTo>
                      <a:pt x="692" y="630"/>
                    </a:lnTo>
                    <a:lnTo>
                      <a:pt x="678" y="638"/>
                    </a:lnTo>
                    <a:lnTo>
                      <a:pt x="662" y="654"/>
                    </a:lnTo>
                    <a:lnTo>
                      <a:pt x="658" y="658"/>
                    </a:lnTo>
                    <a:lnTo>
                      <a:pt x="654" y="660"/>
                    </a:lnTo>
                    <a:lnTo>
                      <a:pt x="654" y="660"/>
                    </a:lnTo>
                    <a:lnTo>
                      <a:pt x="650" y="660"/>
                    </a:lnTo>
                    <a:lnTo>
                      <a:pt x="648" y="658"/>
                    </a:lnTo>
                    <a:lnTo>
                      <a:pt x="650" y="654"/>
                    </a:lnTo>
                    <a:lnTo>
                      <a:pt x="650" y="654"/>
                    </a:lnTo>
                    <a:lnTo>
                      <a:pt x="660" y="638"/>
                    </a:lnTo>
                    <a:lnTo>
                      <a:pt x="724" y="548"/>
                    </a:lnTo>
                    <a:lnTo>
                      <a:pt x="724" y="548"/>
                    </a:lnTo>
                    <a:lnTo>
                      <a:pt x="736" y="528"/>
                    </a:lnTo>
                    <a:lnTo>
                      <a:pt x="744" y="506"/>
                    </a:lnTo>
                    <a:lnTo>
                      <a:pt x="748" y="484"/>
                    </a:lnTo>
                    <a:lnTo>
                      <a:pt x="750" y="462"/>
                    </a:lnTo>
                    <a:lnTo>
                      <a:pt x="750" y="438"/>
                    </a:lnTo>
                    <a:lnTo>
                      <a:pt x="748" y="414"/>
                    </a:lnTo>
                    <a:lnTo>
                      <a:pt x="744" y="390"/>
                    </a:lnTo>
                    <a:lnTo>
                      <a:pt x="740" y="368"/>
                    </a:lnTo>
                    <a:lnTo>
                      <a:pt x="728" y="328"/>
                    </a:lnTo>
                    <a:lnTo>
                      <a:pt x="716" y="294"/>
                    </a:lnTo>
                    <a:lnTo>
                      <a:pt x="702" y="264"/>
                    </a:lnTo>
                    <a:lnTo>
                      <a:pt x="702" y="264"/>
                    </a:lnTo>
                    <a:lnTo>
                      <a:pt x="680" y="260"/>
                    </a:lnTo>
                    <a:lnTo>
                      <a:pt x="660" y="254"/>
                    </a:lnTo>
                    <a:lnTo>
                      <a:pt x="642" y="248"/>
                    </a:lnTo>
                    <a:lnTo>
                      <a:pt x="624" y="240"/>
                    </a:lnTo>
                    <a:lnTo>
                      <a:pt x="594" y="224"/>
                    </a:lnTo>
                    <a:lnTo>
                      <a:pt x="566" y="204"/>
                    </a:lnTo>
                    <a:lnTo>
                      <a:pt x="544" y="184"/>
                    </a:lnTo>
                    <a:lnTo>
                      <a:pt x="526" y="162"/>
                    </a:lnTo>
                    <a:lnTo>
                      <a:pt x="510" y="138"/>
                    </a:lnTo>
                    <a:lnTo>
                      <a:pt x="498" y="116"/>
                    </a:lnTo>
                    <a:lnTo>
                      <a:pt x="490" y="92"/>
                    </a:lnTo>
                    <a:lnTo>
                      <a:pt x="482" y="72"/>
                    </a:lnTo>
                    <a:lnTo>
                      <a:pt x="478" y="52"/>
                    </a:lnTo>
                    <a:lnTo>
                      <a:pt x="474" y="34"/>
                    </a:lnTo>
                    <a:lnTo>
                      <a:pt x="472" y="8"/>
                    </a:lnTo>
                    <a:lnTo>
                      <a:pt x="472" y="0"/>
                    </a:lnTo>
                    <a:lnTo>
                      <a:pt x="472" y="2"/>
                    </a:lnTo>
                    <a:lnTo>
                      <a:pt x="472" y="0"/>
                    </a:lnTo>
                    <a:lnTo>
                      <a:pt x="472" y="0"/>
                    </a:lnTo>
                    <a:lnTo>
                      <a:pt x="470" y="8"/>
                    </a:lnTo>
                    <a:lnTo>
                      <a:pt x="468" y="34"/>
                    </a:lnTo>
                    <a:lnTo>
                      <a:pt x="466" y="52"/>
                    </a:lnTo>
                    <a:lnTo>
                      <a:pt x="460" y="72"/>
                    </a:lnTo>
                    <a:lnTo>
                      <a:pt x="454" y="92"/>
                    </a:lnTo>
                    <a:lnTo>
                      <a:pt x="444" y="116"/>
                    </a:lnTo>
                    <a:lnTo>
                      <a:pt x="432" y="138"/>
                    </a:lnTo>
                    <a:lnTo>
                      <a:pt x="418" y="162"/>
                    </a:lnTo>
                    <a:lnTo>
                      <a:pt x="398" y="184"/>
                    </a:lnTo>
                    <a:lnTo>
                      <a:pt x="376" y="204"/>
                    </a:lnTo>
                    <a:lnTo>
                      <a:pt x="350" y="224"/>
                    </a:lnTo>
                    <a:lnTo>
                      <a:pt x="318" y="240"/>
                    </a:lnTo>
                    <a:lnTo>
                      <a:pt x="300" y="248"/>
                    </a:lnTo>
                    <a:lnTo>
                      <a:pt x="282" y="254"/>
                    </a:lnTo>
                    <a:lnTo>
                      <a:pt x="262" y="260"/>
                    </a:lnTo>
                    <a:lnTo>
                      <a:pt x="240" y="264"/>
                    </a:lnTo>
                    <a:lnTo>
                      <a:pt x="240" y="264"/>
                    </a:lnTo>
                    <a:lnTo>
                      <a:pt x="226" y="294"/>
                    </a:lnTo>
                    <a:lnTo>
                      <a:pt x="214" y="328"/>
                    </a:lnTo>
                    <a:lnTo>
                      <a:pt x="202" y="368"/>
                    </a:lnTo>
                    <a:lnTo>
                      <a:pt x="198" y="390"/>
                    </a:lnTo>
                    <a:lnTo>
                      <a:pt x="194" y="414"/>
                    </a:lnTo>
                    <a:lnTo>
                      <a:pt x="192" y="438"/>
                    </a:lnTo>
                    <a:lnTo>
                      <a:pt x="192" y="462"/>
                    </a:lnTo>
                    <a:lnTo>
                      <a:pt x="194" y="484"/>
                    </a:lnTo>
                    <a:lnTo>
                      <a:pt x="198" y="506"/>
                    </a:lnTo>
                    <a:lnTo>
                      <a:pt x="208" y="528"/>
                    </a:lnTo>
                    <a:lnTo>
                      <a:pt x="218" y="548"/>
                    </a:lnTo>
                    <a:lnTo>
                      <a:pt x="218" y="548"/>
                    </a:lnTo>
                    <a:lnTo>
                      <a:pt x="282" y="638"/>
                    </a:lnTo>
                    <a:lnTo>
                      <a:pt x="292" y="654"/>
                    </a:lnTo>
                    <a:lnTo>
                      <a:pt x="292" y="654"/>
                    </a:lnTo>
                    <a:lnTo>
                      <a:pt x="294" y="658"/>
                    </a:lnTo>
                    <a:lnTo>
                      <a:pt x="292" y="660"/>
                    </a:lnTo>
                    <a:lnTo>
                      <a:pt x="288" y="660"/>
                    </a:lnTo>
                    <a:lnTo>
                      <a:pt x="288" y="660"/>
                    </a:lnTo>
                    <a:lnTo>
                      <a:pt x="284" y="658"/>
                    </a:lnTo>
                    <a:lnTo>
                      <a:pt x="280" y="654"/>
                    </a:lnTo>
                    <a:lnTo>
                      <a:pt x="266" y="640"/>
                    </a:lnTo>
                    <a:lnTo>
                      <a:pt x="254" y="632"/>
                    </a:lnTo>
                    <a:lnTo>
                      <a:pt x="240" y="622"/>
                    </a:lnTo>
                    <a:lnTo>
                      <a:pt x="224" y="612"/>
                    </a:lnTo>
                    <a:lnTo>
                      <a:pt x="202" y="602"/>
                    </a:lnTo>
                    <a:lnTo>
                      <a:pt x="202" y="600"/>
                    </a:lnTo>
                    <a:lnTo>
                      <a:pt x="202" y="600"/>
                    </a:lnTo>
                    <a:lnTo>
                      <a:pt x="180" y="592"/>
                    </a:lnTo>
                    <a:lnTo>
                      <a:pt x="126" y="572"/>
                    </a:lnTo>
                    <a:lnTo>
                      <a:pt x="96" y="562"/>
                    </a:lnTo>
                    <a:lnTo>
                      <a:pt x="66" y="556"/>
                    </a:lnTo>
                    <a:lnTo>
                      <a:pt x="42" y="552"/>
                    </a:lnTo>
                    <a:lnTo>
                      <a:pt x="30" y="552"/>
                    </a:lnTo>
                    <a:lnTo>
                      <a:pt x="22" y="556"/>
                    </a:lnTo>
                    <a:lnTo>
                      <a:pt x="22" y="556"/>
                    </a:lnTo>
                    <a:lnTo>
                      <a:pt x="18" y="558"/>
                    </a:lnTo>
                    <a:lnTo>
                      <a:pt x="14" y="562"/>
                    </a:lnTo>
                    <a:lnTo>
                      <a:pt x="8" y="576"/>
                    </a:lnTo>
                    <a:lnTo>
                      <a:pt x="2" y="594"/>
                    </a:lnTo>
                    <a:lnTo>
                      <a:pt x="0" y="616"/>
                    </a:lnTo>
                    <a:lnTo>
                      <a:pt x="2" y="640"/>
                    </a:lnTo>
                    <a:lnTo>
                      <a:pt x="4" y="666"/>
                    </a:lnTo>
                    <a:lnTo>
                      <a:pt x="8" y="692"/>
                    </a:lnTo>
                    <a:lnTo>
                      <a:pt x="16" y="718"/>
                    </a:lnTo>
                    <a:lnTo>
                      <a:pt x="16" y="718"/>
                    </a:lnTo>
                    <a:lnTo>
                      <a:pt x="16" y="726"/>
                    </a:lnTo>
                    <a:lnTo>
                      <a:pt x="16" y="726"/>
                    </a:lnTo>
                    <a:lnTo>
                      <a:pt x="22" y="740"/>
                    </a:lnTo>
                    <a:lnTo>
                      <a:pt x="30" y="754"/>
                    </a:lnTo>
                    <a:lnTo>
                      <a:pt x="38" y="768"/>
                    </a:lnTo>
                    <a:lnTo>
                      <a:pt x="50" y="782"/>
                    </a:lnTo>
                    <a:lnTo>
                      <a:pt x="50" y="782"/>
                    </a:lnTo>
                    <a:lnTo>
                      <a:pt x="52" y="782"/>
                    </a:lnTo>
                    <a:lnTo>
                      <a:pt x="52" y="782"/>
                    </a:lnTo>
                    <a:lnTo>
                      <a:pt x="60" y="790"/>
                    </a:lnTo>
                    <a:lnTo>
                      <a:pt x="70" y="796"/>
                    </a:lnTo>
                    <a:lnTo>
                      <a:pt x="78" y="800"/>
                    </a:lnTo>
                    <a:lnTo>
                      <a:pt x="88" y="804"/>
                    </a:lnTo>
                    <a:lnTo>
                      <a:pt x="88" y="804"/>
                    </a:lnTo>
                    <a:lnTo>
                      <a:pt x="104" y="808"/>
                    </a:lnTo>
                    <a:lnTo>
                      <a:pt x="128" y="822"/>
                    </a:lnTo>
                    <a:lnTo>
                      <a:pt x="138" y="830"/>
                    </a:lnTo>
                    <a:lnTo>
                      <a:pt x="150" y="840"/>
                    </a:lnTo>
                    <a:lnTo>
                      <a:pt x="160" y="852"/>
                    </a:lnTo>
                    <a:lnTo>
                      <a:pt x="168" y="866"/>
                    </a:lnTo>
                    <a:lnTo>
                      <a:pt x="176" y="880"/>
                    </a:lnTo>
                    <a:lnTo>
                      <a:pt x="178" y="896"/>
                    </a:lnTo>
                    <a:lnTo>
                      <a:pt x="178" y="912"/>
                    </a:lnTo>
                    <a:lnTo>
                      <a:pt x="174" y="930"/>
                    </a:lnTo>
                    <a:lnTo>
                      <a:pt x="166" y="948"/>
                    </a:lnTo>
                    <a:lnTo>
                      <a:pt x="152" y="968"/>
                    </a:lnTo>
                    <a:lnTo>
                      <a:pt x="132" y="988"/>
                    </a:lnTo>
                    <a:lnTo>
                      <a:pt x="106" y="1008"/>
                    </a:lnTo>
                    <a:lnTo>
                      <a:pt x="106" y="1008"/>
                    </a:lnTo>
                    <a:lnTo>
                      <a:pt x="118" y="1008"/>
                    </a:lnTo>
                    <a:lnTo>
                      <a:pt x="132" y="1008"/>
                    </a:lnTo>
                    <a:lnTo>
                      <a:pt x="152" y="1012"/>
                    </a:lnTo>
                    <a:lnTo>
                      <a:pt x="174" y="1016"/>
                    </a:lnTo>
                    <a:lnTo>
                      <a:pt x="202" y="1024"/>
                    </a:lnTo>
                    <a:lnTo>
                      <a:pt x="230" y="1034"/>
                    </a:lnTo>
                    <a:lnTo>
                      <a:pt x="260" y="1050"/>
                    </a:lnTo>
                    <a:lnTo>
                      <a:pt x="260" y="1050"/>
                    </a:lnTo>
                    <a:lnTo>
                      <a:pt x="274" y="1056"/>
                    </a:lnTo>
                    <a:lnTo>
                      <a:pt x="288" y="1060"/>
                    </a:lnTo>
                    <a:lnTo>
                      <a:pt x="304" y="1064"/>
                    </a:lnTo>
                    <a:lnTo>
                      <a:pt x="318" y="1064"/>
                    </a:lnTo>
                    <a:lnTo>
                      <a:pt x="332" y="1064"/>
                    </a:lnTo>
                    <a:lnTo>
                      <a:pt x="346" y="1062"/>
                    </a:lnTo>
                    <a:lnTo>
                      <a:pt x="372" y="1056"/>
                    </a:lnTo>
                    <a:lnTo>
                      <a:pt x="396" y="1046"/>
                    </a:lnTo>
                    <a:lnTo>
                      <a:pt x="418" y="1036"/>
                    </a:lnTo>
                    <a:lnTo>
                      <a:pt x="444" y="1020"/>
                    </a:lnTo>
                    <a:lnTo>
                      <a:pt x="444" y="1020"/>
                    </a:lnTo>
                    <a:lnTo>
                      <a:pt x="444" y="1050"/>
                    </a:lnTo>
                    <a:lnTo>
                      <a:pt x="444" y="1096"/>
                    </a:lnTo>
                    <a:lnTo>
                      <a:pt x="442" y="1152"/>
                    </a:lnTo>
                    <a:lnTo>
                      <a:pt x="436" y="1214"/>
                    </a:lnTo>
                    <a:lnTo>
                      <a:pt x="430" y="1246"/>
                    </a:lnTo>
                    <a:lnTo>
                      <a:pt x="424" y="1276"/>
                    </a:lnTo>
                    <a:lnTo>
                      <a:pt x="418" y="1306"/>
                    </a:lnTo>
                    <a:lnTo>
                      <a:pt x="408" y="1334"/>
                    </a:lnTo>
                    <a:lnTo>
                      <a:pt x="398" y="1360"/>
                    </a:lnTo>
                    <a:lnTo>
                      <a:pt x="386" y="1382"/>
                    </a:lnTo>
                    <a:lnTo>
                      <a:pt x="372" y="1400"/>
                    </a:lnTo>
                    <a:lnTo>
                      <a:pt x="364" y="1408"/>
                    </a:lnTo>
                    <a:lnTo>
                      <a:pt x="356" y="1414"/>
                    </a:lnTo>
                    <a:lnTo>
                      <a:pt x="356" y="1414"/>
                    </a:lnTo>
                    <a:lnTo>
                      <a:pt x="352" y="1416"/>
                    </a:lnTo>
                    <a:lnTo>
                      <a:pt x="350" y="1420"/>
                    </a:lnTo>
                    <a:lnTo>
                      <a:pt x="348" y="1422"/>
                    </a:lnTo>
                    <a:lnTo>
                      <a:pt x="350" y="1426"/>
                    </a:lnTo>
                    <a:lnTo>
                      <a:pt x="352" y="1428"/>
                    </a:lnTo>
                    <a:lnTo>
                      <a:pt x="354" y="1432"/>
                    </a:lnTo>
                    <a:lnTo>
                      <a:pt x="354" y="1432"/>
                    </a:lnTo>
                    <a:lnTo>
                      <a:pt x="362" y="1438"/>
                    </a:lnTo>
                    <a:lnTo>
                      <a:pt x="368" y="1440"/>
                    </a:lnTo>
                    <a:lnTo>
                      <a:pt x="376" y="1444"/>
                    </a:lnTo>
                    <a:lnTo>
                      <a:pt x="386" y="1444"/>
                    </a:lnTo>
                    <a:lnTo>
                      <a:pt x="398" y="1444"/>
                    </a:lnTo>
                    <a:lnTo>
                      <a:pt x="410" y="1440"/>
                    </a:lnTo>
                    <a:lnTo>
                      <a:pt x="422" y="1434"/>
                    </a:lnTo>
                    <a:lnTo>
                      <a:pt x="422" y="1434"/>
                    </a:lnTo>
                    <a:lnTo>
                      <a:pt x="428" y="1430"/>
                    </a:lnTo>
                    <a:lnTo>
                      <a:pt x="434" y="1430"/>
                    </a:lnTo>
                    <a:lnTo>
                      <a:pt x="442" y="1428"/>
                    </a:lnTo>
                    <a:lnTo>
                      <a:pt x="444" y="1424"/>
                    </a:lnTo>
                    <a:lnTo>
                      <a:pt x="448" y="1418"/>
                    </a:lnTo>
                    <a:lnTo>
                      <a:pt x="448" y="1418"/>
                    </a:lnTo>
                    <a:lnTo>
                      <a:pt x="458" y="1398"/>
                    </a:lnTo>
                    <a:lnTo>
                      <a:pt x="466" y="1370"/>
                    </a:lnTo>
                    <a:lnTo>
                      <a:pt x="474" y="1334"/>
                    </a:lnTo>
                    <a:lnTo>
                      <a:pt x="482" y="1288"/>
                    </a:lnTo>
                    <a:lnTo>
                      <a:pt x="488" y="1236"/>
                    </a:lnTo>
                    <a:lnTo>
                      <a:pt x="494" y="1174"/>
                    </a:lnTo>
                    <a:lnTo>
                      <a:pt x="498" y="1104"/>
                    </a:lnTo>
                    <a:lnTo>
                      <a:pt x="502" y="1022"/>
                    </a:lnTo>
                    <a:lnTo>
                      <a:pt x="502" y="1022"/>
                    </a:lnTo>
                    <a:lnTo>
                      <a:pt x="516" y="1030"/>
                    </a:lnTo>
                    <a:lnTo>
                      <a:pt x="532" y="1040"/>
                    </a:lnTo>
                    <a:lnTo>
                      <a:pt x="552" y="1050"/>
                    </a:lnTo>
                    <a:lnTo>
                      <a:pt x="576" y="1058"/>
                    </a:lnTo>
                    <a:lnTo>
                      <a:pt x="602" y="1062"/>
                    </a:lnTo>
                    <a:lnTo>
                      <a:pt x="616" y="1064"/>
                    </a:lnTo>
                    <a:lnTo>
                      <a:pt x="628" y="1064"/>
                    </a:lnTo>
                    <a:lnTo>
                      <a:pt x="642" y="1064"/>
                    </a:lnTo>
                    <a:lnTo>
                      <a:pt x="656" y="1060"/>
                    </a:lnTo>
                    <a:lnTo>
                      <a:pt x="668" y="1056"/>
                    </a:lnTo>
                    <a:lnTo>
                      <a:pt x="682" y="1050"/>
                    </a:lnTo>
                    <a:lnTo>
                      <a:pt x="682" y="1050"/>
                    </a:lnTo>
                    <a:lnTo>
                      <a:pt x="712" y="1034"/>
                    </a:lnTo>
                    <a:lnTo>
                      <a:pt x="742" y="1024"/>
                    </a:lnTo>
                    <a:lnTo>
                      <a:pt x="768" y="1016"/>
                    </a:lnTo>
                    <a:lnTo>
                      <a:pt x="790" y="1012"/>
                    </a:lnTo>
                    <a:lnTo>
                      <a:pt x="810" y="1008"/>
                    </a:lnTo>
                    <a:lnTo>
                      <a:pt x="824" y="1008"/>
                    </a:lnTo>
                    <a:lnTo>
                      <a:pt x="836" y="1008"/>
                    </a:lnTo>
                    <a:lnTo>
                      <a:pt x="836" y="1008"/>
                    </a:lnTo>
                    <a:lnTo>
                      <a:pt x="810" y="988"/>
                    </a:lnTo>
                    <a:lnTo>
                      <a:pt x="790" y="968"/>
                    </a:lnTo>
                    <a:lnTo>
                      <a:pt x="776" y="948"/>
                    </a:lnTo>
                    <a:lnTo>
                      <a:pt x="768" y="930"/>
                    </a:lnTo>
                    <a:lnTo>
                      <a:pt x="764" y="912"/>
                    </a:lnTo>
                    <a:lnTo>
                      <a:pt x="764" y="896"/>
                    </a:lnTo>
                    <a:lnTo>
                      <a:pt x="768" y="880"/>
                    </a:lnTo>
                    <a:lnTo>
                      <a:pt x="774" y="866"/>
                    </a:lnTo>
                    <a:lnTo>
                      <a:pt x="782" y="852"/>
                    </a:lnTo>
                    <a:lnTo>
                      <a:pt x="792" y="840"/>
                    </a:lnTo>
                    <a:lnTo>
                      <a:pt x="804" y="830"/>
                    </a:lnTo>
                    <a:lnTo>
                      <a:pt x="816" y="822"/>
                    </a:lnTo>
                    <a:lnTo>
                      <a:pt x="838" y="808"/>
                    </a:lnTo>
                    <a:lnTo>
                      <a:pt x="854" y="804"/>
                    </a:lnTo>
                    <a:lnTo>
                      <a:pt x="854" y="804"/>
                    </a:lnTo>
                    <a:lnTo>
                      <a:pt x="868" y="798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92" y="782"/>
                    </a:lnTo>
                    <a:lnTo>
                      <a:pt x="902" y="772"/>
                    </a:lnTo>
                    <a:lnTo>
                      <a:pt x="910" y="762"/>
                    </a:lnTo>
                    <a:lnTo>
                      <a:pt x="918" y="748"/>
                    </a:lnTo>
                    <a:lnTo>
                      <a:pt x="918" y="748"/>
                    </a:lnTo>
                    <a:lnTo>
                      <a:pt x="924" y="732"/>
                    </a:lnTo>
                    <a:lnTo>
                      <a:pt x="924" y="732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25400">
                  <a:schemeClr val="accent1">
                    <a:alpha val="43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6" name="Freeform 24"/>
              <p:cNvSpPr>
                <a:spLocks noChangeAspect="1"/>
              </p:cNvSpPr>
              <p:nvPr/>
            </p:nvSpPr>
            <p:spPr bwMode="auto">
              <a:xfrm rot="4324833">
                <a:off x="8243059" y="5300272"/>
                <a:ext cx="474357" cy="1154204"/>
              </a:xfrm>
              <a:custGeom>
                <a:avLst/>
                <a:gdLst/>
                <a:ahLst/>
                <a:cxnLst>
                  <a:cxn ang="0">
                    <a:pos x="152" y="0"/>
                  </a:cxn>
                  <a:cxn ang="0">
                    <a:pos x="164" y="50"/>
                  </a:cxn>
                  <a:cxn ang="0">
                    <a:pos x="164" y="102"/>
                  </a:cxn>
                  <a:cxn ang="0">
                    <a:pos x="154" y="154"/>
                  </a:cxn>
                  <a:cxn ang="0">
                    <a:pos x="138" y="206"/>
                  </a:cxn>
                  <a:cxn ang="0">
                    <a:pos x="92" y="310"/>
                  </a:cxn>
                  <a:cxn ang="0">
                    <a:pos x="48" y="404"/>
                  </a:cxn>
                  <a:cxn ang="0">
                    <a:pos x="32" y="446"/>
                  </a:cxn>
                  <a:cxn ang="0">
                    <a:pos x="10" y="528"/>
                  </a:cxn>
                  <a:cxn ang="0">
                    <a:pos x="2" y="592"/>
                  </a:cxn>
                  <a:cxn ang="0">
                    <a:pos x="0" y="634"/>
                  </a:cxn>
                  <a:cxn ang="0">
                    <a:pos x="6" y="682"/>
                  </a:cxn>
                  <a:cxn ang="0">
                    <a:pos x="24" y="762"/>
                  </a:cxn>
                  <a:cxn ang="0">
                    <a:pos x="48" y="824"/>
                  </a:cxn>
                  <a:cxn ang="0">
                    <a:pos x="80" y="872"/>
                  </a:cxn>
                  <a:cxn ang="0">
                    <a:pos x="114" y="906"/>
                  </a:cxn>
                  <a:cxn ang="0">
                    <a:pos x="152" y="928"/>
                  </a:cxn>
                  <a:cxn ang="0">
                    <a:pos x="188" y="942"/>
                  </a:cxn>
                  <a:cxn ang="0">
                    <a:pos x="236" y="950"/>
                  </a:cxn>
                  <a:cxn ang="0">
                    <a:pos x="230" y="982"/>
                  </a:cxn>
                  <a:cxn ang="0">
                    <a:pos x="210" y="1050"/>
                  </a:cxn>
                  <a:cxn ang="0">
                    <a:pos x="186" y="1114"/>
                  </a:cxn>
                  <a:cxn ang="0">
                    <a:pos x="162" y="1150"/>
                  </a:cxn>
                  <a:cxn ang="0">
                    <a:pos x="142" y="1168"/>
                  </a:cxn>
                  <a:cxn ang="0">
                    <a:pos x="132" y="1174"/>
                  </a:cxn>
                  <a:cxn ang="0">
                    <a:pos x="126" y="1178"/>
                  </a:cxn>
                  <a:cxn ang="0">
                    <a:pos x="130" y="1188"/>
                  </a:cxn>
                  <a:cxn ang="0">
                    <a:pos x="134" y="1192"/>
                  </a:cxn>
                  <a:cxn ang="0">
                    <a:pos x="154" y="1202"/>
                  </a:cxn>
                  <a:cxn ang="0">
                    <a:pos x="172" y="1202"/>
                  </a:cxn>
                  <a:cxn ang="0">
                    <a:pos x="184" y="1198"/>
                  </a:cxn>
                  <a:cxn ang="0">
                    <a:pos x="194" y="1196"/>
                  </a:cxn>
                  <a:cxn ang="0">
                    <a:pos x="206" y="1188"/>
                  </a:cxn>
                  <a:cxn ang="0">
                    <a:pos x="214" y="1174"/>
                  </a:cxn>
                  <a:cxn ang="0">
                    <a:pos x="232" y="1134"/>
                  </a:cxn>
                  <a:cxn ang="0">
                    <a:pos x="262" y="1038"/>
                  </a:cxn>
                  <a:cxn ang="0">
                    <a:pos x="282" y="946"/>
                  </a:cxn>
                  <a:cxn ang="0">
                    <a:pos x="288" y="946"/>
                  </a:cxn>
                  <a:cxn ang="0">
                    <a:pos x="334" y="912"/>
                  </a:cxn>
                  <a:cxn ang="0">
                    <a:pos x="374" y="876"/>
                  </a:cxn>
                  <a:cxn ang="0">
                    <a:pos x="408" y="840"/>
                  </a:cxn>
                  <a:cxn ang="0">
                    <a:pos x="434" y="802"/>
                  </a:cxn>
                  <a:cxn ang="0">
                    <a:pos x="456" y="764"/>
                  </a:cxn>
                  <a:cxn ang="0">
                    <a:pos x="472" y="726"/>
                  </a:cxn>
                  <a:cxn ang="0">
                    <a:pos x="490" y="648"/>
                  </a:cxn>
                  <a:cxn ang="0">
                    <a:pos x="492" y="568"/>
                  </a:cxn>
                  <a:cxn ang="0">
                    <a:pos x="478" y="490"/>
                  </a:cxn>
                  <a:cxn ang="0">
                    <a:pos x="454" y="414"/>
                  </a:cxn>
                  <a:cxn ang="0">
                    <a:pos x="420" y="340"/>
                  </a:cxn>
                  <a:cxn ang="0">
                    <a:pos x="380" y="270"/>
                  </a:cxn>
                  <a:cxn ang="0">
                    <a:pos x="336" y="206"/>
                  </a:cxn>
                  <a:cxn ang="0">
                    <a:pos x="248" y="98"/>
                  </a:cxn>
                  <a:cxn ang="0">
                    <a:pos x="180" y="26"/>
                  </a:cxn>
                  <a:cxn ang="0">
                    <a:pos x="152" y="0"/>
                  </a:cxn>
                </a:cxnLst>
                <a:rect l="0" t="0" r="r" b="b"/>
                <a:pathLst>
                  <a:path w="494" h="1202">
                    <a:moveTo>
                      <a:pt x="152" y="0"/>
                    </a:moveTo>
                    <a:lnTo>
                      <a:pt x="152" y="0"/>
                    </a:lnTo>
                    <a:lnTo>
                      <a:pt x="160" y="26"/>
                    </a:lnTo>
                    <a:lnTo>
                      <a:pt x="164" y="50"/>
                    </a:lnTo>
                    <a:lnTo>
                      <a:pt x="166" y="76"/>
                    </a:lnTo>
                    <a:lnTo>
                      <a:pt x="164" y="102"/>
                    </a:lnTo>
                    <a:lnTo>
                      <a:pt x="160" y="128"/>
                    </a:lnTo>
                    <a:lnTo>
                      <a:pt x="154" y="154"/>
                    </a:lnTo>
                    <a:lnTo>
                      <a:pt x="148" y="180"/>
                    </a:lnTo>
                    <a:lnTo>
                      <a:pt x="138" y="206"/>
                    </a:lnTo>
                    <a:lnTo>
                      <a:pt x="116" y="258"/>
                    </a:lnTo>
                    <a:lnTo>
                      <a:pt x="92" y="310"/>
                    </a:lnTo>
                    <a:lnTo>
                      <a:pt x="70" y="358"/>
                    </a:lnTo>
                    <a:lnTo>
                      <a:pt x="48" y="404"/>
                    </a:lnTo>
                    <a:lnTo>
                      <a:pt x="48" y="404"/>
                    </a:lnTo>
                    <a:lnTo>
                      <a:pt x="32" y="446"/>
                    </a:lnTo>
                    <a:lnTo>
                      <a:pt x="18" y="488"/>
                    </a:lnTo>
                    <a:lnTo>
                      <a:pt x="10" y="528"/>
                    </a:lnTo>
                    <a:lnTo>
                      <a:pt x="4" y="562"/>
                    </a:lnTo>
                    <a:lnTo>
                      <a:pt x="2" y="592"/>
                    </a:lnTo>
                    <a:lnTo>
                      <a:pt x="0" y="614"/>
                    </a:lnTo>
                    <a:lnTo>
                      <a:pt x="0" y="634"/>
                    </a:lnTo>
                    <a:lnTo>
                      <a:pt x="0" y="634"/>
                    </a:lnTo>
                    <a:lnTo>
                      <a:pt x="6" y="682"/>
                    </a:lnTo>
                    <a:lnTo>
                      <a:pt x="14" y="724"/>
                    </a:lnTo>
                    <a:lnTo>
                      <a:pt x="24" y="762"/>
                    </a:lnTo>
                    <a:lnTo>
                      <a:pt x="36" y="796"/>
                    </a:lnTo>
                    <a:lnTo>
                      <a:pt x="48" y="824"/>
                    </a:lnTo>
                    <a:lnTo>
                      <a:pt x="64" y="850"/>
                    </a:lnTo>
                    <a:lnTo>
                      <a:pt x="80" y="872"/>
                    </a:lnTo>
                    <a:lnTo>
                      <a:pt x="96" y="890"/>
                    </a:lnTo>
                    <a:lnTo>
                      <a:pt x="114" y="906"/>
                    </a:lnTo>
                    <a:lnTo>
                      <a:pt x="132" y="918"/>
                    </a:lnTo>
                    <a:lnTo>
                      <a:pt x="152" y="928"/>
                    </a:lnTo>
                    <a:lnTo>
                      <a:pt x="170" y="936"/>
                    </a:lnTo>
                    <a:lnTo>
                      <a:pt x="188" y="942"/>
                    </a:lnTo>
                    <a:lnTo>
                      <a:pt x="204" y="946"/>
                    </a:lnTo>
                    <a:lnTo>
                      <a:pt x="236" y="950"/>
                    </a:lnTo>
                    <a:lnTo>
                      <a:pt x="236" y="950"/>
                    </a:lnTo>
                    <a:lnTo>
                      <a:pt x="230" y="982"/>
                    </a:lnTo>
                    <a:lnTo>
                      <a:pt x="220" y="1016"/>
                    </a:lnTo>
                    <a:lnTo>
                      <a:pt x="210" y="1050"/>
                    </a:lnTo>
                    <a:lnTo>
                      <a:pt x="200" y="1082"/>
                    </a:lnTo>
                    <a:lnTo>
                      <a:pt x="186" y="1114"/>
                    </a:lnTo>
                    <a:lnTo>
                      <a:pt x="170" y="1140"/>
                    </a:lnTo>
                    <a:lnTo>
                      <a:pt x="162" y="1150"/>
                    </a:lnTo>
                    <a:lnTo>
                      <a:pt x="152" y="1160"/>
                    </a:lnTo>
                    <a:lnTo>
                      <a:pt x="142" y="1168"/>
                    </a:lnTo>
                    <a:lnTo>
                      <a:pt x="132" y="1174"/>
                    </a:lnTo>
                    <a:lnTo>
                      <a:pt x="132" y="1174"/>
                    </a:lnTo>
                    <a:lnTo>
                      <a:pt x="130" y="1176"/>
                    </a:lnTo>
                    <a:lnTo>
                      <a:pt x="126" y="1178"/>
                    </a:lnTo>
                    <a:lnTo>
                      <a:pt x="126" y="1182"/>
                    </a:lnTo>
                    <a:lnTo>
                      <a:pt x="130" y="1188"/>
                    </a:lnTo>
                    <a:lnTo>
                      <a:pt x="130" y="1188"/>
                    </a:lnTo>
                    <a:lnTo>
                      <a:pt x="134" y="1192"/>
                    </a:lnTo>
                    <a:lnTo>
                      <a:pt x="146" y="1200"/>
                    </a:lnTo>
                    <a:lnTo>
                      <a:pt x="154" y="1202"/>
                    </a:lnTo>
                    <a:lnTo>
                      <a:pt x="162" y="1202"/>
                    </a:lnTo>
                    <a:lnTo>
                      <a:pt x="172" y="1202"/>
                    </a:lnTo>
                    <a:lnTo>
                      <a:pt x="184" y="1198"/>
                    </a:lnTo>
                    <a:lnTo>
                      <a:pt x="184" y="1198"/>
                    </a:lnTo>
                    <a:lnTo>
                      <a:pt x="190" y="1196"/>
                    </a:lnTo>
                    <a:lnTo>
                      <a:pt x="194" y="1196"/>
                    </a:lnTo>
                    <a:lnTo>
                      <a:pt x="200" y="1194"/>
                    </a:lnTo>
                    <a:lnTo>
                      <a:pt x="206" y="1188"/>
                    </a:lnTo>
                    <a:lnTo>
                      <a:pt x="206" y="1188"/>
                    </a:lnTo>
                    <a:lnTo>
                      <a:pt x="214" y="1174"/>
                    </a:lnTo>
                    <a:lnTo>
                      <a:pt x="224" y="1156"/>
                    </a:lnTo>
                    <a:lnTo>
                      <a:pt x="232" y="1134"/>
                    </a:lnTo>
                    <a:lnTo>
                      <a:pt x="242" y="1108"/>
                    </a:lnTo>
                    <a:lnTo>
                      <a:pt x="262" y="1038"/>
                    </a:lnTo>
                    <a:lnTo>
                      <a:pt x="282" y="946"/>
                    </a:lnTo>
                    <a:lnTo>
                      <a:pt x="282" y="946"/>
                    </a:lnTo>
                    <a:lnTo>
                      <a:pt x="288" y="946"/>
                    </a:lnTo>
                    <a:lnTo>
                      <a:pt x="288" y="946"/>
                    </a:lnTo>
                    <a:lnTo>
                      <a:pt x="312" y="928"/>
                    </a:lnTo>
                    <a:lnTo>
                      <a:pt x="334" y="912"/>
                    </a:lnTo>
                    <a:lnTo>
                      <a:pt x="354" y="894"/>
                    </a:lnTo>
                    <a:lnTo>
                      <a:pt x="374" y="876"/>
                    </a:lnTo>
                    <a:lnTo>
                      <a:pt x="392" y="858"/>
                    </a:lnTo>
                    <a:lnTo>
                      <a:pt x="408" y="840"/>
                    </a:lnTo>
                    <a:lnTo>
                      <a:pt x="422" y="822"/>
                    </a:lnTo>
                    <a:lnTo>
                      <a:pt x="434" y="802"/>
                    </a:lnTo>
                    <a:lnTo>
                      <a:pt x="446" y="784"/>
                    </a:lnTo>
                    <a:lnTo>
                      <a:pt x="456" y="764"/>
                    </a:lnTo>
                    <a:lnTo>
                      <a:pt x="466" y="746"/>
                    </a:lnTo>
                    <a:lnTo>
                      <a:pt x="472" y="726"/>
                    </a:lnTo>
                    <a:lnTo>
                      <a:pt x="484" y="688"/>
                    </a:lnTo>
                    <a:lnTo>
                      <a:pt x="490" y="648"/>
                    </a:lnTo>
                    <a:lnTo>
                      <a:pt x="494" y="608"/>
                    </a:lnTo>
                    <a:lnTo>
                      <a:pt x="492" y="568"/>
                    </a:lnTo>
                    <a:lnTo>
                      <a:pt x="486" y="530"/>
                    </a:lnTo>
                    <a:lnTo>
                      <a:pt x="478" y="490"/>
                    </a:lnTo>
                    <a:lnTo>
                      <a:pt x="468" y="452"/>
                    </a:lnTo>
                    <a:lnTo>
                      <a:pt x="454" y="414"/>
                    </a:lnTo>
                    <a:lnTo>
                      <a:pt x="438" y="376"/>
                    </a:lnTo>
                    <a:lnTo>
                      <a:pt x="420" y="340"/>
                    </a:lnTo>
                    <a:lnTo>
                      <a:pt x="400" y="304"/>
                    </a:lnTo>
                    <a:lnTo>
                      <a:pt x="380" y="270"/>
                    </a:lnTo>
                    <a:lnTo>
                      <a:pt x="358" y="238"/>
                    </a:lnTo>
                    <a:lnTo>
                      <a:pt x="336" y="206"/>
                    </a:lnTo>
                    <a:lnTo>
                      <a:pt x="290" y="148"/>
                    </a:lnTo>
                    <a:lnTo>
                      <a:pt x="248" y="98"/>
                    </a:lnTo>
                    <a:lnTo>
                      <a:pt x="210" y="58"/>
                    </a:lnTo>
                    <a:lnTo>
                      <a:pt x="180" y="26"/>
                    </a:lnTo>
                    <a:lnTo>
                      <a:pt x="152" y="0"/>
                    </a:lnTo>
                    <a:lnTo>
                      <a:pt x="152" y="0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38100">
                  <a:schemeClr val="accent1">
                    <a:alpha val="43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7" name="Freeform 28"/>
              <p:cNvSpPr>
                <a:spLocks noChangeAspect="1"/>
              </p:cNvSpPr>
              <p:nvPr/>
            </p:nvSpPr>
            <p:spPr bwMode="auto">
              <a:xfrm rot="19659348">
                <a:off x="7187072" y="3993953"/>
                <a:ext cx="942538" cy="1486797"/>
              </a:xfrm>
              <a:custGeom>
                <a:avLst/>
                <a:gdLst/>
                <a:ahLst/>
                <a:cxnLst>
                  <a:cxn ang="0">
                    <a:pos x="1140" y="784"/>
                  </a:cxn>
                  <a:cxn ang="0">
                    <a:pos x="1090" y="812"/>
                  </a:cxn>
                  <a:cxn ang="0">
                    <a:pos x="1052" y="766"/>
                  </a:cxn>
                  <a:cxn ang="0">
                    <a:pos x="956" y="774"/>
                  </a:cxn>
                  <a:cxn ang="0">
                    <a:pos x="842" y="848"/>
                  </a:cxn>
                  <a:cxn ang="0">
                    <a:pos x="824" y="848"/>
                  </a:cxn>
                  <a:cxn ang="0">
                    <a:pos x="928" y="698"/>
                  </a:cxn>
                  <a:cxn ang="0">
                    <a:pos x="952" y="538"/>
                  </a:cxn>
                  <a:cxn ang="0">
                    <a:pos x="898" y="354"/>
                  </a:cxn>
                  <a:cxn ang="0">
                    <a:pos x="792" y="312"/>
                  </a:cxn>
                  <a:cxn ang="0">
                    <a:pos x="688" y="238"/>
                  </a:cxn>
                  <a:cxn ang="0">
                    <a:pos x="600" y="68"/>
                  </a:cxn>
                  <a:cxn ang="0">
                    <a:pos x="592" y="0"/>
                  </a:cxn>
                  <a:cxn ang="0">
                    <a:pos x="558" y="150"/>
                  </a:cxn>
                  <a:cxn ang="0">
                    <a:pos x="452" y="278"/>
                  </a:cxn>
                  <a:cxn ang="0">
                    <a:pos x="322" y="338"/>
                  </a:cxn>
                  <a:cxn ang="0">
                    <a:pos x="252" y="452"/>
                  </a:cxn>
                  <a:cxn ang="0">
                    <a:pos x="234" y="628"/>
                  </a:cxn>
                  <a:cxn ang="0">
                    <a:pos x="320" y="786"/>
                  </a:cxn>
                  <a:cxn ang="0">
                    <a:pos x="356" y="856"/>
                  </a:cxn>
                  <a:cxn ang="0">
                    <a:pos x="288" y="804"/>
                  </a:cxn>
                  <a:cxn ang="0">
                    <a:pos x="174" y="760"/>
                  </a:cxn>
                  <a:cxn ang="0">
                    <a:pos x="110" y="782"/>
                  </a:cxn>
                  <a:cxn ang="0">
                    <a:pos x="84" y="810"/>
                  </a:cxn>
                  <a:cxn ang="0">
                    <a:pos x="18" y="742"/>
                  </a:cxn>
                  <a:cxn ang="0">
                    <a:pos x="6" y="734"/>
                  </a:cxn>
                  <a:cxn ang="0">
                    <a:pos x="4" y="942"/>
                  </a:cxn>
                  <a:cxn ang="0">
                    <a:pos x="52" y="1018"/>
                  </a:cxn>
                  <a:cxn ang="0">
                    <a:pos x="118" y="1050"/>
                  </a:cxn>
                  <a:cxn ang="0">
                    <a:pos x="200" y="1124"/>
                  </a:cxn>
                  <a:cxn ang="0">
                    <a:pos x="208" y="1206"/>
                  </a:cxn>
                  <a:cxn ang="0">
                    <a:pos x="154" y="1282"/>
                  </a:cxn>
                  <a:cxn ang="0">
                    <a:pos x="178" y="1312"/>
                  </a:cxn>
                  <a:cxn ang="0">
                    <a:pos x="338" y="1372"/>
                  </a:cxn>
                  <a:cxn ang="0">
                    <a:pos x="448" y="1374"/>
                  </a:cxn>
                  <a:cxn ang="0">
                    <a:pos x="558" y="1324"/>
                  </a:cxn>
                  <a:cxn ang="0">
                    <a:pos x="540" y="1616"/>
                  </a:cxn>
                  <a:cxn ang="0">
                    <a:pos x="474" y="1806"/>
                  </a:cxn>
                  <a:cxn ang="0">
                    <a:pos x="434" y="1842"/>
                  </a:cxn>
                  <a:cxn ang="0">
                    <a:pos x="450" y="1864"/>
                  </a:cxn>
                  <a:cxn ang="0">
                    <a:pos x="528" y="1860"/>
                  </a:cxn>
                  <a:cxn ang="0">
                    <a:pos x="554" y="1852"/>
                  </a:cxn>
                  <a:cxn ang="0">
                    <a:pos x="596" y="1730"/>
                  </a:cxn>
                  <a:cxn ang="0">
                    <a:pos x="634" y="1326"/>
                  </a:cxn>
                  <a:cxn ang="0">
                    <a:pos x="762" y="1380"/>
                  </a:cxn>
                  <a:cxn ang="0">
                    <a:pos x="866" y="1362"/>
                  </a:cxn>
                  <a:cxn ang="0">
                    <a:pos x="1032" y="1310"/>
                  </a:cxn>
                  <a:cxn ang="0">
                    <a:pos x="1018" y="1268"/>
                  </a:cxn>
                  <a:cxn ang="0">
                    <a:pos x="974" y="1194"/>
                  </a:cxn>
                  <a:cxn ang="0">
                    <a:pos x="996" y="1106"/>
                  </a:cxn>
                  <a:cxn ang="0">
                    <a:pos x="1080" y="1046"/>
                  </a:cxn>
                  <a:cxn ang="0">
                    <a:pos x="1148" y="1006"/>
                  </a:cxn>
                  <a:cxn ang="0">
                    <a:pos x="1186" y="920"/>
                  </a:cxn>
                  <a:cxn ang="0">
                    <a:pos x="1178" y="724"/>
                  </a:cxn>
                </a:cxnLst>
                <a:rect l="0" t="0" r="r" b="b"/>
                <a:pathLst>
                  <a:path w="1188" h="1874">
                    <a:moveTo>
                      <a:pt x="1170" y="730"/>
                    </a:moveTo>
                    <a:lnTo>
                      <a:pt x="1170" y="730"/>
                    </a:lnTo>
                    <a:lnTo>
                      <a:pt x="1168" y="742"/>
                    </a:lnTo>
                    <a:lnTo>
                      <a:pt x="1164" y="752"/>
                    </a:lnTo>
                    <a:lnTo>
                      <a:pt x="1154" y="768"/>
                    </a:lnTo>
                    <a:lnTo>
                      <a:pt x="1140" y="784"/>
                    </a:lnTo>
                    <a:lnTo>
                      <a:pt x="1126" y="796"/>
                    </a:lnTo>
                    <a:lnTo>
                      <a:pt x="1114" y="804"/>
                    </a:lnTo>
                    <a:lnTo>
                      <a:pt x="1102" y="810"/>
                    </a:lnTo>
                    <a:lnTo>
                      <a:pt x="1092" y="816"/>
                    </a:lnTo>
                    <a:lnTo>
                      <a:pt x="1092" y="816"/>
                    </a:lnTo>
                    <a:lnTo>
                      <a:pt x="1090" y="812"/>
                    </a:lnTo>
                    <a:lnTo>
                      <a:pt x="1088" y="802"/>
                    </a:lnTo>
                    <a:lnTo>
                      <a:pt x="1080" y="790"/>
                    </a:lnTo>
                    <a:lnTo>
                      <a:pt x="1076" y="782"/>
                    </a:lnTo>
                    <a:lnTo>
                      <a:pt x="1068" y="776"/>
                    </a:lnTo>
                    <a:lnTo>
                      <a:pt x="1060" y="770"/>
                    </a:lnTo>
                    <a:lnTo>
                      <a:pt x="1052" y="766"/>
                    </a:lnTo>
                    <a:lnTo>
                      <a:pt x="1040" y="762"/>
                    </a:lnTo>
                    <a:lnTo>
                      <a:pt x="1028" y="760"/>
                    </a:lnTo>
                    <a:lnTo>
                      <a:pt x="1012" y="760"/>
                    </a:lnTo>
                    <a:lnTo>
                      <a:pt x="996" y="762"/>
                    </a:lnTo>
                    <a:lnTo>
                      <a:pt x="976" y="768"/>
                    </a:lnTo>
                    <a:lnTo>
                      <a:pt x="956" y="774"/>
                    </a:lnTo>
                    <a:lnTo>
                      <a:pt x="956" y="774"/>
                    </a:lnTo>
                    <a:lnTo>
                      <a:pt x="924" y="790"/>
                    </a:lnTo>
                    <a:lnTo>
                      <a:pt x="898" y="804"/>
                    </a:lnTo>
                    <a:lnTo>
                      <a:pt x="878" y="818"/>
                    </a:lnTo>
                    <a:lnTo>
                      <a:pt x="862" y="830"/>
                    </a:lnTo>
                    <a:lnTo>
                      <a:pt x="842" y="848"/>
                    </a:lnTo>
                    <a:lnTo>
                      <a:pt x="836" y="854"/>
                    </a:lnTo>
                    <a:lnTo>
                      <a:pt x="830" y="856"/>
                    </a:lnTo>
                    <a:lnTo>
                      <a:pt x="830" y="856"/>
                    </a:lnTo>
                    <a:lnTo>
                      <a:pt x="826" y="856"/>
                    </a:lnTo>
                    <a:lnTo>
                      <a:pt x="824" y="854"/>
                    </a:lnTo>
                    <a:lnTo>
                      <a:pt x="824" y="848"/>
                    </a:lnTo>
                    <a:lnTo>
                      <a:pt x="824" y="848"/>
                    </a:lnTo>
                    <a:lnTo>
                      <a:pt x="838" y="828"/>
                    </a:lnTo>
                    <a:lnTo>
                      <a:pt x="866" y="786"/>
                    </a:lnTo>
                    <a:lnTo>
                      <a:pt x="920" y="710"/>
                    </a:lnTo>
                    <a:lnTo>
                      <a:pt x="920" y="710"/>
                    </a:lnTo>
                    <a:lnTo>
                      <a:pt x="928" y="698"/>
                    </a:lnTo>
                    <a:lnTo>
                      <a:pt x="936" y="686"/>
                    </a:lnTo>
                    <a:lnTo>
                      <a:pt x="946" y="658"/>
                    </a:lnTo>
                    <a:lnTo>
                      <a:pt x="952" y="628"/>
                    </a:lnTo>
                    <a:lnTo>
                      <a:pt x="956" y="598"/>
                    </a:lnTo>
                    <a:lnTo>
                      <a:pt x="956" y="568"/>
                    </a:lnTo>
                    <a:lnTo>
                      <a:pt x="952" y="538"/>
                    </a:lnTo>
                    <a:lnTo>
                      <a:pt x="948" y="508"/>
                    </a:lnTo>
                    <a:lnTo>
                      <a:pt x="942" y="478"/>
                    </a:lnTo>
                    <a:lnTo>
                      <a:pt x="934" y="452"/>
                    </a:lnTo>
                    <a:lnTo>
                      <a:pt x="926" y="426"/>
                    </a:lnTo>
                    <a:lnTo>
                      <a:pt x="910" y="384"/>
                    </a:lnTo>
                    <a:lnTo>
                      <a:pt x="898" y="354"/>
                    </a:lnTo>
                    <a:lnTo>
                      <a:pt x="892" y="344"/>
                    </a:lnTo>
                    <a:lnTo>
                      <a:pt x="892" y="344"/>
                    </a:lnTo>
                    <a:lnTo>
                      <a:pt x="864" y="338"/>
                    </a:lnTo>
                    <a:lnTo>
                      <a:pt x="838" y="330"/>
                    </a:lnTo>
                    <a:lnTo>
                      <a:pt x="814" y="322"/>
                    </a:lnTo>
                    <a:lnTo>
                      <a:pt x="792" y="312"/>
                    </a:lnTo>
                    <a:lnTo>
                      <a:pt x="770" y="302"/>
                    </a:lnTo>
                    <a:lnTo>
                      <a:pt x="752" y="290"/>
                    </a:lnTo>
                    <a:lnTo>
                      <a:pt x="734" y="278"/>
                    </a:lnTo>
                    <a:lnTo>
                      <a:pt x="716" y="266"/>
                    </a:lnTo>
                    <a:lnTo>
                      <a:pt x="702" y="252"/>
                    </a:lnTo>
                    <a:lnTo>
                      <a:pt x="688" y="238"/>
                    </a:lnTo>
                    <a:lnTo>
                      <a:pt x="664" y="210"/>
                    </a:lnTo>
                    <a:lnTo>
                      <a:pt x="644" y="180"/>
                    </a:lnTo>
                    <a:lnTo>
                      <a:pt x="628" y="150"/>
                    </a:lnTo>
                    <a:lnTo>
                      <a:pt x="616" y="122"/>
                    </a:lnTo>
                    <a:lnTo>
                      <a:pt x="608" y="94"/>
                    </a:lnTo>
                    <a:lnTo>
                      <a:pt x="600" y="68"/>
                    </a:lnTo>
                    <a:lnTo>
                      <a:pt x="596" y="46"/>
                    </a:lnTo>
                    <a:lnTo>
                      <a:pt x="594" y="12"/>
                    </a:lnTo>
                    <a:lnTo>
                      <a:pt x="594" y="0"/>
                    </a:lnTo>
                    <a:lnTo>
                      <a:pt x="594" y="4"/>
                    </a:lnTo>
                    <a:lnTo>
                      <a:pt x="592" y="0"/>
                    </a:lnTo>
                    <a:lnTo>
                      <a:pt x="592" y="0"/>
                    </a:lnTo>
                    <a:lnTo>
                      <a:pt x="592" y="12"/>
                    </a:lnTo>
                    <a:lnTo>
                      <a:pt x="590" y="46"/>
                    </a:lnTo>
                    <a:lnTo>
                      <a:pt x="586" y="68"/>
                    </a:lnTo>
                    <a:lnTo>
                      <a:pt x="578" y="94"/>
                    </a:lnTo>
                    <a:lnTo>
                      <a:pt x="570" y="122"/>
                    </a:lnTo>
                    <a:lnTo>
                      <a:pt x="558" y="150"/>
                    </a:lnTo>
                    <a:lnTo>
                      <a:pt x="542" y="180"/>
                    </a:lnTo>
                    <a:lnTo>
                      <a:pt x="522" y="210"/>
                    </a:lnTo>
                    <a:lnTo>
                      <a:pt x="498" y="238"/>
                    </a:lnTo>
                    <a:lnTo>
                      <a:pt x="484" y="252"/>
                    </a:lnTo>
                    <a:lnTo>
                      <a:pt x="470" y="266"/>
                    </a:lnTo>
                    <a:lnTo>
                      <a:pt x="452" y="278"/>
                    </a:lnTo>
                    <a:lnTo>
                      <a:pt x="434" y="290"/>
                    </a:lnTo>
                    <a:lnTo>
                      <a:pt x="416" y="302"/>
                    </a:lnTo>
                    <a:lnTo>
                      <a:pt x="394" y="312"/>
                    </a:lnTo>
                    <a:lnTo>
                      <a:pt x="372" y="322"/>
                    </a:lnTo>
                    <a:lnTo>
                      <a:pt x="348" y="330"/>
                    </a:lnTo>
                    <a:lnTo>
                      <a:pt x="322" y="338"/>
                    </a:lnTo>
                    <a:lnTo>
                      <a:pt x="294" y="344"/>
                    </a:lnTo>
                    <a:lnTo>
                      <a:pt x="294" y="344"/>
                    </a:lnTo>
                    <a:lnTo>
                      <a:pt x="288" y="354"/>
                    </a:lnTo>
                    <a:lnTo>
                      <a:pt x="276" y="384"/>
                    </a:lnTo>
                    <a:lnTo>
                      <a:pt x="260" y="426"/>
                    </a:lnTo>
                    <a:lnTo>
                      <a:pt x="252" y="452"/>
                    </a:lnTo>
                    <a:lnTo>
                      <a:pt x="244" y="478"/>
                    </a:lnTo>
                    <a:lnTo>
                      <a:pt x="238" y="508"/>
                    </a:lnTo>
                    <a:lnTo>
                      <a:pt x="234" y="538"/>
                    </a:lnTo>
                    <a:lnTo>
                      <a:pt x="230" y="568"/>
                    </a:lnTo>
                    <a:lnTo>
                      <a:pt x="230" y="598"/>
                    </a:lnTo>
                    <a:lnTo>
                      <a:pt x="234" y="628"/>
                    </a:lnTo>
                    <a:lnTo>
                      <a:pt x="240" y="658"/>
                    </a:lnTo>
                    <a:lnTo>
                      <a:pt x="250" y="686"/>
                    </a:lnTo>
                    <a:lnTo>
                      <a:pt x="258" y="698"/>
                    </a:lnTo>
                    <a:lnTo>
                      <a:pt x="266" y="710"/>
                    </a:lnTo>
                    <a:lnTo>
                      <a:pt x="266" y="710"/>
                    </a:lnTo>
                    <a:lnTo>
                      <a:pt x="320" y="786"/>
                    </a:lnTo>
                    <a:lnTo>
                      <a:pt x="348" y="828"/>
                    </a:lnTo>
                    <a:lnTo>
                      <a:pt x="362" y="848"/>
                    </a:lnTo>
                    <a:lnTo>
                      <a:pt x="362" y="848"/>
                    </a:lnTo>
                    <a:lnTo>
                      <a:pt x="362" y="854"/>
                    </a:lnTo>
                    <a:lnTo>
                      <a:pt x="360" y="856"/>
                    </a:lnTo>
                    <a:lnTo>
                      <a:pt x="356" y="856"/>
                    </a:lnTo>
                    <a:lnTo>
                      <a:pt x="356" y="856"/>
                    </a:lnTo>
                    <a:lnTo>
                      <a:pt x="350" y="854"/>
                    </a:lnTo>
                    <a:lnTo>
                      <a:pt x="344" y="848"/>
                    </a:lnTo>
                    <a:lnTo>
                      <a:pt x="324" y="830"/>
                    </a:lnTo>
                    <a:lnTo>
                      <a:pt x="308" y="818"/>
                    </a:lnTo>
                    <a:lnTo>
                      <a:pt x="288" y="804"/>
                    </a:lnTo>
                    <a:lnTo>
                      <a:pt x="262" y="790"/>
                    </a:lnTo>
                    <a:lnTo>
                      <a:pt x="230" y="774"/>
                    </a:lnTo>
                    <a:lnTo>
                      <a:pt x="230" y="774"/>
                    </a:lnTo>
                    <a:lnTo>
                      <a:pt x="210" y="768"/>
                    </a:lnTo>
                    <a:lnTo>
                      <a:pt x="190" y="762"/>
                    </a:lnTo>
                    <a:lnTo>
                      <a:pt x="174" y="760"/>
                    </a:lnTo>
                    <a:lnTo>
                      <a:pt x="158" y="760"/>
                    </a:lnTo>
                    <a:lnTo>
                      <a:pt x="146" y="762"/>
                    </a:lnTo>
                    <a:lnTo>
                      <a:pt x="134" y="766"/>
                    </a:lnTo>
                    <a:lnTo>
                      <a:pt x="126" y="770"/>
                    </a:lnTo>
                    <a:lnTo>
                      <a:pt x="118" y="776"/>
                    </a:lnTo>
                    <a:lnTo>
                      <a:pt x="110" y="782"/>
                    </a:lnTo>
                    <a:lnTo>
                      <a:pt x="106" y="790"/>
                    </a:lnTo>
                    <a:lnTo>
                      <a:pt x="98" y="802"/>
                    </a:lnTo>
                    <a:lnTo>
                      <a:pt x="96" y="812"/>
                    </a:lnTo>
                    <a:lnTo>
                      <a:pt x="94" y="816"/>
                    </a:lnTo>
                    <a:lnTo>
                      <a:pt x="94" y="816"/>
                    </a:lnTo>
                    <a:lnTo>
                      <a:pt x="84" y="810"/>
                    </a:lnTo>
                    <a:lnTo>
                      <a:pt x="72" y="804"/>
                    </a:lnTo>
                    <a:lnTo>
                      <a:pt x="60" y="796"/>
                    </a:lnTo>
                    <a:lnTo>
                      <a:pt x="46" y="784"/>
                    </a:lnTo>
                    <a:lnTo>
                      <a:pt x="34" y="768"/>
                    </a:lnTo>
                    <a:lnTo>
                      <a:pt x="22" y="752"/>
                    </a:lnTo>
                    <a:lnTo>
                      <a:pt x="18" y="742"/>
                    </a:lnTo>
                    <a:lnTo>
                      <a:pt x="16" y="730"/>
                    </a:lnTo>
                    <a:lnTo>
                      <a:pt x="16" y="730"/>
                    </a:lnTo>
                    <a:lnTo>
                      <a:pt x="14" y="722"/>
                    </a:lnTo>
                    <a:lnTo>
                      <a:pt x="10" y="722"/>
                    </a:lnTo>
                    <a:lnTo>
                      <a:pt x="8" y="724"/>
                    </a:lnTo>
                    <a:lnTo>
                      <a:pt x="6" y="734"/>
                    </a:lnTo>
                    <a:lnTo>
                      <a:pt x="4" y="762"/>
                    </a:lnTo>
                    <a:lnTo>
                      <a:pt x="0" y="800"/>
                    </a:lnTo>
                    <a:lnTo>
                      <a:pt x="0" y="842"/>
                    </a:lnTo>
                    <a:lnTo>
                      <a:pt x="0" y="884"/>
                    </a:lnTo>
                    <a:lnTo>
                      <a:pt x="0" y="920"/>
                    </a:lnTo>
                    <a:lnTo>
                      <a:pt x="4" y="942"/>
                    </a:lnTo>
                    <a:lnTo>
                      <a:pt x="4" y="942"/>
                    </a:lnTo>
                    <a:lnTo>
                      <a:pt x="8" y="958"/>
                    </a:lnTo>
                    <a:lnTo>
                      <a:pt x="16" y="974"/>
                    </a:lnTo>
                    <a:lnTo>
                      <a:pt x="26" y="990"/>
                    </a:lnTo>
                    <a:lnTo>
                      <a:pt x="38" y="1006"/>
                    </a:lnTo>
                    <a:lnTo>
                      <a:pt x="52" y="1018"/>
                    </a:lnTo>
                    <a:lnTo>
                      <a:pt x="66" y="1030"/>
                    </a:lnTo>
                    <a:lnTo>
                      <a:pt x="80" y="1038"/>
                    </a:lnTo>
                    <a:lnTo>
                      <a:pt x="96" y="1042"/>
                    </a:lnTo>
                    <a:lnTo>
                      <a:pt x="96" y="1042"/>
                    </a:lnTo>
                    <a:lnTo>
                      <a:pt x="106" y="1046"/>
                    </a:lnTo>
                    <a:lnTo>
                      <a:pt x="118" y="1050"/>
                    </a:lnTo>
                    <a:lnTo>
                      <a:pt x="132" y="1058"/>
                    </a:lnTo>
                    <a:lnTo>
                      <a:pt x="146" y="1066"/>
                    </a:lnTo>
                    <a:lnTo>
                      <a:pt x="162" y="1078"/>
                    </a:lnTo>
                    <a:lnTo>
                      <a:pt x="176" y="1092"/>
                    </a:lnTo>
                    <a:lnTo>
                      <a:pt x="190" y="1106"/>
                    </a:lnTo>
                    <a:lnTo>
                      <a:pt x="200" y="1124"/>
                    </a:lnTo>
                    <a:lnTo>
                      <a:pt x="210" y="1142"/>
                    </a:lnTo>
                    <a:lnTo>
                      <a:pt x="214" y="1162"/>
                    </a:lnTo>
                    <a:lnTo>
                      <a:pt x="214" y="1172"/>
                    </a:lnTo>
                    <a:lnTo>
                      <a:pt x="214" y="1184"/>
                    </a:lnTo>
                    <a:lnTo>
                      <a:pt x="212" y="1194"/>
                    </a:lnTo>
                    <a:lnTo>
                      <a:pt x="208" y="1206"/>
                    </a:lnTo>
                    <a:lnTo>
                      <a:pt x="204" y="1218"/>
                    </a:lnTo>
                    <a:lnTo>
                      <a:pt x="198" y="1230"/>
                    </a:lnTo>
                    <a:lnTo>
                      <a:pt x="190" y="1242"/>
                    </a:lnTo>
                    <a:lnTo>
                      <a:pt x="180" y="1256"/>
                    </a:lnTo>
                    <a:lnTo>
                      <a:pt x="168" y="1268"/>
                    </a:lnTo>
                    <a:lnTo>
                      <a:pt x="154" y="1282"/>
                    </a:lnTo>
                    <a:lnTo>
                      <a:pt x="138" y="1294"/>
                    </a:lnTo>
                    <a:lnTo>
                      <a:pt x="120" y="1308"/>
                    </a:lnTo>
                    <a:lnTo>
                      <a:pt x="120" y="1308"/>
                    </a:lnTo>
                    <a:lnTo>
                      <a:pt x="136" y="1308"/>
                    </a:lnTo>
                    <a:lnTo>
                      <a:pt x="154" y="1310"/>
                    </a:lnTo>
                    <a:lnTo>
                      <a:pt x="178" y="1312"/>
                    </a:lnTo>
                    <a:lnTo>
                      <a:pt x="208" y="1318"/>
                    </a:lnTo>
                    <a:lnTo>
                      <a:pt x="242" y="1328"/>
                    </a:lnTo>
                    <a:lnTo>
                      <a:pt x="280" y="1342"/>
                    </a:lnTo>
                    <a:lnTo>
                      <a:pt x="320" y="1362"/>
                    </a:lnTo>
                    <a:lnTo>
                      <a:pt x="320" y="1362"/>
                    </a:lnTo>
                    <a:lnTo>
                      <a:pt x="338" y="1372"/>
                    </a:lnTo>
                    <a:lnTo>
                      <a:pt x="356" y="1376"/>
                    </a:lnTo>
                    <a:lnTo>
                      <a:pt x="374" y="1380"/>
                    </a:lnTo>
                    <a:lnTo>
                      <a:pt x="394" y="1382"/>
                    </a:lnTo>
                    <a:lnTo>
                      <a:pt x="412" y="1380"/>
                    </a:lnTo>
                    <a:lnTo>
                      <a:pt x="430" y="1378"/>
                    </a:lnTo>
                    <a:lnTo>
                      <a:pt x="448" y="1374"/>
                    </a:lnTo>
                    <a:lnTo>
                      <a:pt x="464" y="1370"/>
                    </a:lnTo>
                    <a:lnTo>
                      <a:pt x="496" y="1358"/>
                    </a:lnTo>
                    <a:lnTo>
                      <a:pt x="522" y="1344"/>
                    </a:lnTo>
                    <a:lnTo>
                      <a:pt x="544" y="1332"/>
                    </a:lnTo>
                    <a:lnTo>
                      <a:pt x="558" y="1324"/>
                    </a:lnTo>
                    <a:lnTo>
                      <a:pt x="558" y="1324"/>
                    </a:lnTo>
                    <a:lnTo>
                      <a:pt x="558" y="1362"/>
                    </a:lnTo>
                    <a:lnTo>
                      <a:pt x="558" y="1422"/>
                    </a:lnTo>
                    <a:lnTo>
                      <a:pt x="554" y="1496"/>
                    </a:lnTo>
                    <a:lnTo>
                      <a:pt x="550" y="1534"/>
                    </a:lnTo>
                    <a:lnTo>
                      <a:pt x="546" y="1576"/>
                    </a:lnTo>
                    <a:lnTo>
                      <a:pt x="540" y="1616"/>
                    </a:lnTo>
                    <a:lnTo>
                      <a:pt x="532" y="1656"/>
                    </a:lnTo>
                    <a:lnTo>
                      <a:pt x="524" y="1696"/>
                    </a:lnTo>
                    <a:lnTo>
                      <a:pt x="512" y="1732"/>
                    </a:lnTo>
                    <a:lnTo>
                      <a:pt x="498" y="1764"/>
                    </a:lnTo>
                    <a:lnTo>
                      <a:pt x="482" y="1794"/>
                    </a:lnTo>
                    <a:lnTo>
                      <a:pt x="474" y="1806"/>
                    </a:lnTo>
                    <a:lnTo>
                      <a:pt x="464" y="1816"/>
                    </a:lnTo>
                    <a:lnTo>
                      <a:pt x="454" y="1826"/>
                    </a:lnTo>
                    <a:lnTo>
                      <a:pt x="442" y="1834"/>
                    </a:lnTo>
                    <a:lnTo>
                      <a:pt x="442" y="1834"/>
                    </a:lnTo>
                    <a:lnTo>
                      <a:pt x="438" y="1838"/>
                    </a:lnTo>
                    <a:lnTo>
                      <a:pt x="434" y="1842"/>
                    </a:lnTo>
                    <a:lnTo>
                      <a:pt x="434" y="1846"/>
                    </a:lnTo>
                    <a:lnTo>
                      <a:pt x="434" y="1850"/>
                    </a:lnTo>
                    <a:lnTo>
                      <a:pt x="438" y="1854"/>
                    </a:lnTo>
                    <a:lnTo>
                      <a:pt x="442" y="1858"/>
                    </a:lnTo>
                    <a:lnTo>
                      <a:pt x="442" y="1858"/>
                    </a:lnTo>
                    <a:lnTo>
                      <a:pt x="450" y="1864"/>
                    </a:lnTo>
                    <a:lnTo>
                      <a:pt x="460" y="1868"/>
                    </a:lnTo>
                    <a:lnTo>
                      <a:pt x="470" y="1872"/>
                    </a:lnTo>
                    <a:lnTo>
                      <a:pt x="482" y="1874"/>
                    </a:lnTo>
                    <a:lnTo>
                      <a:pt x="496" y="1874"/>
                    </a:lnTo>
                    <a:lnTo>
                      <a:pt x="512" y="1870"/>
                    </a:lnTo>
                    <a:lnTo>
                      <a:pt x="528" y="1860"/>
                    </a:lnTo>
                    <a:lnTo>
                      <a:pt x="528" y="1860"/>
                    </a:lnTo>
                    <a:lnTo>
                      <a:pt x="532" y="1858"/>
                    </a:lnTo>
                    <a:lnTo>
                      <a:pt x="538" y="1856"/>
                    </a:lnTo>
                    <a:lnTo>
                      <a:pt x="546" y="1856"/>
                    </a:lnTo>
                    <a:lnTo>
                      <a:pt x="550" y="1854"/>
                    </a:lnTo>
                    <a:lnTo>
                      <a:pt x="554" y="1852"/>
                    </a:lnTo>
                    <a:lnTo>
                      <a:pt x="558" y="1848"/>
                    </a:lnTo>
                    <a:lnTo>
                      <a:pt x="562" y="1842"/>
                    </a:lnTo>
                    <a:lnTo>
                      <a:pt x="562" y="1842"/>
                    </a:lnTo>
                    <a:lnTo>
                      <a:pt x="574" y="1814"/>
                    </a:lnTo>
                    <a:lnTo>
                      <a:pt x="586" y="1776"/>
                    </a:lnTo>
                    <a:lnTo>
                      <a:pt x="596" y="1730"/>
                    </a:lnTo>
                    <a:lnTo>
                      <a:pt x="606" y="1672"/>
                    </a:lnTo>
                    <a:lnTo>
                      <a:pt x="614" y="1604"/>
                    </a:lnTo>
                    <a:lnTo>
                      <a:pt x="622" y="1524"/>
                    </a:lnTo>
                    <a:lnTo>
                      <a:pt x="628" y="1432"/>
                    </a:lnTo>
                    <a:lnTo>
                      <a:pt x="634" y="1326"/>
                    </a:lnTo>
                    <a:lnTo>
                      <a:pt x="634" y="1326"/>
                    </a:lnTo>
                    <a:lnTo>
                      <a:pt x="650" y="1338"/>
                    </a:lnTo>
                    <a:lnTo>
                      <a:pt x="672" y="1350"/>
                    </a:lnTo>
                    <a:lnTo>
                      <a:pt x="698" y="1362"/>
                    </a:lnTo>
                    <a:lnTo>
                      <a:pt x="730" y="1372"/>
                    </a:lnTo>
                    <a:lnTo>
                      <a:pt x="746" y="1376"/>
                    </a:lnTo>
                    <a:lnTo>
                      <a:pt x="762" y="1380"/>
                    </a:lnTo>
                    <a:lnTo>
                      <a:pt x="780" y="1382"/>
                    </a:lnTo>
                    <a:lnTo>
                      <a:pt x="796" y="1382"/>
                    </a:lnTo>
                    <a:lnTo>
                      <a:pt x="814" y="1380"/>
                    </a:lnTo>
                    <a:lnTo>
                      <a:pt x="832" y="1376"/>
                    </a:lnTo>
                    <a:lnTo>
                      <a:pt x="850" y="1370"/>
                    </a:lnTo>
                    <a:lnTo>
                      <a:pt x="866" y="1362"/>
                    </a:lnTo>
                    <a:lnTo>
                      <a:pt x="866" y="1362"/>
                    </a:lnTo>
                    <a:lnTo>
                      <a:pt x="906" y="1342"/>
                    </a:lnTo>
                    <a:lnTo>
                      <a:pt x="944" y="1328"/>
                    </a:lnTo>
                    <a:lnTo>
                      <a:pt x="978" y="1318"/>
                    </a:lnTo>
                    <a:lnTo>
                      <a:pt x="1008" y="1312"/>
                    </a:lnTo>
                    <a:lnTo>
                      <a:pt x="1032" y="1310"/>
                    </a:lnTo>
                    <a:lnTo>
                      <a:pt x="1050" y="1308"/>
                    </a:lnTo>
                    <a:lnTo>
                      <a:pt x="1066" y="1308"/>
                    </a:lnTo>
                    <a:lnTo>
                      <a:pt x="1066" y="1308"/>
                    </a:lnTo>
                    <a:lnTo>
                      <a:pt x="1048" y="1294"/>
                    </a:lnTo>
                    <a:lnTo>
                      <a:pt x="1032" y="1282"/>
                    </a:lnTo>
                    <a:lnTo>
                      <a:pt x="1018" y="1268"/>
                    </a:lnTo>
                    <a:lnTo>
                      <a:pt x="1006" y="1256"/>
                    </a:lnTo>
                    <a:lnTo>
                      <a:pt x="998" y="1242"/>
                    </a:lnTo>
                    <a:lnTo>
                      <a:pt x="988" y="1230"/>
                    </a:lnTo>
                    <a:lnTo>
                      <a:pt x="982" y="1218"/>
                    </a:lnTo>
                    <a:lnTo>
                      <a:pt x="978" y="1206"/>
                    </a:lnTo>
                    <a:lnTo>
                      <a:pt x="974" y="1194"/>
                    </a:lnTo>
                    <a:lnTo>
                      <a:pt x="972" y="1184"/>
                    </a:lnTo>
                    <a:lnTo>
                      <a:pt x="972" y="1172"/>
                    </a:lnTo>
                    <a:lnTo>
                      <a:pt x="972" y="1162"/>
                    </a:lnTo>
                    <a:lnTo>
                      <a:pt x="976" y="1142"/>
                    </a:lnTo>
                    <a:lnTo>
                      <a:pt x="986" y="1124"/>
                    </a:lnTo>
                    <a:lnTo>
                      <a:pt x="996" y="1106"/>
                    </a:lnTo>
                    <a:lnTo>
                      <a:pt x="1010" y="1092"/>
                    </a:lnTo>
                    <a:lnTo>
                      <a:pt x="1024" y="1078"/>
                    </a:lnTo>
                    <a:lnTo>
                      <a:pt x="1040" y="1066"/>
                    </a:lnTo>
                    <a:lnTo>
                      <a:pt x="1054" y="1058"/>
                    </a:lnTo>
                    <a:lnTo>
                      <a:pt x="1068" y="1050"/>
                    </a:lnTo>
                    <a:lnTo>
                      <a:pt x="1080" y="1046"/>
                    </a:lnTo>
                    <a:lnTo>
                      <a:pt x="1090" y="1042"/>
                    </a:lnTo>
                    <a:lnTo>
                      <a:pt x="1090" y="1042"/>
                    </a:lnTo>
                    <a:lnTo>
                      <a:pt x="1106" y="1038"/>
                    </a:lnTo>
                    <a:lnTo>
                      <a:pt x="1120" y="1030"/>
                    </a:lnTo>
                    <a:lnTo>
                      <a:pt x="1134" y="1018"/>
                    </a:lnTo>
                    <a:lnTo>
                      <a:pt x="1148" y="1006"/>
                    </a:lnTo>
                    <a:lnTo>
                      <a:pt x="1160" y="990"/>
                    </a:lnTo>
                    <a:lnTo>
                      <a:pt x="1170" y="974"/>
                    </a:lnTo>
                    <a:lnTo>
                      <a:pt x="1178" y="958"/>
                    </a:lnTo>
                    <a:lnTo>
                      <a:pt x="1182" y="942"/>
                    </a:lnTo>
                    <a:lnTo>
                      <a:pt x="1182" y="942"/>
                    </a:lnTo>
                    <a:lnTo>
                      <a:pt x="1186" y="920"/>
                    </a:lnTo>
                    <a:lnTo>
                      <a:pt x="1188" y="884"/>
                    </a:lnTo>
                    <a:lnTo>
                      <a:pt x="1186" y="842"/>
                    </a:lnTo>
                    <a:lnTo>
                      <a:pt x="1186" y="800"/>
                    </a:lnTo>
                    <a:lnTo>
                      <a:pt x="1182" y="762"/>
                    </a:lnTo>
                    <a:lnTo>
                      <a:pt x="1180" y="734"/>
                    </a:lnTo>
                    <a:lnTo>
                      <a:pt x="1178" y="724"/>
                    </a:lnTo>
                    <a:lnTo>
                      <a:pt x="1176" y="722"/>
                    </a:lnTo>
                    <a:lnTo>
                      <a:pt x="1172" y="722"/>
                    </a:lnTo>
                    <a:lnTo>
                      <a:pt x="1170" y="730"/>
                    </a:lnTo>
                    <a:lnTo>
                      <a:pt x="1170" y="730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38100">
                  <a:schemeClr val="accent1">
                    <a:alpha val="43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8" name="Freeform 32"/>
              <p:cNvSpPr>
                <a:spLocks noChangeAspect="1"/>
              </p:cNvSpPr>
              <p:nvPr/>
            </p:nvSpPr>
            <p:spPr bwMode="auto">
              <a:xfrm rot="1177916">
                <a:off x="7823628" y="381725"/>
                <a:ext cx="511311" cy="1209688"/>
              </a:xfrm>
              <a:custGeom>
                <a:avLst/>
                <a:gdLst/>
                <a:ahLst/>
                <a:cxnLst>
                  <a:cxn ang="0">
                    <a:pos x="518" y="468"/>
                  </a:cxn>
                  <a:cxn ang="0">
                    <a:pos x="466" y="358"/>
                  </a:cxn>
                  <a:cxn ang="0">
                    <a:pos x="414" y="238"/>
                  </a:cxn>
                  <a:cxn ang="0">
                    <a:pos x="394" y="178"/>
                  </a:cxn>
                  <a:cxn ang="0">
                    <a:pos x="382" y="116"/>
                  </a:cxn>
                  <a:cxn ang="0">
                    <a:pos x="382" y="56"/>
                  </a:cxn>
                  <a:cxn ang="0">
                    <a:pos x="396" y="0"/>
                  </a:cxn>
                  <a:cxn ang="0">
                    <a:pos x="364" y="30"/>
                  </a:cxn>
                  <a:cxn ang="0">
                    <a:pos x="286" y="114"/>
                  </a:cxn>
                  <a:cxn ang="0">
                    <a:pos x="210" y="204"/>
                  </a:cxn>
                  <a:cxn ang="0">
                    <a:pos x="158" y="274"/>
                  </a:cxn>
                  <a:cxn ang="0">
                    <a:pos x="110" y="352"/>
                  </a:cxn>
                  <a:cxn ang="0">
                    <a:pos x="66" y="436"/>
                  </a:cxn>
                  <a:cxn ang="0">
                    <a:pos x="32" y="522"/>
                  </a:cxn>
                  <a:cxn ang="0">
                    <a:pos x="8" y="614"/>
                  </a:cxn>
                  <a:cxn ang="0">
                    <a:pos x="0" y="704"/>
                  </a:cxn>
                  <a:cxn ang="0">
                    <a:pos x="4" y="750"/>
                  </a:cxn>
                  <a:cxn ang="0">
                    <a:pos x="10" y="796"/>
                  </a:cxn>
                  <a:cxn ang="0">
                    <a:pos x="24" y="842"/>
                  </a:cxn>
                  <a:cxn ang="0">
                    <a:pos x="42" y="886"/>
                  </a:cxn>
                  <a:cxn ang="0">
                    <a:pos x="68" y="930"/>
                  </a:cxn>
                  <a:cxn ang="0">
                    <a:pos x="100" y="974"/>
                  </a:cxn>
                  <a:cxn ang="0">
                    <a:pos x="138" y="1016"/>
                  </a:cxn>
                  <a:cxn ang="0">
                    <a:pos x="184" y="1056"/>
                  </a:cxn>
                  <a:cxn ang="0">
                    <a:pos x="238" y="1096"/>
                  </a:cxn>
                  <a:cxn ang="0">
                    <a:pos x="232" y="1130"/>
                  </a:cxn>
                  <a:cxn ang="0">
                    <a:pos x="212" y="1200"/>
                  </a:cxn>
                  <a:cxn ang="0">
                    <a:pos x="188" y="1266"/>
                  </a:cxn>
                  <a:cxn ang="0">
                    <a:pos x="162" y="1306"/>
                  </a:cxn>
                  <a:cxn ang="0">
                    <a:pos x="142" y="1324"/>
                  </a:cxn>
                  <a:cxn ang="0">
                    <a:pos x="132" y="1330"/>
                  </a:cxn>
                  <a:cxn ang="0">
                    <a:pos x="126" y="1334"/>
                  </a:cxn>
                  <a:cxn ang="0">
                    <a:pos x="130" y="1344"/>
                  </a:cxn>
                  <a:cxn ang="0">
                    <a:pos x="134" y="1348"/>
                  </a:cxn>
                  <a:cxn ang="0">
                    <a:pos x="154" y="1358"/>
                  </a:cxn>
                  <a:cxn ang="0">
                    <a:pos x="172" y="1358"/>
                  </a:cxn>
                  <a:cxn ang="0">
                    <a:pos x="184" y="1354"/>
                  </a:cxn>
                  <a:cxn ang="0">
                    <a:pos x="194" y="1352"/>
                  </a:cxn>
                  <a:cxn ang="0">
                    <a:pos x="206" y="1344"/>
                  </a:cxn>
                  <a:cxn ang="0">
                    <a:pos x="214" y="1330"/>
                  </a:cxn>
                  <a:cxn ang="0">
                    <a:pos x="232" y="1290"/>
                  </a:cxn>
                  <a:cxn ang="0">
                    <a:pos x="262" y="1194"/>
                  </a:cxn>
                  <a:cxn ang="0">
                    <a:pos x="282" y="1102"/>
                  </a:cxn>
                  <a:cxn ang="0">
                    <a:pos x="318" y="1100"/>
                  </a:cxn>
                  <a:cxn ang="0">
                    <a:pos x="360" y="1092"/>
                  </a:cxn>
                  <a:cxn ang="0">
                    <a:pos x="404" y="1074"/>
                  </a:cxn>
                  <a:cxn ang="0">
                    <a:pos x="450" y="1044"/>
                  </a:cxn>
                  <a:cxn ang="0">
                    <a:pos x="492" y="998"/>
                  </a:cxn>
                  <a:cxn ang="0">
                    <a:pos x="528" y="934"/>
                  </a:cxn>
                  <a:cxn ang="0">
                    <a:pos x="556" y="846"/>
                  </a:cxn>
                  <a:cxn ang="0">
                    <a:pos x="574" y="736"/>
                  </a:cxn>
                  <a:cxn ang="0">
                    <a:pos x="574" y="712"/>
                  </a:cxn>
                  <a:cxn ang="0">
                    <a:pos x="568" y="652"/>
                  </a:cxn>
                  <a:cxn ang="0">
                    <a:pos x="552" y="566"/>
                  </a:cxn>
                  <a:cxn ang="0">
                    <a:pos x="528" y="494"/>
                  </a:cxn>
                  <a:cxn ang="0">
                    <a:pos x="518" y="468"/>
                  </a:cxn>
                </a:cxnLst>
                <a:rect l="0" t="0" r="r" b="b"/>
                <a:pathLst>
                  <a:path w="574" h="1358">
                    <a:moveTo>
                      <a:pt x="518" y="468"/>
                    </a:moveTo>
                    <a:lnTo>
                      <a:pt x="518" y="468"/>
                    </a:lnTo>
                    <a:lnTo>
                      <a:pt x="494" y="416"/>
                    </a:lnTo>
                    <a:lnTo>
                      <a:pt x="466" y="358"/>
                    </a:lnTo>
                    <a:lnTo>
                      <a:pt x="438" y="300"/>
                    </a:lnTo>
                    <a:lnTo>
                      <a:pt x="414" y="238"/>
                    </a:lnTo>
                    <a:lnTo>
                      <a:pt x="402" y="208"/>
                    </a:lnTo>
                    <a:lnTo>
                      <a:pt x="394" y="178"/>
                    </a:lnTo>
                    <a:lnTo>
                      <a:pt x="388" y="146"/>
                    </a:lnTo>
                    <a:lnTo>
                      <a:pt x="382" y="116"/>
                    </a:lnTo>
                    <a:lnTo>
                      <a:pt x="382" y="86"/>
                    </a:lnTo>
                    <a:lnTo>
                      <a:pt x="382" y="56"/>
                    </a:lnTo>
                    <a:lnTo>
                      <a:pt x="388" y="28"/>
                    </a:lnTo>
                    <a:lnTo>
                      <a:pt x="396" y="0"/>
                    </a:lnTo>
                    <a:lnTo>
                      <a:pt x="396" y="0"/>
                    </a:lnTo>
                    <a:lnTo>
                      <a:pt x="364" y="30"/>
                    </a:lnTo>
                    <a:lnTo>
                      <a:pt x="330" y="66"/>
                    </a:lnTo>
                    <a:lnTo>
                      <a:pt x="286" y="114"/>
                    </a:lnTo>
                    <a:lnTo>
                      <a:pt x="236" y="170"/>
                    </a:lnTo>
                    <a:lnTo>
                      <a:pt x="210" y="204"/>
                    </a:lnTo>
                    <a:lnTo>
                      <a:pt x="184" y="238"/>
                    </a:lnTo>
                    <a:lnTo>
                      <a:pt x="158" y="274"/>
                    </a:lnTo>
                    <a:lnTo>
                      <a:pt x="134" y="312"/>
                    </a:lnTo>
                    <a:lnTo>
                      <a:pt x="110" y="352"/>
                    </a:lnTo>
                    <a:lnTo>
                      <a:pt x="86" y="394"/>
                    </a:lnTo>
                    <a:lnTo>
                      <a:pt x="66" y="436"/>
                    </a:lnTo>
                    <a:lnTo>
                      <a:pt x="48" y="478"/>
                    </a:lnTo>
                    <a:lnTo>
                      <a:pt x="32" y="522"/>
                    </a:lnTo>
                    <a:lnTo>
                      <a:pt x="18" y="568"/>
                    </a:lnTo>
                    <a:lnTo>
                      <a:pt x="8" y="614"/>
                    </a:lnTo>
                    <a:lnTo>
                      <a:pt x="2" y="658"/>
                    </a:lnTo>
                    <a:lnTo>
                      <a:pt x="0" y="704"/>
                    </a:lnTo>
                    <a:lnTo>
                      <a:pt x="2" y="728"/>
                    </a:lnTo>
                    <a:lnTo>
                      <a:pt x="4" y="750"/>
                    </a:lnTo>
                    <a:lnTo>
                      <a:pt x="6" y="774"/>
                    </a:lnTo>
                    <a:lnTo>
                      <a:pt x="10" y="796"/>
                    </a:lnTo>
                    <a:lnTo>
                      <a:pt x="16" y="818"/>
                    </a:lnTo>
                    <a:lnTo>
                      <a:pt x="24" y="842"/>
                    </a:lnTo>
                    <a:lnTo>
                      <a:pt x="32" y="864"/>
                    </a:lnTo>
                    <a:lnTo>
                      <a:pt x="42" y="886"/>
                    </a:lnTo>
                    <a:lnTo>
                      <a:pt x="54" y="908"/>
                    </a:lnTo>
                    <a:lnTo>
                      <a:pt x="68" y="930"/>
                    </a:lnTo>
                    <a:lnTo>
                      <a:pt x="82" y="952"/>
                    </a:lnTo>
                    <a:lnTo>
                      <a:pt x="100" y="974"/>
                    </a:lnTo>
                    <a:lnTo>
                      <a:pt x="118" y="994"/>
                    </a:lnTo>
                    <a:lnTo>
                      <a:pt x="138" y="1016"/>
                    </a:lnTo>
                    <a:lnTo>
                      <a:pt x="160" y="1036"/>
                    </a:lnTo>
                    <a:lnTo>
                      <a:pt x="184" y="1056"/>
                    </a:lnTo>
                    <a:lnTo>
                      <a:pt x="210" y="1076"/>
                    </a:lnTo>
                    <a:lnTo>
                      <a:pt x="238" y="1096"/>
                    </a:lnTo>
                    <a:lnTo>
                      <a:pt x="238" y="1096"/>
                    </a:lnTo>
                    <a:lnTo>
                      <a:pt x="232" y="1130"/>
                    </a:lnTo>
                    <a:lnTo>
                      <a:pt x="222" y="1164"/>
                    </a:lnTo>
                    <a:lnTo>
                      <a:pt x="212" y="1200"/>
                    </a:lnTo>
                    <a:lnTo>
                      <a:pt x="202" y="1234"/>
                    </a:lnTo>
                    <a:lnTo>
                      <a:pt x="188" y="1266"/>
                    </a:lnTo>
                    <a:lnTo>
                      <a:pt x="172" y="1294"/>
                    </a:lnTo>
                    <a:lnTo>
                      <a:pt x="162" y="1306"/>
                    </a:lnTo>
                    <a:lnTo>
                      <a:pt x="152" y="1316"/>
                    </a:lnTo>
                    <a:lnTo>
                      <a:pt x="142" y="1324"/>
                    </a:lnTo>
                    <a:lnTo>
                      <a:pt x="132" y="1330"/>
                    </a:lnTo>
                    <a:lnTo>
                      <a:pt x="132" y="1330"/>
                    </a:lnTo>
                    <a:lnTo>
                      <a:pt x="130" y="1332"/>
                    </a:lnTo>
                    <a:lnTo>
                      <a:pt x="126" y="1334"/>
                    </a:lnTo>
                    <a:lnTo>
                      <a:pt x="126" y="1338"/>
                    </a:lnTo>
                    <a:lnTo>
                      <a:pt x="130" y="1344"/>
                    </a:lnTo>
                    <a:lnTo>
                      <a:pt x="130" y="1344"/>
                    </a:lnTo>
                    <a:lnTo>
                      <a:pt x="134" y="1348"/>
                    </a:lnTo>
                    <a:lnTo>
                      <a:pt x="146" y="1356"/>
                    </a:lnTo>
                    <a:lnTo>
                      <a:pt x="154" y="1358"/>
                    </a:lnTo>
                    <a:lnTo>
                      <a:pt x="162" y="1358"/>
                    </a:lnTo>
                    <a:lnTo>
                      <a:pt x="172" y="1358"/>
                    </a:lnTo>
                    <a:lnTo>
                      <a:pt x="184" y="1354"/>
                    </a:lnTo>
                    <a:lnTo>
                      <a:pt x="184" y="1354"/>
                    </a:lnTo>
                    <a:lnTo>
                      <a:pt x="190" y="1352"/>
                    </a:lnTo>
                    <a:lnTo>
                      <a:pt x="194" y="1352"/>
                    </a:lnTo>
                    <a:lnTo>
                      <a:pt x="200" y="1350"/>
                    </a:lnTo>
                    <a:lnTo>
                      <a:pt x="206" y="1344"/>
                    </a:lnTo>
                    <a:lnTo>
                      <a:pt x="206" y="1344"/>
                    </a:lnTo>
                    <a:lnTo>
                      <a:pt x="214" y="1330"/>
                    </a:lnTo>
                    <a:lnTo>
                      <a:pt x="224" y="1312"/>
                    </a:lnTo>
                    <a:lnTo>
                      <a:pt x="232" y="1290"/>
                    </a:lnTo>
                    <a:lnTo>
                      <a:pt x="242" y="1264"/>
                    </a:lnTo>
                    <a:lnTo>
                      <a:pt x="262" y="1194"/>
                    </a:lnTo>
                    <a:lnTo>
                      <a:pt x="282" y="1102"/>
                    </a:lnTo>
                    <a:lnTo>
                      <a:pt x="282" y="1102"/>
                    </a:lnTo>
                    <a:lnTo>
                      <a:pt x="298" y="1102"/>
                    </a:lnTo>
                    <a:lnTo>
                      <a:pt x="318" y="1100"/>
                    </a:lnTo>
                    <a:lnTo>
                      <a:pt x="338" y="1098"/>
                    </a:lnTo>
                    <a:lnTo>
                      <a:pt x="360" y="1092"/>
                    </a:lnTo>
                    <a:lnTo>
                      <a:pt x="382" y="1086"/>
                    </a:lnTo>
                    <a:lnTo>
                      <a:pt x="404" y="1074"/>
                    </a:lnTo>
                    <a:lnTo>
                      <a:pt x="426" y="1062"/>
                    </a:lnTo>
                    <a:lnTo>
                      <a:pt x="450" y="1044"/>
                    </a:lnTo>
                    <a:lnTo>
                      <a:pt x="472" y="1024"/>
                    </a:lnTo>
                    <a:lnTo>
                      <a:pt x="492" y="998"/>
                    </a:lnTo>
                    <a:lnTo>
                      <a:pt x="512" y="968"/>
                    </a:lnTo>
                    <a:lnTo>
                      <a:pt x="528" y="934"/>
                    </a:lnTo>
                    <a:lnTo>
                      <a:pt x="544" y="894"/>
                    </a:lnTo>
                    <a:lnTo>
                      <a:pt x="556" y="846"/>
                    </a:lnTo>
                    <a:lnTo>
                      <a:pt x="566" y="794"/>
                    </a:lnTo>
                    <a:lnTo>
                      <a:pt x="574" y="736"/>
                    </a:lnTo>
                    <a:lnTo>
                      <a:pt x="574" y="736"/>
                    </a:lnTo>
                    <a:lnTo>
                      <a:pt x="574" y="712"/>
                    </a:lnTo>
                    <a:lnTo>
                      <a:pt x="572" y="686"/>
                    </a:lnTo>
                    <a:lnTo>
                      <a:pt x="568" y="652"/>
                    </a:lnTo>
                    <a:lnTo>
                      <a:pt x="562" y="612"/>
                    </a:lnTo>
                    <a:lnTo>
                      <a:pt x="552" y="566"/>
                    </a:lnTo>
                    <a:lnTo>
                      <a:pt x="538" y="518"/>
                    </a:lnTo>
                    <a:lnTo>
                      <a:pt x="528" y="494"/>
                    </a:lnTo>
                    <a:lnTo>
                      <a:pt x="518" y="468"/>
                    </a:lnTo>
                    <a:lnTo>
                      <a:pt x="518" y="468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43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9" name="Freeform 12"/>
              <p:cNvSpPr>
                <a:spLocks noChangeAspect="1"/>
              </p:cNvSpPr>
              <p:nvPr/>
            </p:nvSpPr>
            <p:spPr bwMode="auto">
              <a:xfrm rot="7111237">
                <a:off x="8078228" y="3447288"/>
                <a:ext cx="969106" cy="1009128"/>
              </a:xfrm>
              <a:custGeom>
                <a:avLst/>
                <a:gdLst/>
                <a:ahLst/>
                <a:cxnLst>
                  <a:cxn ang="0">
                    <a:pos x="1226" y="680"/>
                  </a:cxn>
                  <a:cxn ang="0">
                    <a:pos x="1198" y="622"/>
                  </a:cxn>
                  <a:cxn ang="0">
                    <a:pos x="1248" y="526"/>
                  </a:cxn>
                  <a:cxn ang="0">
                    <a:pos x="1220" y="512"/>
                  </a:cxn>
                  <a:cxn ang="0">
                    <a:pos x="1224" y="420"/>
                  </a:cxn>
                  <a:cxn ang="0">
                    <a:pos x="1210" y="362"/>
                  </a:cxn>
                  <a:cxn ang="0">
                    <a:pos x="1082" y="416"/>
                  </a:cxn>
                  <a:cxn ang="0">
                    <a:pos x="1012" y="402"/>
                  </a:cxn>
                  <a:cxn ang="0">
                    <a:pos x="902" y="532"/>
                  </a:cxn>
                  <a:cxn ang="0">
                    <a:pos x="882" y="516"/>
                  </a:cxn>
                  <a:cxn ang="0">
                    <a:pos x="928" y="360"/>
                  </a:cxn>
                  <a:cxn ang="0">
                    <a:pos x="850" y="310"/>
                  </a:cxn>
                  <a:cxn ang="0">
                    <a:pos x="804" y="306"/>
                  </a:cxn>
                  <a:cxn ang="0">
                    <a:pos x="792" y="212"/>
                  </a:cxn>
                  <a:cxn ang="0">
                    <a:pos x="774" y="194"/>
                  </a:cxn>
                  <a:cxn ang="0">
                    <a:pos x="726" y="180"/>
                  </a:cxn>
                  <a:cxn ang="0">
                    <a:pos x="684" y="42"/>
                  </a:cxn>
                  <a:cxn ang="0">
                    <a:pos x="678" y="0"/>
                  </a:cxn>
                  <a:cxn ang="0">
                    <a:pos x="640" y="164"/>
                  </a:cxn>
                  <a:cxn ang="0">
                    <a:pos x="590" y="198"/>
                  </a:cxn>
                  <a:cxn ang="0">
                    <a:pos x="558" y="186"/>
                  </a:cxn>
                  <a:cxn ang="0">
                    <a:pos x="556" y="300"/>
                  </a:cxn>
                  <a:cxn ang="0">
                    <a:pos x="516" y="312"/>
                  </a:cxn>
                  <a:cxn ang="0">
                    <a:pos x="418" y="282"/>
                  </a:cxn>
                  <a:cxn ang="0">
                    <a:pos x="474" y="516"/>
                  </a:cxn>
                  <a:cxn ang="0">
                    <a:pos x="462" y="538"/>
                  </a:cxn>
                  <a:cxn ang="0">
                    <a:pos x="350" y="414"/>
                  </a:cxn>
                  <a:cxn ang="0">
                    <a:pos x="290" y="416"/>
                  </a:cxn>
                  <a:cxn ang="0">
                    <a:pos x="172" y="380"/>
                  </a:cxn>
                  <a:cxn ang="0">
                    <a:pos x="120" y="380"/>
                  </a:cxn>
                  <a:cxn ang="0">
                    <a:pos x="138" y="506"/>
                  </a:cxn>
                  <a:cxn ang="0">
                    <a:pos x="108" y="526"/>
                  </a:cxn>
                  <a:cxn ang="0">
                    <a:pos x="154" y="606"/>
                  </a:cxn>
                  <a:cxn ang="0">
                    <a:pos x="138" y="674"/>
                  </a:cxn>
                  <a:cxn ang="0">
                    <a:pos x="50" y="704"/>
                  </a:cxn>
                  <a:cxn ang="0">
                    <a:pos x="224" y="804"/>
                  </a:cxn>
                  <a:cxn ang="0">
                    <a:pos x="248" y="868"/>
                  </a:cxn>
                  <a:cxn ang="0">
                    <a:pos x="156" y="930"/>
                  </a:cxn>
                  <a:cxn ang="0">
                    <a:pos x="30" y="966"/>
                  </a:cxn>
                  <a:cxn ang="0">
                    <a:pos x="250" y="1032"/>
                  </a:cxn>
                  <a:cxn ang="0">
                    <a:pos x="374" y="1066"/>
                  </a:cxn>
                  <a:cxn ang="0">
                    <a:pos x="422" y="1100"/>
                  </a:cxn>
                  <a:cxn ang="0">
                    <a:pos x="382" y="1168"/>
                  </a:cxn>
                  <a:cxn ang="0">
                    <a:pos x="616" y="1088"/>
                  </a:cxn>
                  <a:cxn ang="0">
                    <a:pos x="646" y="1224"/>
                  </a:cxn>
                  <a:cxn ang="0">
                    <a:pos x="594" y="1374"/>
                  </a:cxn>
                  <a:cxn ang="0">
                    <a:pos x="582" y="1400"/>
                  </a:cxn>
                  <a:cxn ang="0">
                    <a:pos x="626" y="1408"/>
                  </a:cxn>
                  <a:cxn ang="0">
                    <a:pos x="658" y="1390"/>
                  </a:cxn>
                  <a:cxn ang="0">
                    <a:pos x="690" y="1240"/>
                  </a:cxn>
                  <a:cxn ang="0">
                    <a:pos x="786" y="1108"/>
                  </a:cxn>
                  <a:cxn ang="0">
                    <a:pos x="974" y="1168"/>
                  </a:cxn>
                  <a:cxn ang="0">
                    <a:pos x="934" y="1094"/>
                  </a:cxn>
                  <a:cxn ang="0">
                    <a:pos x="998" y="1064"/>
                  </a:cxn>
                  <a:cxn ang="0">
                    <a:pos x="1132" y="1020"/>
                  </a:cxn>
                  <a:cxn ang="0">
                    <a:pos x="1356" y="964"/>
                  </a:cxn>
                  <a:cxn ang="0">
                    <a:pos x="1174" y="920"/>
                  </a:cxn>
                  <a:cxn ang="0">
                    <a:pos x="1106" y="856"/>
                  </a:cxn>
                  <a:cxn ang="0">
                    <a:pos x="1154" y="784"/>
                  </a:cxn>
                  <a:cxn ang="0">
                    <a:pos x="1306" y="704"/>
                  </a:cxn>
                </a:cxnLst>
                <a:rect l="0" t="0" r="r" b="b"/>
                <a:pathLst>
                  <a:path w="1356" h="1412">
                    <a:moveTo>
                      <a:pt x="1306" y="704"/>
                    </a:moveTo>
                    <a:lnTo>
                      <a:pt x="1306" y="704"/>
                    </a:lnTo>
                    <a:lnTo>
                      <a:pt x="1272" y="698"/>
                    </a:lnTo>
                    <a:lnTo>
                      <a:pt x="1246" y="690"/>
                    </a:lnTo>
                    <a:lnTo>
                      <a:pt x="1236" y="684"/>
                    </a:lnTo>
                    <a:lnTo>
                      <a:pt x="1226" y="680"/>
                    </a:lnTo>
                    <a:lnTo>
                      <a:pt x="1218" y="674"/>
                    </a:lnTo>
                    <a:lnTo>
                      <a:pt x="1212" y="666"/>
                    </a:lnTo>
                    <a:lnTo>
                      <a:pt x="1208" y="660"/>
                    </a:lnTo>
                    <a:lnTo>
                      <a:pt x="1204" y="652"/>
                    </a:lnTo>
                    <a:lnTo>
                      <a:pt x="1200" y="638"/>
                    </a:lnTo>
                    <a:lnTo>
                      <a:pt x="1198" y="622"/>
                    </a:lnTo>
                    <a:lnTo>
                      <a:pt x="1202" y="606"/>
                    </a:lnTo>
                    <a:lnTo>
                      <a:pt x="1206" y="592"/>
                    </a:lnTo>
                    <a:lnTo>
                      <a:pt x="1214" y="576"/>
                    </a:lnTo>
                    <a:lnTo>
                      <a:pt x="1230" y="552"/>
                    </a:lnTo>
                    <a:lnTo>
                      <a:pt x="1242" y="534"/>
                    </a:lnTo>
                    <a:lnTo>
                      <a:pt x="1248" y="526"/>
                    </a:lnTo>
                    <a:lnTo>
                      <a:pt x="1248" y="526"/>
                    </a:lnTo>
                    <a:lnTo>
                      <a:pt x="1240" y="526"/>
                    </a:lnTo>
                    <a:lnTo>
                      <a:pt x="1234" y="524"/>
                    </a:lnTo>
                    <a:lnTo>
                      <a:pt x="1228" y="522"/>
                    </a:lnTo>
                    <a:lnTo>
                      <a:pt x="1224" y="518"/>
                    </a:lnTo>
                    <a:lnTo>
                      <a:pt x="1220" y="512"/>
                    </a:lnTo>
                    <a:lnTo>
                      <a:pt x="1218" y="506"/>
                    </a:lnTo>
                    <a:lnTo>
                      <a:pt x="1214" y="494"/>
                    </a:lnTo>
                    <a:lnTo>
                      <a:pt x="1214" y="478"/>
                    </a:lnTo>
                    <a:lnTo>
                      <a:pt x="1216" y="460"/>
                    </a:lnTo>
                    <a:lnTo>
                      <a:pt x="1218" y="440"/>
                    </a:lnTo>
                    <a:lnTo>
                      <a:pt x="1224" y="420"/>
                    </a:lnTo>
                    <a:lnTo>
                      <a:pt x="1236" y="380"/>
                    </a:lnTo>
                    <a:lnTo>
                      <a:pt x="1250" y="346"/>
                    </a:lnTo>
                    <a:lnTo>
                      <a:pt x="1266" y="312"/>
                    </a:lnTo>
                    <a:lnTo>
                      <a:pt x="1266" y="312"/>
                    </a:lnTo>
                    <a:lnTo>
                      <a:pt x="1238" y="340"/>
                    </a:lnTo>
                    <a:lnTo>
                      <a:pt x="1210" y="362"/>
                    </a:lnTo>
                    <a:lnTo>
                      <a:pt x="1184" y="380"/>
                    </a:lnTo>
                    <a:lnTo>
                      <a:pt x="1160" y="394"/>
                    </a:lnTo>
                    <a:lnTo>
                      <a:pt x="1138" y="404"/>
                    </a:lnTo>
                    <a:lnTo>
                      <a:pt x="1118" y="410"/>
                    </a:lnTo>
                    <a:lnTo>
                      <a:pt x="1098" y="414"/>
                    </a:lnTo>
                    <a:lnTo>
                      <a:pt x="1082" y="416"/>
                    </a:lnTo>
                    <a:lnTo>
                      <a:pt x="1066" y="416"/>
                    </a:lnTo>
                    <a:lnTo>
                      <a:pt x="1052" y="414"/>
                    </a:lnTo>
                    <a:lnTo>
                      <a:pt x="1030" y="410"/>
                    </a:lnTo>
                    <a:lnTo>
                      <a:pt x="1016" y="404"/>
                    </a:lnTo>
                    <a:lnTo>
                      <a:pt x="1012" y="402"/>
                    </a:lnTo>
                    <a:lnTo>
                      <a:pt x="1012" y="402"/>
                    </a:lnTo>
                    <a:lnTo>
                      <a:pt x="1006" y="414"/>
                    </a:lnTo>
                    <a:lnTo>
                      <a:pt x="996" y="430"/>
                    </a:lnTo>
                    <a:lnTo>
                      <a:pt x="964" y="468"/>
                    </a:lnTo>
                    <a:lnTo>
                      <a:pt x="928" y="506"/>
                    </a:lnTo>
                    <a:lnTo>
                      <a:pt x="902" y="532"/>
                    </a:lnTo>
                    <a:lnTo>
                      <a:pt x="902" y="532"/>
                    </a:lnTo>
                    <a:lnTo>
                      <a:pt x="894" y="538"/>
                    </a:lnTo>
                    <a:lnTo>
                      <a:pt x="888" y="540"/>
                    </a:lnTo>
                    <a:lnTo>
                      <a:pt x="886" y="538"/>
                    </a:lnTo>
                    <a:lnTo>
                      <a:pt x="884" y="532"/>
                    </a:lnTo>
                    <a:lnTo>
                      <a:pt x="882" y="522"/>
                    </a:lnTo>
                    <a:lnTo>
                      <a:pt x="882" y="516"/>
                    </a:lnTo>
                    <a:lnTo>
                      <a:pt x="882" y="516"/>
                    </a:lnTo>
                    <a:lnTo>
                      <a:pt x="890" y="502"/>
                    </a:lnTo>
                    <a:lnTo>
                      <a:pt x="898" y="486"/>
                    </a:lnTo>
                    <a:lnTo>
                      <a:pt x="910" y="448"/>
                    </a:lnTo>
                    <a:lnTo>
                      <a:pt x="920" y="404"/>
                    </a:lnTo>
                    <a:lnTo>
                      <a:pt x="928" y="360"/>
                    </a:lnTo>
                    <a:lnTo>
                      <a:pt x="938" y="282"/>
                    </a:lnTo>
                    <a:lnTo>
                      <a:pt x="942" y="250"/>
                    </a:lnTo>
                    <a:lnTo>
                      <a:pt x="942" y="250"/>
                    </a:lnTo>
                    <a:lnTo>
                      <a:pt x="904" y="278"/>
                    </a:lnTo>
                    <a:lnTo>
                      <a:pt x="874" y="298"/>
                    </a:lnTo>
                    <a:lnTo>
                      <a:pt x="850" y="310"/>
                    </a:lnTo>
                    <a:lnTo>
                      <a:pt x="840" y="312"/>
                    </a:lnTo>
                    <a:lnTo>
                      <a:pt x="830" y="314"/>
                    </a:lnTo>
                    <a:lnTo>
                      <a:pt x="822" y="314"/>
                    </a:lnTo>
                    <a:lnTo>
                      <a:pt x="816" y="312"/>
                    </a:lnTo>
                    <a:lnTo>
                      <a:pt x="810" y="310"/>
                    </a:lnTo>
                    <a:lnTo>
                      <a:pt x="804" y="306"/>
                    </a:lnTo>
                    <a:lnTo>
                      <a:pt x="800" y="300"/>
                    </a:lnTo>
                    <a:lnTo>
                      <a:pt x="796" y="294"/>
                    </a:lnTo>
                    <a:lnTo>
                      <a:pt x="792" y="280"/>
                    </a:lnTo>
                    <a:lnTo>
                      <a:pt x="790" y="264"/>
                    </a:lnTo>
                    <a:lnTo>
                      <a:pt x="790" y="246"/>
                    </a:lnTo>
                    <a:lnTo>
                      <a:pt x="792" y="212"/>
                    </a:lnTo>
                    <a:lnTo>
                      <a:pt x="798" y="186"/>
                    </a:lnTo>
                    <a:lnTo>
                      <a:pt x="800" y="176"/>
                    </a:lnTo>
                    <a:lnTo>
                      <a:pt x="800" y="176"/>
                    </a:lnTo>
                    <a:lnTo>
                      <a:pt x="792" y="184"/>
                    </a:lnTo>
                    <a:lnTo>
                      <a:pt x="782" y="190"/>
                    </a:lnTo>
                    <a:lnTo>
                      <a:pt x="774" y="194"/>
                    </a:lnTo>
                    <a:lnTo>
                      <a:pt x="766" y="198"/>
                    </a:lnTo>
                    <a:lnTo>
                      <a:pt x="758" y="198"/>
                    </a:lnTo>
                    <a:lnTo>
                      <a:pt x="750" y="196"/>
                    </a:lnTo>
                    <a:lnTo>
                      <a:pt x="744" y="194"/>
                    </a:lnTo>
                    <a:lnTo>
                      <a:pt x="738" y="190"/>
                    </a:lnTo>
                    <a:lnTo>
                      <a:pt x="726" y="180"/>
                    </a:lnTo>
                    <a:lnTo>
                      <a:pt x="716" y="164"/>
                    </a:lnTo>
                    <a:lnTo>
                      <a:pt x="708" y="146"/>
                    </a:lnTo>
                    <a:lnTo>
                      <a:pt x="700" y="126"/>
                    </a:lnTo>
                    <a:lnTo>
                      <a:pt x="694" y="104"/>
                    </a:lnTo>
                    <a:lnTo>
                      <a:pt x="690" y="82"/>
                    </a:lnTo>
                    <a:lnTo>
                      <a:pt x="684" y="42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8" y="8"/>
                    </a:lnTo>
                    <a:lnTo>
                      <a:pt x="678" y="8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2" y="42"/>
                    </a:lnTo>
                    <a:lnTo>
                      <a:pt x="666" y="82"/>
                    </a:lnTo>
                    <a:lnTo>
                      <a:pt x="662" y="104"/>
                    </a:lnTo>
                    <a:lnTo>
                      <a:pt x="656" y="126"/>
                    </a:lnTo>
                    <a:lnTo>
                      <a:pt x="648" y="146"/>
                    </a:lnTo>
                    <a:lnTo>
                      <a:pt x="640" y="164"/>
                    </a:lnTo>
                    <a:lnTo>
                      <a:pt x="630" y="180"/>
                    </a:lnTo>
                    <a:lnTo>
                      <a:pt x="618" y="190"/>
                    </a:lnTo>
                    <a:lnTo>
                      <a:pt x="612" y="194"/>
                    </a:lnTo>
                    <a:lnTo>
                      <a:pt x="606" y="196"/>
                    </a:lnTo>
                    <a:lnTo>
                      <a:pt x="598" y="198"/>
                    </a:lnTo>
                    <a:lnTo>
                      <a:pt x="590" y="198"/>
                    </a:lnTo>
                    <a:lnTo>
                      <a:pt x="582" y="194"/>
                    </a:lnTo>
                    <a:lnTo>
                      <a:pt x="574" y="190"/>
                    </a:lnTo>
                    <a:lnTo>
                      <a:pt x="564" y="184"/>
                    </a:lnTo>
                    <a:lnTo>
                      <a:pt x="556" y="176"/>
                    </a:lnTo>
                    <a:lnTo>
                      <a:pt x="556" y="176"/>
                    </a:lnTo>
                    <a:lnTo>
                      <a:pt x="558" y="186"/>
                    </a:lnTo>
                    <a:lnTo>
                      <a:pt x="564" y="212"/>
                    </a:lnTo>
                    <a:lnTo>
                      <a:pt x="566" y="246"/>
                    </a:lnTo>
                    <a:lnTo>
                      <a:pt x="566" y="264"/>
                    </a:lnTo>
                    <a:lnTo>
                      <a:pt x="564" y="280"/>
                    </a:lnTo>
                    <a:lnTo>
                      <a:pt x="560" y="294"/>
                    </a:lnTo>
                    <a:lnTo>
                      <a:pt x="556" y="300"/>
                    </a:lnTo>
                    <a:lnTo>
                      <a:pt x="552" y="306"/>
                    </a:lnTo>
                    <a:lnTo>
                      <a:pt x="546" y="310"/>
                    </a:lnTo>
                    <a:lnTo>
                      <a:pt x="540" y="312"/>
                    </a:lnTo>
                    <a:lnTo>
                      <a:pt x="534" y="314"/>
                    </a:lnTo>
                    <a:lnTo>
                      <a:pt x="526" y="314"/>
                    </a:lnTo>
                    <a:lnTo>
                      <a:pt x="516" y="312"/>
                    </a:lnTo>
                    <a:lnTo>
                      <a:pt x="506" y="310"/>
                    </a:lnTo>
                    <a:lnTo>
                      <a:pt x="482" y="298"/>
                    </a:lnTo>
                    <a:lnTo>
                      <a:pt x="452" y="278"/>
                    </a:lnTo>
                    <a:lnTo>
                      <a:pt x="414" y="250"/>
                    </a:lnTo>
                    <a:lnTo>
                      <a:pt x="414" y="250"/>
                    </a:lnTo>
                    <a:lnTo>
                      <a:pt x="418" y="282"/>
                    </a:lnTo>
                    <a:lnTo>
                      <a:pt x="428" y="360"/>
                    </a:lnTo>
                    <a:lnTo>
                      <a:pt x="436" y="404"/>
                    </a:lnTo>
                    <a:lnTo>
                      <a:pt x="446" y="448"/>
                    </a:lnTo>
                    <a:lnTo>
                      <a:pt x="458" y="486"/>
                    </a:lnTo>
                    <a:lnTo>
                      <a:pt x="466" y="502"/>
                    </a:lnTo>
                    <a:lnTo>
                      <a:pt x="474" y="516"/>
                    </a:lnTo>
                    <a:lnTo>
                      <a:pt x="474" y="516"/>
                    </a:lnTo>
                    <a:lnTo>
                      <a:pt x="474" y="522"/>
                    </a:lnTo>
                    <a:lnTo>
                      <a:pt x="472" y="532"/>
                    </a:lnTo>
                    <a:lnTo>
                      <a:pt x="470" y="538"/>
                    </a:lnTo>
                    <a:lnTo>
                      <a:pt x="468" y="540"/>
                    </a:lnTo>
                    <a:lnTo>
                      <a:pt x="462" y="538"/>
                    </a:lnTo>
                    <a:lnTo>
                      <a:pt x="454" y="532"/>
                    </a:lnTo>
                    <a:lnTo>
                      <a:pt x="454" y="532"/>
                    </a:lnTo>
                    <a:lnTo>
                      <a:pt x="428" y="506"/>
                    </a:lnTo>
                    <a:lnTo>
                      <a:pt x="392" y="468"/>
                    </a:lnTo>
                    <a:lnTo>
                      <a:pt x="360" y="430"/>
                    </a:lnTo>
                    <a:lnTo>
                      <a:pt x="350" y="414"/>
                    </a:lnTo>
                    <a:lnTo>
                      <a:pt x="344" y="402"/>
                    </a:lnTo>
                    <a:lnTo>
                      <a:pt x="344" y="402"/>
                    </a:lnTo>
                    <a:lnTo>
                      <a:pt x="340" y="404"/>
                    </a:lnTo>
                    <a:lnTo>
                      <a:pt x="326" y="410"/>
                    </a:lnTo>
                    <a:lnTo>
                      <a:pt x="304" y="414"/>
                    </a:lnTo>
                    <a:lnTo>
                      <a:pt x="290" y="416"/>
                    </a:lnTo>
                    <a:lnTo>
                      <a:pt x="274" y="416"/>
                    </a:lnTo>
                    <a:lnTo>
                      <a:pt x="258" y="414"/>
                    </a:lnTo>
                    <a:lnTo>
                      <a:pt x="238" y="410"/>
                    </a:lnTo>
                    <a:lnTo>
                      <a:pt x="218" y="404"/>
                    </a:lnTo>
                    <a:lnTo>
                      <a:pt x="196" y="394"/>
                    </a:lnTo>
                    <a:lnTo>
                      <a:pt x="172" y="380"/>
                    </a:lnTo>
                    <a:lnTo>
                      <a:pt x="146" y="362"/>
                    </a:lnTo>
                    <a:lnTo>
                      <a:pt x="118" y="340"/>
                    </a:lnTo>
                    <a:lnTo>
                      <a:pt x="90" y="312"/>
                    </a:lnTo>
                    <a:lnTo>
                      <a:pt x="90" y="312"/>
                    </a:lnTo>
                    <a:lnTo>
                      <a:pt x="106" y="346"/>
                    </a:lnTo>
                    <a:lnTo>
                      <a:pt x="120" y="380"/>
                    </a:lnTo>
                    <a:lnTo>
                      <a:pt x="132" y="420"/>
                    </a:lnTo>
                    <a:lnTo>
                      <a:pt x="138" y="440"/>
                    </a:lnTo>
                    <a:lnTo>
                      <a:pt x="140" y="460"/>
                    </a:lnTo>
                    <a:lnTo>
                      <a:pt x="142" y="478"/>
                    </a:lnTo>
                    <a:lnTo>
                      <a:pt x="142" y="494"/>
                    </a:lnTo>
                    <a:lnTo>
                      <a:pt x="138" y="506"/>
                    </a:lnTo>
                    <a:lnTo>
                      <a:pt x="136" y="512"/>
                    </a:lnTo>
                    <a:lnTo>
                      <a:pt x="132" y="518"/>
                    </a:lnTo>
                    <a:lnTo>
                      <a:pt x="128" y="522"/>
                    </a:lnTo>
                    <a:lnTo>
                      <a:pt x="122" y="524"/>
                    </a:lnTo>
                    <a:lnTo>
                      <a:pt x="116" y="526"/>
                    </a:lnTo>
                    <a:lnTo>
                      <a:pt x="108" y="526"/>
                    </a:lnTo>
                    <a:lnTo>
                      <a:pt x="108" y="526"/>
                    </a:lnTo>
                    <a:lnTo>
                      <a:pt x="114" y="534"/>
                    </a:lnTo>
                    <a:lnTo>
                      <a:pt x="126" y="552"/>
                    </a:lnTo>
                    <a:lnTo>
                      <a:pt x="142" y="576"/>
                    </a:lnTo>
                    <a:lnTo>
                      <a:pt x="150" y="592"/>
                    </a:lnTo>
                    <a:lnTo>
                      <a:pt x="154" y="606"/>
                    </a:lnTo>
                    <a:lnTo>
                      <a:pt x="158" y="622"/>
                    </a:lnTo>
                    <a:lnTo>
                      <a:pt x="156" y="638"/>
                    </a:lnTo>
                    <a:lnTo>
                      <a:pt x="152" y="652"/>
                    </a:lnTo>
                    <a:lnTo>
                      <a:pt x="148" y="660"/>
                    </a:lnTo>
                    <a:lnTo>
                      <a:pt x="144" y="666"/>
                    </a:lnTo>
                    <a:lnTo>
                      <a:pt x="138" y="674"/>
                    </a:lnTo>
                    <a:lnTo>
                      <a:pt x="130" y="680"/>
                    </a:lnTo>
                    <a:lnTo>
                      <a:pt x="120" y="684"/>
                    </a:lnTo>
                    <a:lnTo>
                      <a:pt x="110" y="690"/>
                    </a:lnTo>
                    <a:lnTo>
                      <a:pt x="84" y="698"/>
                    </a:lnTo>
                    <a:lnTo>
                      <a:pt x="50" y="704"/>
                    </a:lnTo>
                    <a:lnTo>
                      <a:pt x="50" y="704"/>
                    </a:lnTo>
                    <a:lnTo>
                      <a:pt x="70" y="712"/>
                    </a:lnTo>
                    <a:lnTo>
                      <a:pt x="116" y="734"/>
                    </a:lnTo>
                    <a:lnTo>
                      <a:pt x="146" y="748"/>
                    </a:lnTo>
                    <a:lnTo>
                      <a:pt x="174" y="766"/>
                    </a:lnTo>
                    <a:lnTo>
                      <a:pt x="202" y="784"/>
                    </a:lnTo>
                    <a:lnTo>
                      <a:pt x="224" y="804"/>
                    </a:lnTo>
                    <a:lnTo>
                      <a:pt x="234" y="814"/>
                    </a:lnTo>
                    <a:lnTo>
                      <a:pt x="242" y="824"/>
                    </a:lnTo>
                    <a:lnTo>
                      <a:pt x="246" y="836"/>
                    </a:lnTo>
                    <a:lnTo>
                      <a:pt x="250" y="846"/>
                    </a:lnTo>
                    <a:lnTo>
                      <a:pt x="250" y="856"/>
                    </a:lnTo>
                    <a:lnTo>
                      <a:pt x="248" y="868"/>
                    </a:lnTo>
                    <a:lnTo>
                      <a:pt x="242" y="878"/>
                    </a:lnTo>
                    <a:lnTo>
                      <a:pt x="232" y="888"/>
                    </a:lnTo>
                    <a:lnTo>
                      <a:pt x="220" y="900"/>
                    </a:lnTo>
                    <a:lnTo>
                      <a:pt x="202" y="910"/>
                    </a:lnTo>
                    <a:lnTo>
                      <a:pt x="182" y="920"/>
                    </a:lnTo>
                    <a:lnTo>
                      <a:pt x="156" y="930"/>
                    </a:lnTo>
                    <a:lnTo>
                      <a:pt x="124" y="938"/>
                    </a:lnTo>
                    <a:lnTo>
                      <a:pt x="88" y="948"/>
                    </a:lnTo>
                    <a:lnTo>
                      <a:pt x="48" y="956"/>
                    </a:lnTo>
                    <a:lnTo>
                      <a:pt x="0" y="964"/>
                    </a:lnTo>
                    <a:lnTo>
                      <a:pt x="0" y="964"/>
                    </a:lnTo>
                    <a:lnTo>
                      <a:pt x="30" y="966"/>
                    </a:lnTo>
                    <a:lnTo>
                      <a:pt x="62" y="972"/>
                    </a:lnTo>
                    <a:lnTo>
                      <a:pt x="102" y="980"/>
                    </a:lnTo>
                    <a:lnTo>
                      <a:pt x="148" y="992"/>
                    </a:lnTo>
                    <a:lnTo>
                      <a:pt x="198" y="1010"/>
                    </a:lnTo>
                    <a:lnTo>
                      <a:pt x="224" y="1020"/>
                    </a:lnTo>
                    <a:lnTo>
                      <a:pt x="250" y="1032"/>
                    </a:lnTo>
                    <a:lnTo>
                      <a:pt x="274" y="1046"/>
                    </a:lnTo>
                    <a:lnTo>
                      <a:pt x="298" y="1060"/>
                    </a:lnTo>
                    <a:lnTo>
                      <a:pt x="298" y="1060"/>
                    </a:lnTo>
                    <a:lnTo>
                      <a:pt x="330" y="1060"/>
                    </a:lnTo>
                    <a:lnTo>
                      <a:pt x="358" y="1064"/>
                    </a:lnTo>
                    <a:lnTo>
                      <a:pt x="374" y="1066"/>
                    </a:lnTo>
                    <a:lnTo>
                      <a:pt x="388" y="1070"/>
                    </a:lnTo>
                    <a:lnTo>
                      <a:pt x="402" y="1074"/>
                    </a:lnTo>
                    <a:lnTo>
                      <a:pt x="412" y="1082"/>
                    </a:lnTo>
                    <a:lnTo>
                      <a:pt x="420" y="1090"/>
                    </a:lnTo>
                    <a:lnTo>
                      <a:pt x="422" y="1094"/>
                    </a:lnTo>
                    <a:lnTo>
                      <a:pt x="422" y="1100"/>
                    </a:lnTo>
                    <a:lnTo>
                      <a:pt x="422" y="1106"/>
                    </a:lnTo>
                    <a:lnTo>
                      <a:pt x="422" y="1114"/>
                    </a:lnTo>
                    <a:lnTo>
                      <a:pt x="414" y="1128"/>
                    </a:lnTo>
                    <a:lnTo>
                      <a:pt x="402" y="1146"/>
                    </a:lnTo>
                    <a:lnTo>
                      <a:pt x="382" y="1168"/>
                    </a:lnTo>
                    <a:lnTo>
                      <a:pt x="382" y="1168"/>
                    </a:lnTo>
                    <a:lnTo>
                      <a:pt x="410" y="1160"/>
                    </a:lnTo>
                    <a:lnTo>
                      <a:pt x="442" y="1152"/>
                    </a:lnTo>
                    <a:lnTo>
                      <a:pt x="482" y="1140"/>
                    </a:lnTo>
                    <a:lnTo>
                      <a:pt x="526" y="1126"/>
                    </a:lnTo>
                    <a:lnTo>
                      <a:pt x="572" y="1108"/>
                    </a:lnTo>
                    <a:lnTo>
                      <a:pt x="616" y="1088"/>
                    </a:lnTo>
                    <a:lnTo>
                      <a:pt x="636" y="1076"/>
                    </a:lnTo>
                    <a:lnTo>
                      <a:pt x="654" y="1064"/>
                    </a:lnTo>
                    <a:lnTo>
                      <a:pt x="654" y="1064"/>
                    </a:lnTo>
                    <a:lnTo>
                      <a:pt x="654" y="1128"/>
                    </a:lnTo>
                    <a:lnTo>
                      <a:pt x="652" y="1174"/>
                    </a:lnTo>
                    <a:lnTo>
                      <a:pt x="646" y="1224"/>
                    </a:lnTo>
                    <a:lnTo>
                      <a:pt x="638" y="1274"/>
                    </a:lnTo>
                    <a:lnTo>
                      <a:pt x="632" y="1298"/>
                    </a:lnTo>
                    <a:lnTo>
                      <a:pt x="626" y="1322"/>
                    </a:lnTo>
                    <a:lnTo>
                      <a:pt x="616" y="1342"/>
                    </a:lnTo>
                    <a:lnTo>
                      <a:pt x="606" y="1360"/>
                    </a:lnTo>
                    <a:lnTo>
                      <a:pt x="594" y="1374"/>
                    </a:lnTo>
                    <a:lnTo>
                      <a:pt x="582" y="1386"/>
                    </a:lnTo>
                    <a:lnTo>
                      <a:pt x="582" y="1386"/>
                    </a:lnTo>
                    <a:lnTo>
                      <a:pt x="580" y="1388"/>
                    </a:lnTo>
                    <a:lnTo>
                      <a:pt x="576" y="1392"/>
                    </a:lnTo>
                    <a:lnTo>
                      <a:pt x="576" y="1396"/>
                    </a:lnTo>
                    <a:lnTo>
                      <a:pt x="582" y="1400"/>
                    </a:lnTo>
                    <a:lnTo>
                      <a:pt x="582" y="1400"/>
                    </a:lnTo>
                    <a:lnTo>
                      <a:pt x="586" y="1404"/>
                    </a:lnTo>
                    <a:lnTo>
                      <a:pt x="600" y="1410"/>
                    </a:lnTo>
                    <a:lnTo>
                      <a:pt x="608" y="1412"/>
                    </a:lnTo>
                    <a:lnTo>
                      <a:pt x="616" y="1410"/>
                    </a:lnTo>
                    <a:lnTo>
                      <a:pt x="626" y="1408"/>
                    </a:lnTo>
                    <a:lnTo>
                      <a:pt x="636" y="1402"/>
                    </a:lnTo>
                    <a:lnTo>
                      <a:pt x="636" y="1402"/>
                    </a:lnTo>
                    <a:lnTo>
                      <a:pt x="642" y="1400"/>
                    </a:lnTo>
                    <a:lnTo>
                      <a:pt x="646" y="1400"/>
                    </a:lnTo>
                    <a:lnTo>
                      <a:pt x="652" y="1396"/>
                    </a:lnTo>
                    <a:lnTo>
                      <a:pt x="658" y="1390"/>
                    </a:lnTo>
                    <a:lnTo>
                      <a:pt x="658" y="1390"/>
                    </a:lnTo>
                    <a:lnTo>
                      <a:pt x="666" y="1372"/>
                    </a:lnTo>
                    <a:lnTo>
                      <a:pt x="672" y="1350"/>
                    </a:lnTo>
                    <a:lnTo>
                      <a:pt x="678" y="1320"/>
                    </a:lnTo>
                    <a:lnTo>
                      <a:pt x="684" y="1284"/>
                    </a:lnTo>
                    <a:lnTo>
                      <a:pt x="690" y="1240"/>
                    </a:lnTo>
                    <a:lnTo>
                      <a:pt x="694" y="1190"/>
                    </a:lnTo>
                    <a:lnTo>
                      <a:pt x="702" y="1064"/>
                    </a:lnTo>
                    <a:lnTo>
                      <a:pt x="702" y="1064"/>
                    </a:lnTo>
                    <a:lnTo>
                      <a:pt x="722" y="1076"/>
                    </a:lnTo>
                    <a:lnTo>
                      <a:pt x="742" y="1088"/>
                    </a:lnTo>
                    <a:lnTo>
                      <a:pt x="786" y="1108"/>
                    </a:lnTo>
                    <a:lnTo>
                      <a:pt x="830" y="1126"/>
                    </a:lnTo>
                    <a:lnTo>
                      <a:pt x="874" y="1140"/>
                    </a:lnTo>
                    <a:lnTo>
                      <a:pt x="914" y="1152"/>
                    </a:lnTo>
                    <a:lnTo>
                      <a:pt x="946" y="1160"/>
                    </a:lnTo>
                    <a:lnTo>
                      <a:pt x="974" y="1168"/>
                    </a:lnTo>
                    <a:lnTo>
                      <a:pt x="974" y="1168"/>
                    </a:lnTo>
                    <a:lnTo>
                      <a:pt x="954" y="1146"/>
                    </a:lnTo>
                    <a:lnTo>
                      <a:pt x="942" y="1128"/>
                    </a:lnTo>
                    <a:lnTo>
                      <a:pt x="934" y="1114"/>
                    </a:lnTo>
                    <a:lnTo>
                      <a:pt x="934" y="1106"/>
                    </a:lnTo>
                    <a:lnTo>
                      <a:pt x="934" y="1100"/>
                    </a:lnTo>
                    <a:lnTo>
                      <a:pt x="934" y="1094"/>
                    </a:lnTo>
                    <a:lnTo>
                      <a:pt x="936" y="1090"/>
                    </a:lnTo>
                    <a:lnTo>
                      <a:pt x="944" y="1082"/>
                    </a:lnTo>
                    <a:lnTo>
                      <a:pt x="954" y="1074"/>
                    </a:lnTo>
                    <a:lnTo>
                      <a:pt x="968" y="1070"/>
                    </a:lnTo>
                    <a:lnTo>
                      <a:pt x="982" y="1066"/>
                    </a:lnTo>
                    <a:lnTo>
                      <a:pt x="998" y="1064"/>
                    </a:lnTo>
                    <a:lnTo>
                      <a:pt x="1026" y="1060"/>
                    </a:lnTo>
                    <a:lnTo>
                      <a:pt x="1058" y="1060"/>
                    </a:lnTo>
                    <a:lnTo>
                      <a:pt x="1058" y="1060"/>
                    </a:lnTo>
                    <a:lnTo>
                      <a:pt x="1082" y="1046"/>
                    </a:lnTo>
                    <a:lnTo>
                      <a:pt x="1106" y="1032"/>
                    </a:lnTo>
                    <a:lnTo>
                      <a:pt x="1132" y="1020"/>
                    </a:lnTo>
                    <a:lnTo>
                      <a:pt x="1158" y="1010"/>
                    </a:lnTo>
                    <a:lnTo>
                      <a:pt x="1208" y="992"/>
                    </a:lnTo>
                    <a:lnTo>
                      <a:pt x="1254" y="980"/>
                    </a:lnTo>
                    <a:lnTo>
                      <a:pt x="1294" y="972"/>
                    </a:lnTo>
                    <a:lnTo>
                      <a:pt x="1326" y="966"/>
                    </a:lnTo>
                    <a:lnTo>
                      <a:pt x="1356" y="964"/>
                    </a:lnTo>
                    <a:lnTo>
                      <a:pt x="1356" y="964"/>
                    </a:lnTo>
                    <a:lnTo>
                      <a:pt x="1308" y="956"/>
                    </a:lnTo>
                    <a:lnTo>
                      <a:pt x="1268" y="948"/>
                    </a:lnTo>
                    <a:lnTo>
                      <a:pt x="1232" y="938"/>
                    </a:lnTo>
                    <a:lnTo>
                      <a:pt x="1200" y="930"/>
                    </a:lnTo>
                    <a:lnTo>
                      <a:pt x="1174" y="920"/>
                    </a:lnTo>
                    <a:lnTo>
                      <a:pt x="1154" y="910"/>
                    </a:lnTo>
                    <a:lnTo>
                      <a:pt x="1136" y="900"/>
                    </a:lnTo>
                    <a:lnTo>
                      <a:pt x="1124" y="888"/>
                    </a:lnTo>
                    <a:lnTo>
                      <a:pt x="1114" y="878"/>
                    </a:lnTo>
                    <a:lnTo>
                      <a:pt x="1108" y="868"/>
                    </a:lnTo>
                    <a:lnTo>
                      <a:pt x="1106" y="856"/>
                    </a:lnTo>
                    <a:lnTo>
                      <a:pt x="1106" y="846"/>
                    </a:lnTo>
                    <a:lnTo>
                      <a:pt x="1108" y="836"/>
                    </a:lnTo>
                    <a:lnTo>
                      <a:pt x="1114" y="824"/>
                    </a:lnTo>
                    <a:lnTo>
                      <a:pt x="1122" y="814"/>
                    </a:lnTo>
                    <a:lnTo>
                      <a:pt x="1132" y="804"/>
                    </a:lnTo>
                    <a:lnTo>
                      <a:pt x="1154" y="784"/>
                    </a:lnTo>
                    <a:lnTo>
                      <a:pt x="1182" y="766"/>
                    </a:lnTo>
                    <a:lnTo>
                      <a:pt x="1210" y="748"/>
                    </a:lnTo>
                    <a:lnTo>
                      <a:pt x="1240" y="734"/>
                    </a:lnTo>
                    <a:lnTo>
                      <a:pt x="1286" y="712"/>
                    </a:lnTo>
                    <a:lnTo>
                      <a:pt x="1306" y="704"/>
                    </a:lnTo>
                    <a:lnTo>
                      <a:pt x="1306" y="704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43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0" name="Freeform 15"/>
              <p:cNvSpPr>
                <a:spLocks/>
              </p:cNvSpPr>
              <p:nvPr/>
            </p:nvSpPr>
            <p:spPr bwMode="auto">
              <a:xfrm>
                <a:off x="13588" y="6104914"/>
                <a:ext cx="482600" cy="753078"/>
              </a:xfrm>
              <a:custGeom>
                <a:avLst/>
                <a:gdLst>
                  <a:gd name="T0" fmla="*/ 424 w 424"/>
                  <a:gd name="T1" fmla="*/ 24 h 640"/>
                  <a:gd name="T2" fmla="*/ 424 w 424"/>
                  <a:gd name="T3" fmla="*/ 24 h 640"/>
                  <a:gd name="T4" fmla="*/ 420 w 424"/>
                  <a:gd name="T5" fmla="*/ 18 h 640"/>
                  <a:gd name="T6" fmla="*/ 414 w 424"/>
                  <a:gd name="T7" fmla="*/ 10 h 640"/>
                  <a:gd name="T8" fmla="*/ 408 w 424"/>
                  <a:gd name="T9" fmla="*/ 6 h 640"/>
                  <a:gd name="T10" fmla="*/ 402 w 424"/>
                  <a:gd name="T11" fmla="*/ 4 h 640"/>
                  <a:gd name="T12" fmla="*/ 394 w 424"/>
                  <a:gd name="T13" fmla="*/ 2 h 640"/>
                  <a:gd name="T14" fmla="*/ 386 w 424"/>
                  <a:gd name="T15" fmla="*/ 2 h 640"/>
                  <a:gd name="T16" fmla="*/ 386 w 424"/>
                  <a:gd name="T17" fmla="*/ 2 h 640"/>
                  <a:gd name="T18" fmla="*/ 380 w 424"/>
                  <a:gd name="T19" fmla="*/ 2 h 640"/>
                  <a:gd name="T20" fmla="*/ 376 w 424"/>
                  <a:gd name="T21" fmla="*/ 0 h 640"/>
                  <a:gd name="T22" fmla="*/ 372 w 424"/>
                  <a:gd name="T23" fmla="*/ 0 h 640"/>
                  <a:gd name="T24" fmla="*/ 364 w 424"/>
                  <a:gd name="T25" fmla="*/ 2 h 640"/>
                  <a:gd name="T26" fmla="*/ 364 w 424"/>
                  <a:gd name="T27" fmla="*/ 2 h 640"/>
                  <a:gd name="T28" fmla="*/ 354 w 424"/>
                  <a:gd name="T29" fmla="*/ 12 h 640"/>
                  <a:gd name="T30" fmla="*/ 342 w 424"/>
                  <a:gd name="T31" fmla="*/ 24 h 640"/>
                  <a:gd name="T32" fmla="*/ 328 w 424"/>
                  <a:gd name="T33" fmla="*/ 38 h 640"/>
                  <a:gd name="T34" fmla="*/ 312 w 424"/>
                  <a:gd name="T35" fmla="*/ 58 h 640"/>
                  <a:gd name="T36" fmla="*/ 276 w 424"/>
                  <a:gd name="T37" fmla="*/ 110 h 640"/>
                  <a:gd name="T38" fmla="*/ 232 w 424"/>
                  <a:gd name="T39" fmla="*/ 178 h 640"/>
                  <a:gd name="T40" fmla="*/ 232 w 424"/>
                  <a:gd name="T41" fmla="*/ 178 h 640"/>
                  <a:gd name="T42" fmla="*/ 210 w 424"/>
                  <a:gd name="T43" fmla="*/ 202 h 640"/>
                  <a:gd name="T44" fmla="*/ 186 w 424"/>
                  <a:gd name="T45" fmla="*/ 222 h 640"/>
                  <a:gd name="T46" fmla="*/ 160 w 424"/>
                  <a:gd name="T47" fmla="*/ 242 h 640"/>
                  <a:gd name="T48" fmla="*/ 132 w 424"/>
                  <a:gd name="T49" fmla="*/ 258 h 640"/>
                  <a:gd name="T50" fmla="*/ 100 w 424"/>
                  <a:gd name="T51" fmla="*/ 274 h 640"/>
                  <a:gd name="T52" fmla="*/ 68 w 424"/>
                  <a:gd name="T53" fmla="*/ 288 h 640"/>
                  <a:gd name="T54" fmla="*/ 34 w 424"/>
                  <a:gd name="T55" fmla="*/ 300 h 640"/>
                  <a:gd name="T56" fmla="*/ 0 w 424"/>
                  <a:gd name="T57" fmla="*/ 312 h 640"/>
                  <a:gd name="T58" fmla="*/ 0 w 424"/>
                  <a:gd name="T59" fmla="*/ 640 h 640"/>
                  <a:gd name="T60" fmla="*/ 386 w 424"/>
                  <a:gd name="T61" fmla="*/ 640 h 640"/>
                  <a:gd name="T62" fmla="*/ 386 w 424"/>
                  <a:gd name="T63" fmla="*/ 640 h 640"/>
                  <a:gd name="T64" fmla="*/ 376 w 424"/>
                  <a:gd name="T65" fmla="*/ 612 h 640"/>
                  <a:gd name="T66" fmla="*/ 358 w 424"/>
                  <a:gd name="T67" fmla="*/ 576 h 640"/>
                  <a:gd name="T68" fmla="*/ 358 w 424"/>
                  <a:gd name="T69" fmla="*/ 576 h 640"/>
                  <a:gd name="T70" fmla="*/ 336 w 424"/>
                  <a:gd name="T71" fmla="*/ 536 h 640"/>
                  <a:gd name="T72" fmla="*/ 316 w 424"/>
                  <a:gd name="T73" fmla="*/ 492 h 640"/>
                  <a:gd name="T74" fmla="*/ 296 w 424"/>
                  <a:gd name="T75" fmla="*/ 448 h 640"/>
                  <a:gd name="T76" fmla="*/ 278 w 424"/>
                  <a:gd name="T77" fmla="*/ 400 h 640"/>
                  <a:gd name="T78" fmla="*/ 264 w 424"/>
                  <a:gd name="T79" fmla="*/ 354 h 640"/>
                  <a:gd name="T80" fmla="*/ 254 w 424"/>
                  <a:gd name="T81" fmla="*/ 308 h 640"/>
                  <a:gd name="T82" fmla="*/ 252 w 424"/>
                  <a:gd name="T83" fmla="*/ 284 h 640"/>
                  <a:gd name="T84" fmla="*/ 250 w 424"/>
                  <a:gd name="T85" fmla="*/ 262 h 640"/>
                  <a:gd name="T86" fmla="*/ 250 w 424"/>
                  <a:gd name="T87" fmla="*/ 240 h 640"/>
                  <a:gd name="T88" fmla="*/ 252 w 424"/>
                  <a:gd name="T89" fmla="*/ 218 h 640"/>
                  <a:gd name="T90" fmla="*/ 252 w 424"/>
                  <a:gd name="T91" fmla="*/ 218 h 640"/>
                  <a:gd name="T92" fmla="*/ 282 w 424"/>
                  <a:gd name="T93" fmla="*/ 166 h 640"/>
                  <a:gd name="T94" fmla="*/ 302 w 424"/>
                  <a:gd name="T95" fmla="*/ 136 h 640"/>
                  <a:gd name="T96" fmla="*/ 322 w 424"/>
                  <a:gd name="T97" fmla="*/ 108 h 640"/>
                  <a:gd name="T98" fmla="*/ 346 w 424"/>
                  <a:gd name="T99" fmla="*/ 80 h 640"/>
                  <a:gd name="T100" fmla="*/ 370 w 424"/>
                  <a:gd name="T101" fmla="*/ 58 h 640"/>
                  <a:gd name="T102" fmla="*/ 382 w 424"/>
                  <a:gd name="T103" fmla="*/ 50 h 640"/>
                  <a:gd name="T104" fmla="*/ 394 w 424"/>
                  <a:gd name="T105" fmla="*/ 42 h 640"/>
                  <a:gd name="T106" fmla="*/ 406 w 424"/>
                  <a:gd name="T107" fmla="*/ 38 h 640"/>
                  <a:gd name="T108" fmla="*/ 418 w 424"/>
                  <a:gd name="T109" fmla="*/ 36 h 640"/>
                  <a:gd name="T110" fmla="*/ 418 w 424"/>
                  <a:gd name="T111" fmla="*/ 36 h 640"/>
                  <a:gd name="T112" fmla="*/ 420 w 424"/>
                  <a:gd name="T113" fmla="*/ 36 h 640"/>
                  <a:gd name="T114" fmla="*/ 424 w 424"/>
                  <a:gd name="T115" fmla="*/ 34 h 640"/>
                  <a:gd name="T116" fmla="*/ 424 w 424"/>
                  <a:gd name="T117" fmla="*/ 24 h 6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424" h="640">
                    <a:moveTo>
                      <a:pt x="424" y="24"/>
                    </a:moveTo>
                    <a:lnTo>
                      <a:pt x="424" y="24"/>
                    </a:lnTo>
                    <a:lnTo>
                      <a:pt x="420" y="18"/>
                    </a:lnTo>
                    <a:lnTo>
                      <a:pt x="414" y="10"/>
                    </a:lnTo>
                    <a:lnTo>
                      <a:pt x="408" y="6"/>
                    </a:lnTo>
                    <a:lnTo>
                      <a:pt x="402" y="4"/>
                    </a:lnTo>
                    <a:lnTo>
                      <a:pt x="394" y="2"/>
                    </a:lnTo>
                    <a:lnTo>
                      <a:pt x="386" y="2"/>
                    </a:lnTo>
                    <a:lnTo>
                      <a:pt x="386" y="2"/>
                    </a:lnTo>
                    <a:lnTo>
                      <a:pt x="380" y="2"/>
                    </a:lnTo>
                    <a:lnTo>
                      <a:pt x="376" y="0"/>
                    </a:lnTo>
                    <a:lnTo>
                      <a:pt x="372" y="0"/>
                    </a:lnTo>
                    <a:lnTo>
                      <a:pt x="364" y="2"/>
                    </a:lnTo>
                    <a:lnTo>
                      <a:pt x="364" y="2"/>
                    </a:lnTo>
                    <a:lnTo>
                      <a:pt x="354" y="12"/>
                    </a:lnTo>
                    <a:lnTo>
                      <a:pt x="342" y="24"/>
                    </a:lnTo>
                    <a:lnTo>
                      <a:pt x="328" y="38"/>
                    </a:lnTo>
                    <a:lnTo>
                      <a:pt x="312" y="58"/>
                    </a:lnTo>
                    <a:lnTo>
                      <a:pt x="276" y="110"/>
                    </a:lnTo>
                    <a:lnTo>
                      <a:pt x="232" y="178"/>
                    </a:lnTo>
                    <a:lnTo>
                      <a:pt x="232" y="178"/>
                    </a:lnTo>
                    <a:lnTo>
                      <a:pt x="210" y="202"/>
                    </a:lnTo>
                    <a:lnTo>
                      <a:pt x="186" y="222"/>
                    </a:lnTo>
                    <a:lnTo>
                      <a:pt x="160" y="242"/>
                    </a:lnTo>
                    <a:lnTo>
                      <a:pt x="132" y="258"/>
                    </a:lnTo>
                    <a:lnTo>
                      <a:pt x="100" y="274"/>
                    </a:lnTo>
                    <a:lnTo>
                      <a:pt x="68" y="288"/>
                    </a:lnTo>
                    <a:lnTo>
                      <a:pt x="34" y="300"/>
                    </a:lnTo>
                    <a:lnTo>
                      <a:pt x="0" y="312"/>
                    </a:lnTo>
                    <a:lnTo>
                      <a:pt x="0" y="640"/>
                    </a:lnTo>
                    <a:lnTo>
                      <a:pt x="386" y="640"/>
                    </a:lnTo>
                    <a:lnTo>
                      <a:pt x="386" y="640"/>
                    </a:lnTo>
                    <a:lnTo>
                      <a:pt x="376" y="612"/>
                    </a:lnTo>
                    <a:lnTo>
                      <a:pt x="358" y="576"/>
                    </a:lnTo>
                    <a:lnTo>
                      <a:pt x="358" y="576"/>
                    </a:lnTo>
                    <a:lnTo>
                      <a:pt x="336" y="536"/>
                    </a:lnTo>
                    <a:lnTo>
                      <a:pt x="316" y="492"/>
                    </a:lnTo>
                    <a:lnTo>
                      <a:pt x="296" y="448"/>
                    </a:lnTo>
                    <a:lnTo>
                      <a:pt x="278" y="400"/>
                    </a:lnTo>
                    <a:lnTo>
                      <a:pt x="264" y="354"/>
                    </a:lnTo>
                    <a:lnTo>
                      <a:pt x="254" y="308"/>
                    </a:lnTo>
                    <a:lnTo>
                      <a:pt x="252" y="284"/>
                    </a:lnTo>
                    <a:lnTo>
                      <a:pt x="250" y="262"/>
                    </a:lnTo>
                    <a:lnTo>
                      <a:pt x="250" y="240"/>
                    </a:lnTo>
                    <a:lnTo>
                      <a:pt x="252" y="218"/>
                    </a:lnTo>
                    <a:lnTo>
                      <a:pt x="252" y="218"/>
                    </a:lnTo>
                    <a:lnTo>
                      <a:pt x="282" y="166"/>
                    </a:lnTo>
                    <a:lnTo>
                      <a:pt x="302" y="136"/>
                    </a:lnTo>
                    <a:lnTo>
                      <a:pt x="322" y="108"/>
                    </a:lnTo>
                    <a:lnTo>
                      <a:pt x="346" y="80"/>
                    </a:lnTo>
                    <a:lnTo>
                      <a:pt x="370" y="58"/>
                    </a:lnTo>
                    <a:lnTo>
                      <a:pt x="382" y="50"/>
                    </a:lnTo>
                    <a:lnTo>
                      <a:pt x="394" y="42"/>
                    </a:lnTo>
                    <a:lnTo>
                      <a:pt x="406" y="38"/>
                    </a:lnTo>
                    <a:lnTo>
                      <a:pt x="418" y="36"/>
                    </a:lnTo>
                    <a:lnTo>
                      <a:pt x="418" y="36"/>
                    </a:lnTo>
                    <a:lnTo>
                      <a:pt x="420" y="36"/>
                    </a:lnTo>
                    <a:lnTo>
                      <a:pt x="424" y="34"/>
                    </a:lnTo>
                    <a:lnTo>
                      <a:pt x="424" y="24"/>
                    </a:lnTo>
                    <a:close/>
                  </a:path>
                </a:pathLst>
              </a:custGeom>
              <a:solidFill>
                <a:srgbClr val="000000">
                  <a:alpha val="2000"/>
                </a:srgbClr>
              </a:solidFill>
              <a:ln>
                <a:noFill/>
              </a:ln>
              <a:effectLst>
                <a:glow rad="381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1" name="Freeform 27"/>
              <p:cNvSpPr>
                <a:spLocks noChangeAspect="1"/>
              </p:cNvSpPr>
              <p:nvPr/>
            </p:nvSpPr>
            <p:spPr bwMode="auto">
              <a:xfrm>
                <a:off x="-17347" y="3350958"/>
                <a:ext cx="912820" cy="1114002"/>
              </a:xfrm>
              <a:custGeom>
                <a:avLst/>
                <a:gdLst>
                  <a:gd name="T0" fmla="*/ 596 w 608"/>
                  <a:gd name="T1" fmla="*/ 682 h 742"/>
                  <a:gd name="T2" fmla="*/ 548 w 608"/>
                  <a:gd name="T3" fmla="*/ 628 h 742"/>
                  <a:gd name="T4" fmla="*/ 524 w 608"/>
                  <a:gd name="T5" fmla="*/ 574 h 742"/>
                  <a:gd name="T6" fmla="*/ 518 w 608"/>
                  <a:gd name="T7" fmla="*/ 506 h 742"/>
                  <a:gd name="T8" fmla="*/ 540 w 608"/>
                  <a:gd name="T9" fmla="*/ 422 h 742"/>
                  <a:gd name="T10" fmla="*/ 508 w 608"/>
                  <a:gd name="T11" fmla="*/ 376 h 742"/>
                  <a:gd name="T12" fmla="*/ 446 w 608"/>
                  <a:gd name="T13" fmla="*/ 312 h 742"/>
                  <a:gd name="T14" fmla="*/ 396 w 608"/>
                  <a:gd name="T15" fmla="*/ 286 h 742"/>
                  <a:gd name="T16" fmla="*/ 360 w 608"/>
                  <a:gd name="T17" fmla="*/ 280 h 742"/>
                  <a:gd name="T18" fmla="*/ 256 w 608"/>
                  <a:gd name="T19" fmla="*/ 282 h 742"/>
                  <a:gd name="T20" fmla="*/ 254 w 608"/>
                  <a:gd name="T21" fmla="*/ 276 h 742"/>
                  <a:gd name="T22" fmla="*/ 280 w 608"/>
                  <a:gd name="T23" fmla="*/ 270 h 742"/>
                  <a:gd name="T24" fmla="*/ 322 w 608"/>
                  <a:gd name="T25" fmla="*/ 252 h 742"/>
                  <a:gd name="T26" fmla="*/ 352 w 608"/>
                  <a:gd name="T27" fmla="*/ 232 h 742"/>
                  <a:gd name="T28" fmla="*/ 372 w 608"/>
                  <a:gd name="T29" fmla="*/ 208 h 742"/>
                  <a:gd name="T30" fmla="*/ 378 w 608"/>
                  <a:gd name="T31" fmla="*/ 182 h 742"/>
                  <a:gd name="T32" fmla="*/ 366 w 608"/>
                  <a:gd name="T33" fmla="*/ 156 h 742"/>
                  <a:gd name="T34" fmla="*/ 388 w 608"/>
                  <a:gd name="T35" fmla="*/ 146 h 742"/>
                  <a:gd name="T36" fmla="*/ 424 w 608"/>
                  <a:gd name="T37" fmla="*/ 142 h 742"/>
                  <a:gd name="T38" fmla="*/ 442 w 608"/>
                  <a:gd name="T39" fmla="*/ 148 h 742"/>
                  <a:gd name="T40" fmla="*/ 408 w 608"/>
                  <a:gd name="T41" fmla="*/ 114 h 742"/>
                  <a:gd name="T42" fmla="*/ 332 w 608"/>
                  <a:gd name="T43" fmla="*/ 66 h 742"/>
                  <a:gd name="T44" fmla="*/ 312 w 608"/>
                  <a:gd name="T45" fmla="*/ 62 h 742"/>
                  <a:gd name="T46" fmla="*/ 278 w 608"/>
                  <a:gd name="T47" fmla="*/ 64 h 742"/>
                  <a:gd name="T48" fmla="*/ 250 w 608"/>
                  <a:gd name="T49" fmla="*/ 80 h 742"/>
                  <a:gd name="T50" fmla="*/ 220 w 608"/>
                  <a:gd name="T51" fmla="*/ 96 h 742"/>
                  <a:gd name="T52" fmla="*/ 184 w 608"/>
                  <a:gd name="T53" fmla="*/ 104 h 742"/>
                  <a:gd name="T54" fmla="*/ 148 w 608"/>
                  <a:gd name="T55" fmla="*/ 98 h 742"/>
                  <a:gd name="T56" fmla="*/ 118 w 608"/>
                  <a:gd name="T57" fmla="*/ 66 h 742"/>
                  <a:gd name="T58" fmla="*/ 106 w 608"/>
                  <a:gd name="T59" fmla="*/ 0 h 742"/>
                  <a:gd name="T60" fmla="*/ 82 w 608"/>
                  <a:gd name="T61" fmla="*/ 28 h 742"/>
                  <a:gd name="T62" fmla="*/ 32 w 608"/>
                  <a:gd name="T63" fmla="*/ 70 h 742"/>
                  <a:gd name="T64" fmla="*/ 0 w 608"/>
                  <a:gd name="T65" fmla="*/ 88 h 742"/>
                  <a:gd name="T66" fmla="*/ 20 w 608"/>
                  <a:gd name="T67" fmla="*/ 734 h 742"/>
                  <a:gd name="T68" fmla="*/ 40 w 608"/>
                  <a:gd name="T69" fmla="*/ 742 h 742"/>
                  <a:gd name="T70" fmla="*/ 28 w 608"/>
                  <a:gd name="T71" fmla="*/ 728 h 742"/>
                  <a:gd name="T72" fmla="*/ 20 w 608"/>
                  <a:gd name="T73" fmla="*/ 692 h 742"/>
                  <a:gd name="T74" fmla="*/ 22 w 608"/>
                  <a:gd name="T75" fmla="*/ 668 h 742"/>
                  <a:gd name="T76" fmla="*/ 48 w 608"/>
                  <a:gd name="T77" fmla="*/ 670 h 742"/>
                  <a:gd name="T78" fmla="*/ 72 w 608"/>
                  <a:gd name="T79" fmla="*/ 654 h 742"/>
                  <a:gd name="T80" fmla="*/ 86 w 608"/>
                  <a:gd name="T81" fmla="*/ 626 h 742"/>
                  <a:gd name="T82" fmla="*/ 92 w 608"/>
                  <a:gd name="T83" fmla="*/ 592 h 742"/>
                  <a:gd name="T84" fmla="*/ 94 w 608"/>
                  <a:gd name="T85" fmla="*/ 546 h 742"/>
                  <a:gd name="T86" fmla="*/ 90 w 608"/>
                  <a:gd name="T87" fmla="*/ 520 h 742"/>
                  <a:gd name="T88" fmla="*/ 96 w 608"/>
                  <a:gd name="T89" fmla="*/ 520 h 742"/>
                  <a:gd name="T90" fmla="*/ 134 w 608"/>
                  <a:gd name="T91" fmla="*/ 616 h 742"/>
                  <a:gd name="T92" fmla="*/ 152 w 608"/>
                  <a:gd name="T93" fmla="*/ 648 h 742"/>
                  <a:gd name="T94" fmla="*/ 194 w 608"/>
                  <a:gd name="T95" fmla="*/ 684 h 742"/>
                  <a:gd name="T96" fmla="*/ 278 w 608"/>
                  <a:gd name="T97" fmla="*/ 718 h 742"/>
                  <a:gd name="T98" fmla="*/ 332 w 608"/>
                  <a:gd name="T99" fmla="*/ 730 h 742"/>
                  <a:gd name="T100" fmla="*/ 400 w 608"/>
                  <a:gd name="T101" fmla="*/ 678 h 742"/>
                  <a:gd name="T102" fmla="*/ 466 w 608"/>
                  <a:gd name="T103" fmla="*/ 660 h 742"/>
                  <a:gd name="T104" fmla="*/ 526 w 608"/>
                  <a:gd name="T105" fmla="*/ 662 h 742"/>
                  <a:gd name="T106" fmla="*/ 594 w 608"/>
                  <a:gd name="T107" fmla="*/ 684 h 7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608" h="742">
                    <a:moveTo>
                      <a:pt x="608" y="692"/>
                    </a:moveTo>
                    <a:lnTo>
                      <a:pt x="608" y="692"/>
                    </a:lnTo>
                    <a:lnTo>
                      <a:pt x="596" y="682"/>
                    </a:lnTo>
                    <a:lnTo>
                      <a:pt x="578" y="666"/>
                    </a:lnTo>
                    <a:lnTo>
                      <a:pt x="558" y="642"/>
                    </a:lnTo>
                    <a:lnTo>
                      <a:pt x="548" y="628"/>
                    </a:lnTo>
                    <a:lnTo>
                      <a:pt x="540" y="610"/>
                    </a:lnTo>
                    <a:lnTo>
                      <a:pt x="532" y="594"/>
                    </a:lnTo>
                    <a:lnTo>
                      <a:pt x="524" y="574"/>
                    </a:lnTo>
                    <a:lnTo>
                      <a:pt x="520" y="552"/>
                    </a:lnTo>
                    <a:lnTo>
                      <a:pt x="518" y="530"/>
                    </a:lnTo>
                    <a:lnTo>
                      <a:pt x="518" y="506"/>
                    </a:lnTo>
                    <a:lnTo>
                      <a:pt x="522" y="480"/>
                    </a:lnTo>
                    <a:lnTo>
                      <a:pt x="528" y="452"/>
                    </a:lnTo>
                    <a:lnTo>
                      <a:pt x="540" y="422"/>
                    </a:lnTo>
                    <a:lnTo>
                      <a:pt x="540" y="422"/>
                    </a:lnTo>
                    <a:lnTo>
                      <a:pt x="526" y="400"/>
                    </a:lnTo>
                    <a:lnTo>
                      <a:pt x="508" y="376"/>
                    </a:lnTo>
                    <a:lnTo>
                      <a:pt x="486" y="350"/>
                    </a:lnTo>
                    <a:lnTo>
                      <a:pt x="460" y="324"/>
                    </a:lnTo>
                    <a:lnTo>
                      <a:pt x="446" y="312"/>
                    </a:lnTo>
                    <a:lnTo>
                      <a:pt x="430" y="302"/>
                    </a:lnTo>
                    <a:lnTo>
                      <a:pt x="414" y="292"/>
                    </a:lnTo>
                    <a:lnTo>
                      <a:pt x="396" y="286"/>
                    </a:lnTo>
                    <a:lnTo>
                      <a:pt x="380" y="282"/>
                    </a:lnTo>
                    <a:lnTo>
                      <a:pt x="360" y="280"/>
                    </a:lnTo>
                    <a:lnTo>
                      <a:pt x="360" y="280"/>
                    </a:lnTo>
                    <a:lnTo>
                      <a:pt x="272" y="282"/>
                    </a:lnTo>
                    <a:lnTo>
                      <a:pt x="256" y="282"/>
                    </a:lnTo>
                    <a:lnTo>
                      <a:pt x="256" y="282"/>
                    </a:lnTo>
                    <a:lnTo>
                      <a:pt x="254" y="282"/>
                    </a:lnTo>
                    <a:lnTo>
                      <a:pt x="254" y="280"/>
                    </a:lnTo>
                    <a:lnTo>
                      <a:pt x="254" y="276"/>
                    </a:lnTo>
                    <a:lnTo>
                      <a:pt x="254" y="276"/>
                    </a:lnTo>
                    <a:lnTo>
                      <a:pt x="262" y="274"/>
                    </a:lnTo>
                    <a:lnTo>
                      <a:pt x="280" y="270"/>
                    </a:lnTo>
                    <a:lnTo>
                      <a:pt x="292" y="266"/>
                    </a:lnTo>
                    <a:lnTo>
                      <a:pt x="306" y="260"/>
                    </a:lnTo>
                    <a:lnTo>
                      <a:pt x="322" y="252"/>
                    </a:lnTo>
                    <a:lnTo>
                      <a:pt x="340" y="240"/>
                    </a:lnTo>
                    <a:lnTo>
                      <a:pt x="340" y="240"/>
                    </a:lnTo>
                    <a:lnTo>
                      <a:pt x="352" y="232"/>
                    </a:lnTo>
                    <a:lnTo>
                      <a:pt x="360" y="224"/>
                    </a:lnTo>
                    <a:lnTo>
                      <a:pt x="368" y="216"/>
                    </a:lnTo>
                    <a:lnTo>
                      <a:pt x="372" y="208"/>
                    </a:lnTo>
                    <a:lnTo>
                      <a:pt x="376" y="202"/>
                    </a:lnTo>
                    <a:lnTo>
                      <a:pt x="378" y="194"/>
                    </a:lnTo>
                    <a:lnTo>
                      <a:pt x="378" y="182"/>
                    </a:lnTo>
                    <a:lnTo>
                      <a:pt x="376" y="172"/>
                    </a:lnTo>
                    <a:lnTo>
                      <a:pt x="372" y="164"/>
                    </a:lnTo>
                    <a:lnTo>
                      <a:pt x="366" y="156"/>
                    </a:lnTo>
                    <a:lnTo>
                      <a:pt x="366" y="156"/>
                    </a:lnTo>
                    <a:lnTo>
                      <a:pt x="372" y="154"/>
                    </a:lnTo>
                    <a:lnTo>
                      <a:pt x="388" y="146"/>
                    </a:lnTo>
                    <a:lnTo>
                      <a:pt x="400" y="144"/>
                    </a:lnTo>
                    <a:lnTo>
                      <a:pt x="412" y="142"/>
                    </a:lnTo>
                    <a:lnTo>
                      <a:pt x="424" y="142"/>
                    </a:lnTo>
                    <a:lnTo>
                      <a:pt x="438" y="146"/>
                    </a:lnTo>
                    <a:lnTo>
                      <a:pt x="438" y="146"/>
                    </a:lnTo>
                    <a:lnTo>
                      <a:pt x="442" y="148"/>
                    </a:lnTo>
                    <a:lnTo>
                      <a:pt x="444" y="146"/>
                    </a:lnTo>
                    <a:lnTo>
                      <a:pt x="438" y="140"/>
                    </a:lnTo>
                    <a:lnTo>
                      <a:pt x="408" y="114"/>
                    </a:lnTo>
                    <a:lnTo>
                      <a:pt x="364" y="84"/>
                    </a:lnTo>
                    <a:lnTo>
                      <a:pt x="346" y="72"/>
                    </a:lnTo>
                    <a:lnTo>
                      <a:pt x="332" y="66"/>
                    </a:lnTo>
                    <a:lnTo>
                      <a:pt x="332" y="66"/>
                    </a:lnTo>
                    <a:lnTo>
                      <a:pt x="322" y="64"/>
                    </a:lnTo>
                    <a:lnTo>
                      <a:pt x="312" y="62"/>
                    </a:lnTo>
                    <a:lnTo>
                      <a:pt x="300" y="62"/>
                    </a:lnTo>
                    <a:lnTo>
                      <a:pt x="288" y="62"/>
                    </a:lnTo>
                    <a:lnTo>
                      <a:pt x="278" y="64"/>
                    </a:lnTo>
                    <a:lnTo>
                      <a:pt x="266" y="68"/>
                    </a:lnTo>
                    <a:lnTo>
                      <a:pt x="258" y="72"/>
                    </a:lnTo>
                    <a:lnTo>
                      <a:pt x="250" y="80"/>
                    </a:lnTo>
                    <a:lnTo>
                      <a:pt x="250" y="80"/>
                    </a:lnTo>
                    <a:lnTo>
                      <a:pt x="238" y="88"/>
                    </a:lnTo>
                    <a:lnTo>
                      <a:pt x="220" y="96"/>
                    </a:lnTo>
                    <a:lnTo>
                      <a:pt x="208" y="100"/>
                    </a:lnTo>
                    <a:lnTo>
                      <a:pt x="196" y="104"/>
                    </a:lnTo>
                    <a:lnTo>
                      <a:pt x="184" y="104"/>
                    </a:lnTo>
                    <a:lnTo>
                      <a:pt x="172" y="104"/>
                    </a:lnTo>
                    <a:lnTo>
                      <a:pt x="160" y="102"/>
                    </a:lnTo>
                    <a:lnTo>
                      <a:pt x="148" y="98"/>
                    </a:lnTo>
                    <a:lnTo>
                      <a:pt x="136" y="90"/>
                    </a:lnTo>
                    <a:lnTo>
                      <a:pt x="126" y="80"/>
                    </a:lnTo>
                    <a:lnTo>
                      <a:pt x="118" y="66"/>
                    </a:lnTo>
                    <a:lnTo>
                      <a:pt x="112" y="48"/>
                    </a:lnTo>
                    <a:lnTo>
                      <a:pt x="108" y="26"/>
                    </a:lnTo>
                    <a:lnTo>
                      <a:pt x="106" y="0"/>
                    </a:lnTo>
                    <a:lnTo>
                      <a:pt x="106" y="0"/>
                    </a:lnTo>
                    <a:lnTo>
                      <a:pt x="100" y="8"/>
                    </a:lnTo>
                    <a:lnTo>
                      <a:pt x="82" y="28"/>
                    </a:lnTo>
                    <a:lnTo>
                      <a:pt x="68" y="42"/>
                    </a:lnTo>
                    <a:lnTo>
                      <a:pt x="52" y="56"/>
                    </a:lnTo>
                    <a:lnTo>
                      <a:pt x="32" y="70"/>
                    </a:lnTo>
                    <a:lnTo>
                      <a:pt x="8" y="82"/>
                    </a:lnTo>
                    <a:lnTo>
                      <a:pt x="8" y="82"/>
                    </a:lnTo>
                    <a:lnTo>
                      <a:pt x="0" y="88"/>
                    </a:lnTo>
                    <a:lnTo>
                      <a:pt x="0" y="724"/>
                    </a:lnTo>
                    <a:lnTo>
                      <a:pt x="0" y="724"/>
                    </a:lnTo>
                    <a:lnTo>
                      <a:pt x="20" y="734"/>
                    </a:lnTo>
                    <a:lnTo>
                      <a:pt x="34" y="742"/>
                    </a:lnTo>
                    <a:lnTo>
                      <a:pt x="40" y="742"/>
                    </a:lnTo>
                    <a:lnTo>
                      <a:pt x="40" y="742"/>
                    </a:lnTo>
                    <a:lnTo>
                      <a:pt x="38" y="738"/>
                    </a:lnTo>
                    <a:lnTo>
                      <a:pt x="38" y="738"/>
                    </a:lnTo>
                    <a:lnTo>
                      <a:pt x="28" y="728"/>
                    </a:lnTo>
                    <a:lnTo>
                      <a:pt x="24" y="716"/>
                    </a:lnTo>
                    <a:lnTo>
                      <a:pt x="20" y="704"/>
                    </a:lnTo>
                    <a:lnTo>
                      <a:pt x="20" y="692"/>
                    </a:lnTo>
                    <a:lnTo>
                      <a:pt x="20" y="676"/>
                    </a:lnTo>
                    <a:lnTo>
                      <a:pt x="22" y="668"/>
                    </a:lnTo>
                    <a:lnTo>
                      <a:pt x="22" y="668"/>
                    </a:lnTo>
                    <a:lnTo>
                      <a:pt x="30" y="670"/>
                    </a:lnTo>
                    <a:lnTo>
                      <a:pt x="38" y="672"/>
                    </a:lnTo>
                    <a:lnTo>
                      <a:pt x="48" y="670"/>
                    </a:lnTo>
                    <a:lnTo>
                      <a:pt x="60" y="664"/>
                    </a:lnTo>
                    <a:lnTo>
                      <a:pt x="66" y="660"/>
                    </a:lnTo>
                    <a:lnTo>
                      <a:pt x="72" y="654"/>
                    </a:lnTo>
                    <a:lnTo>
                      <a:pt x="76" y="646"/>
                    </a:lnTo>
                    <a:lnTo>
                      <a:pt x="82" y="638"/>
                    </a:lnTo>
                    <a:lnTo>
                      <a:pt x="86" y="626"/>
                    </a:lnTo>
                    <a:lnTo>
                      <a:pt x="88" y="612"/>
                    </a:lnTo>
                    <a:lnTo>
                      <a:pt x="88" y="612"/>
                    </a:lnTo>
                    <a:lnTo>
                      <a:pt x="92" y="592"/>
                    </a:lnTo>
                    <a:lnTo>
                      <a:pt x="94" y="574"/>
                    </a:lnTo>
                    <a:lnTo>
                      <a:pt x="94" y="558"/>
                    </a:lnTo>
                    <a:lnTo>
                      <a:pt x="94" y="546"/>
                    </a:lnTo>
                    <a:lnTo>
                      <a:pt x="90" y="528"/>
                    </a:lnTo>
                    <a:lnTo>
                      <a:pt x="90" y="520"/>
                    </a:lnTo>
                    <a:lnTo>
                      <a:pt x="90" y="520"/>
                    </a:lnTo>
                    <a:lnTo>
                      <a:pt x="92" y="518"/>
                    </a:lnTo>
                    <a:lnTo>
                      <a:pt x="94" y="518"/>
                    </a:lnTo>
                    <a:lnTo>
                      <a:pt x="96" y="520"/>
                    </a:lnTo>
                    <a:lnTo>
                      <a:pt x="96" y="520"/>
                    </a:lnTo>
                    <a:lnTo>
                      <a:pt x="102" y="534"/>
                    </a:lnTo>
                    <a:lnTo>
                      <a:pt x="134" y="616"/>
                    </a:lnTo>
                    <a:lnTo>
                      <a:pt x="134" y="616"/>
                    </a:lnTo>
                    <a:lnTo>
                      <a:pt x="142" y="634"/>
                    </a:lnTo>
                    <a:lnTo>
                      <a:pt x="152" y="648"/>
                    </a:lnTo>
                    <a:lnTo>
                      <a:pt x="164" y="662"/>
                    </a:lnTo>
                    <a:lnTo>
                      <a:pt x="180" y="674"/>
                    </a:lnTo>
                    <a:lnTo>
                      <a:pt x="194" y="684"/>
                    </a:lnTo>
                    <a:lnTo>
                      <a:pt x="212" y="692"/>
                    </a:lnTo>
                    <a:lnTo>
                      <a:pt x="246" y="708"/>
                    </a:lnTo>
                    <a:lnTo>
                      <a:pt x="278" y="718"/>
                    </a:lnTo>
                    <a:lnTo>
                      <a:pt x="306" y="724"/>
                    </a:lnTo>
                    <a:lnTo>
                      <a:pt x="332" y="730"/>
                    </a:lnTo>
                    <a:lnTo>
                      <a:pt x="332" y="730"/>
                    </a:lnTo>
                    <a:lnTo>
                      <a:pt x="354" y="708"/>
                    </a:lnTo>
                    <a:lnTo>
                      <a:pt x="378" y="692"/>
                    </a:lnTo>
                    <a:lnTo>
                      <a:pt x="400" y="678"/>
                    </a:lnTo>
                    <a:lnTo>
                      <a:pt x="424" y="670"/>
                    </a:lnTo>
                    <a:lnTo>
                      <a:pt x="446" y="662"/>
                    </a:lnTo>
                    <a:lnTo>
                      <a:pt x="466" y="660"/>
                    </a:lnTo>
                    <a:lnTo>
                      <a:pt x="488" y="658"/>
                    </a:lnTo>
                    <a:lnTo>
                      <a:pt x="506" y="658"/>
                    </a:lnTo>
                    <a:lnTo>
                      <a:pt x="526" y="662"/>
                    </a:lnTo>
                    <a:lnTo>
                      <a:pt x="542" y="664"/>
                    </a:lnTo>
                    <a:lnTo>
                      <a:pt x="572" y="674"/>
                    </a:lnTo>
                    <a:lnTo>
                      <a:pt x="594" y="684"/>
                    </a:lnTo>
                    <a:lnTo>
                      <a:pt x="608" y="692"/>
                    </a:lnTo>
                    <a:lnTo>
                      <a:pt x="608" y="692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>
                <a:noFill/>
              </a:ln>
              <a:effectLst>
                <a:glow rad="254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" name="Freeform 51"/>
              <p:cNvSpPr>
                <a:spLocks noChangeAspect="1"/>
              </p:cNvSpPr>
              <p:nvPr/>
            </p:nvSpPr>
            <p:spPr bwMode="auto">
              <a:xfrm>
                <a:off x="-17347" y="1413937"/>
                <a:ext cx="499947" cy="1321457"/>
              </a:xfrm>
              <a:custGeom>
                <a:avLst/>
                <a:gdLst>
                  <a:gd name="T0" fmla="*/ 382 w 426"/>
                  <a:gd name="T1" fmla="*/ 404 h 1126"/>
                  <a:gd name="T2" fmla="*/ 390 w 426"/>
                  <a:gd name="T3" fmla="*/ 392 h 1126"/>
                  <a:gd name="T4" fmla="*/ 404 w 426"/>
                  <a:gd name="T5" fmla="*/ 356 h 1126"/>
                  <a:gd name="T6" fmla="*/ 408 w 426"/>
                  <a:gd name="T7" fmla="*/ 326 h 1126"/>
                  <a:gd name="T8" fmla="*/ 402 w 426"/>
                  <a:gd name="T9" fmla="*/ 274 h 1126"/>
                  <a:gd name="T10" fmla="*/ 376 w 426"/>
                  <a:gd name="T11" fmla="*/ 206 h 1126"/>
                  <a:gd name="T12" fmla="*/ 350 w 426"/>
                  <a:gd name="T13" fmla="*/ 176 h 1126"/>
                  <a:gd name="T14" fmla="*/ 338 w 426"/>
                  <a:gd name="T15" fmla="*/ 176 h 1126"/>
                  <a:gd name="T16" fmla="*/ 294 w 426"/>
                  <a:gd name="T17" fmla="*/ 198 h 1126"/>
                  <a:gd name="T18" fmla="*/ 212 w 426"/>
                  <a:gd name="T19" fmla="*/ 268 h 1126"/>
                  <a:gd name="T20" fmla="*/ 212 w 426"/>
                  <a:gd name="T21" fmla="*/ 270 h 1126"/>
                  <a:gd name="T22" fmla="*/ 172 w 426"/>
                  <a:gd name="T23" fmla="*/ 318 h 1126"/>
                  <a:gd name="T24" fmla="*/ 152 w 426"/>
                  <a:gd name="T25" fmla="*/ 354 h 1126"/>
                  <a:gd name="T26" fmla="*/ 146 w 426"/>
                  <a:gd name="T27" fmla="*/ 358 h 1126"/>
                  <a:gd name="T28" fmla="*/ 144 w 426"/>
                  <a:gd name="T29" fmla="*/ 354 h 1126"/>
                  <a:gd name="T30" fmla="*/ 172 w 426"/>
                  <a:gd name="T31" fmla="*/ 236 h 1126"/>
                  <a:gd name="T32" fmla="*/ 172 w 426"/>
                  <a:gd name="T33" fmla="*/ 174 h 1126"/>
                  <a:gd name="T34" fmla="*/ 148 w 426"/>
                  <a:gd name="T35" fmla="*/ 114 h 1126"/>
                  <a:gd name="T36" fmla="*/ 100 w 426"/>
                  <a:gd name="T37" fmla="*/ 46 h 1126"/>
                  <a:gd name="T38" fmla="*/ 56 w 426"/>
                  <a:gd name="T39" fmla="*/ 0 h 1126"/>
                  <a:gd name="T40" fmla="*/ 0 w 426"/>
                  <a:gd name="T41" fmla="*/ 820 h 1126"/>
                  <a:gd name="T42" fmla="*/ 34 w 426"/>
                  <a:gd name="T43" fmla="*/ 800 h 1126"/>
                  <a:gd name="T44" fmla="*/ 80 w 426"/>
                  <a:gd name="T45" fmla="*/ 754 h 1126"/>
                  <a:gd name="T46" fmla="*/ 102 w 426"/>
                  <a:gd name="T47" fmla="*/ 764 h 1126"/>
                  <a:gd name="T48" fmla="*/ 152 w 426"/>
                  <a:gd name="T49" fmla="*/ 908 h 1126"/>
                  <a:gd name="T50" fmla="*/ 168 w 426"/>
                  <a:gd name="T51" fmla="*/ 994 h 1126"/>
                  <a:gd name="T52" fmla="*/ 166 w 426"/>
                  <a:gd name="T53" fmla="*/ 1070 h 1126"/>
                  <a:gd name="T54" fmla="*/ 150 w 426"/>
                  <a:gd name="T55" fmla="*/ 1108 h 1126"/>
                  <a:gd name="T56" fmla="*/ 150 w 426"/>
                  <a:gd name="T57" fmla="*/ 1120 h 1126"/>
                  <a:gd name="T58" fmla="*/ 156 w 426"/>
                  <a:gd name="T59" fmla="*/ 1124 h 1126"/>
                  <a:gd name="T60" fmla="*/ 188 w 426"/>
                  <a:gd name="T61" fmla="*/ 1124 h 1126"/>
                  <a:gd name="T62" fmla="*/ 214 w 426"/>
                  <a:gd name="T63" fmla="*/ 1102 h 1126"/>
                  <a:gd name="T64" fmla="*/ 224 w 426"/>
                  <a:gd name="T65" fmla="*/ 1094 h 1126"/>
                  <a:gd name="T66" fmla="*/ 232 w 426"/>
                  <a:gd name="T67" fmla="*/ 1080 h 1126"/>
                  <a:gd name="T68" fmla="*/ 224 w 426"/>
                  <a:gd name="T69" fmla="*/ 998 h 1126"/>
                  <a:gd name="T70" fmla="*/ 188 w 426"/>
                  <a:gd name="T71" fmla="*/ 854 h 1126"/>
                  <a:gd name="T72" fmla="*/ 144 w 426"/>
                  <a:gd name="T73" fmla="*/ 720 h 1126"/>
                  <a:gd name="T74" fmla="*/ 218 w 426"/>
                  <a:gd name="T75" fmla="*/ 726 h 1126"/>
                  <a:gd name="T76" fmla="*/ 278 w 426"/>
                  <a:gd name="T77" fmla="*/ 708 h 1126"/>
                  <a:gd name="T78" fmla="*/ 308 w 426"/>
                  <a:gd name="T79" fmla="*/ 682 h 1126"/>
                  <a:gd name="T80" fmla="*/ 350 w 426"/>
                  <a:gd name="T81" fmla="*/ 640 h 1126"/>
                  <a:gd name="T82" fmla="*/ 416 w 426"/>
                  <a:gd name="T83" fmla="*/ 598 h 1126"/>
                  <a:gd name="T84" fmla="*/ 396 w 426"/>
                  <a:gd name="T85" fmla="*/ 586 h 1126"/>
                  <a:gd name="T86" fmla="*/ 340 w 426"/>
                  <a:gd name="T87" fmla="*/ 550 h 1126"/>
                  <a:gd name="T88" fmla="*/ 322 w 426"/>
                  <a:gd name="T89" fmla="*/ 508 h 1126"/>
                  <a:gd name="T90" fmla="*/ 330 w 426"/>
                  <a:gd name="T91" fmla="*/ 466 h 1126"/>
                  <a:gd name="T92" fmla="*/ 358 w 426"/>
                  <a:gd name="T93" fmla="*/ 422 h 1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426" h="1126">
                    <a:moveTo>
                      <a:pt x="372" y="412"/>
                    </a:moveTo>
                    <a:lnTo>
                      <a:pt x="372" y="412"/>
                    </a:lnTo>
                    <a:lnTo>
                      <a:pt x="382" y="404"/>
                    </a:lnTo>
                    <a:lnTo>
                      <a:pt x="390" y="392"/>
                    </a:lnTo>
                    <a:lnTo>
                      <a:pt x="390" y="392"/>
                    </a:lnTo>
                    <a:lnTo>
                      <a:pt x="390" y="392"/>
                    </a:lnTo>
                    <a:lnTo>
                      <a:pt x="396" y="382"/>
                    </a:lnTo>
                    <a:lnTo>
                      <a:pt x="402" y="370"/>
                    </a:lnTo>
                    <a:lnTo>
                      <a:pt x="404" y="356"/>
                    </a:lnTo>
                    <a:lnTo>
                      <a:pt x="406" y="342"/>
                    </a:lnTo>
                    <a:lnTo>
                      <a:pt x="406" y="342"/>
                    </a:lnTo>
                    <a:lnTo>
                      <a:pt x="408" y="326"/>
                    </a:lnTo>
                    <a:lnTo>
                      <a:pt x="408" y="326"/>
                    </a:lnTo>
                    <a:lnTo>
                      <a:pt x="406" y="300"/>
                    </a:lnTo>
                    <a:lnTo>
                      <a:pt x="402" y="274"/>
                    </a:lnTo>
                    <a:lnTo>
                      <a:pt x="394" y="250"/>
                    </a:lnTo>
                    <a:lnTo>
                      <a:pt x="386" y="226"/>
                    </a:lnTo>
                    <a:lnTo>
                      <a:pt x="376" y="206"/>
                    </a:lnTo>
                    <a:lnTo>
                      <a:pt x="366" y="190"/>
                    </a:lnTo>
                    <a:lnTo>
                      <a:pt x="356" y="180"/>
                    </a:lnTo>
                    <a:lnTo>
                      <a:pt x="350" y="176"/>
                    </a:lnTo>
                    <a:lnTo>
                      <a:pt x="344" y="176"/>
                    </a:lnTo>
                    <a:lnTo>
                      <a:pt x="344" y="176"/>
                    </a:lnTo>
                    <a:lnTo>
                      <a:pt x="338" y="176"/>
                    </a:lnTo>
                    <a:lnTo>
                      <a:pt x="330" y="178"/>
                    </a:lnTo>
                    <a:lnTo>
                      <a:pt x="314" y="186"/>
                    </a:lnTo>
                    <a:lnTo>
                      <a:pt x="294" y="198"/>
                    </a:lnTo>
                    <a:lnTo>
                      <a:pt x="276" y="212"/>
                    </a:lnTo>
                    <a:lnTo>
                      <a:pt x="238" y="244"/>
                    </a:lnTo>
                    <a:lnTo>
                      <a:pt x="212" y="268"/>
                    </a:lnTo>
                    <a:lnTo>
                      <a:pt x="212" y="268"/>
                    </a:lnTo>
                    <a:lnTo>
                      <a:pt x="212" y="270"/>
                    </a:lnTo>
                    <a:lnTo>
                      <a:pt x="212" y="270"/>
                    </a:lnTo>
                    <a:lnTo>
                      <a:pt x="194" y="288"/>
                    </a:lnTo>
                    <a:lnTo>
                      <a:pt x="182" y="304"/>
                    </a:lnTo>
                    <a:lnTo>
                      <a:pt x="172" y="318"/>
                    </a:lnTo>
                    <a:lnTo>
                      <a:pt x="164" y="330"/>
                    </a:lnTo>
                    <a:lnTo>
                      <a:pt x="156" y="348"/>
                    </a:lnTo>
                    <a:lnTo>
                      <a:pt x="152" y="354"/>
                    </a:lnTo>
                    <a:lnTo>
                      <a:pt x="150" y="356"/>
                    </a:lnTo>
                    <a:lnTo>
                      <a:pt x="150" y="356"/>
                    </a:lnTo>
                    <a:lnTo>
                      <a:pt x="146" y="358"/>
                    </a:lnTo>
                    <a:lnTo>
                      <a:pt x="144" y="356"/>
                    </a:lnTo>
                    <a:lnTo>
                      <a:pt x="144" y="354"/>
                    </a:lnTo>
                    <a:lnTo>
                      <a:pt x="144" y="354"/>
                    </a:lnTo>
                    <a:lnTo>
                      <a:pt x="148" y="336"/>
                    </a:lnTo>
                    <a:lnTo>
                      <a:pt x="172" y="236"/>
                    </a:lnTo>
                    <a:lnTo>
                      <a:pt x="172" y="236"/>
                    </a:lnTo>
                    <a:lnTo>
                      <a:pt x="174" y="216"/>
                    </a:lnTo>
                    <a:lnTo>
                      <a:pt x="174" y="194"/>
                    </a:lnTo>
                    <a:lnTo>
                      <a:pt x="172" y="174"/>
                    </a:lnTo>
                    <a:lnTo>
                      <a:pt x="166" y="152"/>
                    </a:lnTo>
                    <a:lnTo>
                      <a:pt x="158" y="132"/>
                    </a:lnTo>
                    <a:lnTo>
                      <a:pt x="148" y="114"/>
                    </a:lnTo>
                    <a:lnTo>
                      <a:pt x="136" y="94"/>
                    </a:lnTo>
                    <a:lnTo>
                      <a:pt x="124" y="76"/>
                    </a:lnTo>
                    <a:lnTo>
                      <a:pt x="100" y="46"/>
                    </a:lnTo>
                    <a:lnTo>
                      <a:pt x="78" y="22"/>
                    </a:lnTo>
                    <a:lnTo>
                      <a:pt x="56" y="0"/>
                    </a:lnTo>
                    <a:lnTo>
                      <a:pt x="56" y="0"/>
                    </a:lnTo>
                    <a:lnTo>
                      <a:pt x="28" y="4"/>
                    </a:lnTo>
                    <a:lnTo>
                      <a:pt x="0" y="6"/>
                    </a:lnTo>
                    <a:lnTo>
                      <a:pt x="0" y="820"/>
                    </a:lnTo>
                    <a:lnTo>
                      <a:pt x="0" y="820"/>
                    </a:lnTo>
                    <a:lnTo>
                      <a:pt x="18" y="810"/>
                    </a:lnTo>
                    <a:lnTo>
                      <a:pt x="34" y="800"/>
                    </a:lnTo>
                    <a:lnTo>
                      <a:pt x="48" y="788"/>
                    </a:lnTo>
                    <a:lnTo>
                      <a:pt x="60" y="776"/>
                    </a:lnTo>
                    <a:lnTo>
                      <a:pt x="80" y="754"/>
                    </a:lnTo>
                    <a:lnTo>
                      <a:pt x="92" y="738"/>
                    </a:lnTo>
                    <a:lnTo>
                      <a:pt x="92" y="738"/>
                    </a:lnTo>
                    <a:lnTo>
                      <a:pt x="102" y="764"/>
                    </a:lnTo>
                    <a:lnTo>
                      <a:pt x="118" y="804"/>
                    </a:lnTo>
                    <a:lnTo>
                      <a:pt x="136" y="854"/>
                    </a:lnTo>
                    <a:lnTo>
                      <a:pt x="152" y="908"/>
                    </a:lnTo>
                    <a:lnTo>
                      <a:pt x="158" y="938"/>
                    </a:lnTo>
                    <a:lnTo>
                      <a:pt x="164" y="966"/>
                    </a:lnTo>
                    <a:lnTo>
                      <a:pt x="168" y="994"/>
                    </a:lnTo>
                    <a:lnTo>
                      <a:pt x="170" y="1020"/>
                    </a:lnTo>
                    <a:lnTo>
                      <a:pt x="168" y="1046"/>
                    </a:lnTo>
                    <a:lnTo>
                      <a:pt x="166" y="1070"/>
                    </a:lnTo>
                    <a:lnTo>
                      <a:pt x="160" y="1090"/>
                    </a:lnTo>
                    <a:lnTo>
                      <a:pt x="150" y="1108"/>
                    </a:lnTo>
                    <a:lnTo>
                      <a:pt x="150" y="1108"/>
                    </a:lnTo>
                    <a:lnTo>
                      <a:pt x="148" y="1110"/>
                    </a:lnTo>
                    <a:lnTo>
                      <a:pt x="148" y="1116"/>
                    </a:lnTo>
                    <a:lnTo>
                      <a:pt x="150" y="1120"/>
                    </a:lnTo>
                    <a:lnTo>
                      <a:pt x="152" y="1122"/>
                    </a:lnTo>
                    <a:lnTo>
                      <a:pt x="156" y="1124"/>
                    </a:lnTo>
                    <a:lnTo>
                      <a:pt x="156" y="1124"/>
                    </a:lnTo>
                    <a:lnTo>
                      <a:pt x="164" y="1126"/>
                    </a:lnTo>
                    <a:lnTo>
                      <a:pt x="180" y="1126"/>
                    </a:lnTo>
                    <a:lnTo>
                      <a:pt x="188" y="1124"/>
                    </a:lnTo>
                    <a:lnTo>
                      <a:pt x="198" y="1120"/>
                    </a:lnTo>
                    <a:lnTo>
                      <a:pt x="206" y="1112"/>
                    </a:lnTo>
                    <a:lnTo>
                      <a:pt x="214" y="1102"/>
                    </a:lnTo>
                    <a:lnTo>
                      <a:pt x="214" y="1102"/>
                    </a:lnTo>
                    <a:lnTo>
                      <a:pt x="218" y="1098"/>
                    </a:lnTo>
                    <a:lnTo>
                      <a:pt x="224" y="1094"/>
                    </a:lnTo>
                    <a:lnTo>
                      <a:pt x="230" y="1090"/>
                    </a:lnTo>
                    <a:lnTo>
                      <a:pt x="232" y="1080"/>
                    </a:lnTo>
                    <a:lnTo>
                      <a:pt x="232" y="1080"/>
                    </a:lnTo>
                    <a:lnTo>
                      <a:pt x="232" y="1058"/>
                    </a:lnTo>
                    <a:lnTo>
                      <a:pt x="230" y="1032"/>
                    </a:lnTo>
                    <a:lnTo>
                      <a:pt x="224" y="998"/>
                    </a:lnTo>
                    <a:lnTo>
                      <a:pt x="216" y="958"/>
                    </a:lnTo>
                    <a:lnTo>
                      <a:pt x="204" y="910"/>
                    </a:lnTo>
                    <a:lnTo>
                      <a:pt x="188" y="854"/>
                    </a:lnTo>
                    <a:lnTo>
                      <a:pt x="168" y="792"/>
                    </a:lnTo>
                    <a:lnTo>
                      <a:pt x="144" y="720"/>
                    </a:lnTo>
                    <a:lnTo>
                      <a:pt x="144" y="720"/>
                    </a:lnTo>
                    <a:lnTo>
                      <a:pt x="174" y="726"/>
                    </a:lnTo>
                    <a:lnTo>
                      <a:pt x="196" y="726"/>
                    </a:lnTo>
                    <a:lnTo>
                      <a:pt x="218" y="726"/>
                    </a:lnTo>
                    <a:lnTo>
                      <a:pt x="242" y="722"/>
                    </a:lnTo>
                    <a:lnTo>
                      <a:pt x="266" y="714"/>
                    </a:lnTo>
                    <a:lnTo>
                      <a:pt x="278" y="708"/>
                    </a:lnTo>
                    <a:lnTo>
                      <a:pt x="288" y="702"/>
                    </a:lnTo>
                    <a:lnTo>
                      <a:pt x="298" y="692"/>
                    </a:lnTo>
                    <a:lnTo>
                      <a:pt x="308" y="682"/>
                    </a:lnTo>
                    <a:lnTo>
                      <a:pt x="308" y="682"/>
                    </a:lnTo>
                    <a:lnTo>
                      <a:pt x="328" y="660"/>
                    </a:lnTo>
                    <a:lnTo>
                      <a:pt x="350" y="640"/>
                    </a:lnTo>
                    <a:lnTo>
                      <a:pt x="370" y="624"/>
                    </a:lnTo>
                    <a:lnTo>
                      <a:pt x="388" y="612"/>
                    </a:lnTo>
                    <a:lnTo>
                      <a:pt x="416" y="598"/>
                    </a:lnTo>
                    <a:lnTo>
                      <a:pt x="426" y="594"/>
                    </a:lnTo>
                    <a:lnTo>
                      <a:pt x="426" y="594"/>
                    </a:lnTo>
                    <a:lnTo>
                      <a:pt x="396" y="586"/>
                    </a:lnTo>
                    <a:lnTo>
                      <a:pt x="372" y="574"/>
                    </a:lnTo>
                    <a:lnTo>
                      <a:pt x="354" y="562"/>
                    </a:lnTo>
                    <a:lnTo>
                      <a:pt x="340" y="550"/>
                    </a:lnTo>
                    <a:lnTo>
                      <a:pt x="330" y="536"/>
                    </a:lnTo>
                    <a:lnTo>
                      <a:pt x="324" y="522"/>
                    </a:lnTo>
                    <a:lnTo>
                      <a:pt x="322" y="508"/>
                    </a:lnTo>
                    <a:lnTo>
                      <a:pt x="324" y="494"/>
                    </a:lnTo>
                    <a:lnTo>
                      <a:pt x="326" y="478"/>
                    </a:lnTo>
                    <a:lnTo>
                      <a:pt x="330" y="466"/>
                    </a:lnTo>
                    <a:lnTo>
                      <a:pt x="338" y="452"/>
                    </a:lnTo>
                    <a:lnTo>
                      <a:pt x="344" y="442"/>
                    </a:lnTo>
                    <a:lnTo>
                      <a:pt x="358" y="422"/>
                    </a:lnTo>
                    <a:lnTo>
                      <a:pt x="372" y="412"/>
                    </a:lnTo>
                    <a:lnTo>
                      <a:pt x="372" y="412"/>
                    </a:lnTo>
                    <a:close/>
                  </a:path>
                </a:pathLst>
              </a:custGeom>
              <a:solidFill>
                <a:schemeClr val="accent1">
                  <a:alpha val="1000"/>
                </a:schemeClr>
              </a:solidFill>
              <a:ln>
                <a:noFill/>
              </a:ln>
              <a:effectLst>
                <a:glow rad="381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" name="Freeform 43"/>
              <p:cNvSpPr>
                <a:spLocks noChangeAspect="1"/>
              </p:cNvSpPr>
              <p:nvPr/>
            </p:nvSpPr>
            <p:spPr bwMode="auto">
              <a:xfrm>
                <a:off x="0" y="0"/>
                <a:ext cx="1049548" cy="750335"/>
              </a:xfrm>
              <a:custGeom>
                <a:avLst/>
                <a:gdLst>
                  <a:gd name="T0" fmla="*/ 812 w 912"/>
                  <a:gd name="T1" fmla="*/ 66 h 652"/>
                  <a:gd name="T2" fmla="*/ 772 w 912"/>
                  <a:gd name="T3" fmla="*/ 42 h 652"/>
                  <a:gd name="T4" fmla="*/ 748 w 912"/>
                  <a:gd name="T5" fmla="*/ 8 h 652"/>
                  <a:gd name="T6" fmla="*/ 26 w 912"/>
                  <a:gd name="T7" fmla="*/ 0 h 652"/>
                  <a:gd name="T8" fmla="*/ 0 w 912"/>
                  <a:gd name="T9" fmla="*/ 208 h 652"/>
                  <a:gd name="T10" fmla="*/ 6 w 912"/>
                  <a:gd name="T11" fmla="*/ 232 h 652"/>
                  <a:gd name="T12" fmla="*/ 0 w 912"/>
                  <a:gd name="T13" fmla="*/ 384 h 652"/>
                  <a:gd name="T14" fmla="*/ 14 w 912"/>
                  <a:gd name="T15" fmla="*/ 396 h 652"/>
                  <a:gd name="T16" fmla="*/ 28 w 912"/>
                  <a:gd name="T17" fmla="*/ 430 h 652"/>
                  <a:gd name="T18" fmla="*/ 26 w 912"/>
                  <a:gd name="T19" fmla="*/ 480 h 652"/>
                  <a:gd name="T20" fmla="*/ 34 w 912"/>
                  <a:gd name="T21" fmla="*/ 490 h 652"/>
                  <a:gd name="T22" fmla="*/ 60 w 912"/>
                  <a:gd name="T23" fmla="*/ 504 h 652"/>
                  <a:gd name="T24" fmla="*/ 80 w 912"/>
                  <a:gd name="T25" fmla="*/ 560 h 652"/>
                  <a:gd name="T26" fmla="*/ 90 w 912"/>
                  <a:gd name="T27" fmla="*/ 650 h 652"/>
                  <a:gd name="T28" fmla="*/ 110 w 912"/>
                  <a:gd name="T29" fmla="*/ 596 h 652"/>
                  <a:gd name="T30" fmla="*/ 146 w 912"/>
                  <a:gd name="T31" fmla="*/ 540 h 652"/>
                  <a:gd name="T32" fmla="*/ 180 w 912"/>
                  <a:gd name="T33" fmla="*/ 510 h 652"/>
                  <a:gd name="T34" fmla="*/ 220 w 912"/>
                  <a:gd name="T35" fmla="*/ 496 h 652"/>
                  <a:gd name="T36" fmla="*/ 234 w 912"/>
                  <a:gd name="T37" fmla="*/ 494 h 652"/>
                  <a:gd name="T38" fmla="*/ 244 w 912"/>
                  <a:gd name="T39" fmla="*/ 430 h 652"/>
                  <a:gd name="T40" fmla="*/ 264 w 912"/>
                  <a:gd name="T41" fmla="*/ 362 h 652"/>
                  <a:gd name="T42" fmla="*/ 274 w 912"/>
                  <a:gd name="T43" fmla="*/ 352 h 652"/>
                  <a:gd name="T44" fmla="*/ 284 w 912"/>
                  <a:gd name="T45" fmla="*/ 366 h 652"/>
                  <a:gd name="T46" fmla="*/ 284 w 912"/>
                  <a:gd name="T47" fmla="*/ 392 h 652"/>
                  <a:gd name="T48" fmla="*/ 310 w 912"/>
                  <a:gd name="T49" fmla="*/ 492 h 652"/>
                  <a:gd name="T50" fmla="*/ 342 w 912"/>
                  <a:gd name="T51" fmla="*/ 574 h 652"/>
                  <a:gd name="T52" fmla="*/ 382 w 912"/>
                  <a:gd name="T53" fmla="*/ 498 h 652"/>
                  <a:gd name="T54" fmla="*/ 406 w 912"/>
                  <a:gd name="T55" fmla="*/ 484 h 652"/>
                  <a:gd name="T56" fmla="*/ 426 w 912"/>
                  <a:gd name="T57" fmla="*/ 490 h 652"/>
                  <a:gd name="T58" fmla="*/ 448 w 912"/>
                  <a:gd name="T59" fmla="*/ 520 h 652"/>
                  <a:gd name="T60" fmla="*/ 466 w 912"/>
                  <a:gd name="T61" fmla="*/ 574 h 652"/>
                  <a:gd name="T62" fmla="*/ 478 w 912"/>
                  <a:gd name="T63" fmla="*/ 550 h 652"/>
                  <a:gd name="T64" fmla="*/ 494 w 912"/>
                  <a:gd name="T65" fmla="*/ 542 h 652"/>
                  <a:gd name="T66" fmla="*/ 530 w 912"/>
                  <a:gd name="T67" fmla="*/ 552 h 652"/>
                  <a:gd name="T68" fmla="*/ 580 w 912"/>
                  <a:gd name="T69" fmla="*/ 600 h 652"/>
                  <a:gd name="T70" fmla="*/ 618 w 912"/>
                  <a:gd name="T71" fmla="*/ 652 h 652"/>
                  <a:gd name="T72" fmla="*/ 618 w 912"/>
                  <a:gd name="T73" fmla="*/ 652 h 652"/>
                  <a:gd name="T74" fmla="*/ 596 w 912"/>
                  <a:gd name="T75" fmla="*/ 590 h 652"/>
                  <a:gd name="T76" fmla="*/ 584 w 912"/>
                  <a:gd name="T77" fmla="*/ 522 h 652"/>
                  <a:gd name="T78" fmla="*/ 596 w 912"/>
                  <a:gd name="T79" fmla="*/ 488 h 652"/>
                  <a:gd name="T80" fmla="*/ 614 w 912"/>
                  <a:gd name="T81" fmla="*/ 480 h 652"/>
                  <a:gd name="T82" fmla="*/ 640 w 912"/>
                  <a:gd name="T83" fmla="*/ 484 h 652"/>
                  <a:gd name="T84" fmla="*/ 606 w 912"/>
                  <a:gd name="T85" fmla="*/ 438 h 652"/>
                  <a:gd name="T86" fmla="*/ 592 w 912"/>
                  <a:gd name="T87" fmla="*/ 402 h 652"/>
                  <a:gd name="T88" fmla="*/ 600 w 912"/>
                  <a:gd name="T89" fmla="*/ 382 h 652"/>
                  <a:gd name="T90" fmla="*/ 624 w 912"/>
                  <a:gd name="T91" fmla="*/ 372 h 652"/>
                  <a:gd name="T92" fmla="*/ 710 w 912"/>
                  <a:gd name="T93" fmla="*/ 380 h 652"/>
                  <a:gd name="T94" fmla="*/ 660 w 912"/>
                  <a:gd name="T95" fmla="*/ 308 h 652"/>
                  <a:gd name="T96" fmla="*/ 592 w 912"/>
                  <a:gd name="T97" fmla="*/ 230 h 652"/>
                  <a:gd name="T98" fmla="*/ 572 w 912"/>
                  <a:gd name="T99" fmla="*/ 214 h 652"/>
                  <a:gd name="T100" fmla="*/ 564 w 912"/>
                  <a:gd name="T101" fmla="*/ 198 h 652"/>
                  <a:gd name="T102" fmla="*/ 578 w 912"/>
                  <a:gd name="T103" fmla="*/ 196 h 652"/>
                  <a:gd name="T104" fmla="*/ 646 w 912"/>
                  <a:gd name="T105" fmla="*/ 218 h 652"/>
                  <a:gd name="T106" fmla="*/ 704 w 912"/>
                  <a:gd name="T107" fmla="*/ 246 h 652"/>
                  <a:gd name="T108" fmla="*/ 714 w 912"/>
                  <a:gd name="T109" fmla="*/ 234 h 652"/>
                  <a:gd name="T110" fmla="*/ 746 w 912"/>
                  <a:gd name="T111" fmla="*/ 212 h 652"/>
                  <a:gd name="T112" fmla="*/ 792 w 912"/>
                  <a:gd name="T113" fmla="*/ 198 h 652"/>
                  <a:gd name="T114" fmla="*/ 856 w 912"/>
                  <a:gd name="T115" fmla="*/ 200 h 652"/>
                  <a:gd name="T116" fmla="*/ 912 w 912"/>
                  <a:gd name="T117" fmla="*/ 212 h 652"/>
                  <a:gd name="T118" fmla="*/ 860 w 912"/>
                  <a:gd name="T119" fmla="*/ 170 h 652"/>
                  <a:gd name="T120" fmla="*/ 816 w 912"/>
                  <a:gd name="T121" fmla="*/ 114 h 652"/>
                  <a:gd name="T122" fmla="*/ 810 w 912"/>
                  <a:gd name="T123" fmla="*/ 86 h 652"/>
                  <a:gd name="T124" fmla="*/ 824 w 912"/>
                  <a:gd name="T125" fmla="*/ 72 h 6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912" h="652">
                    <a:moveTo>
                      <a:pt x="824" y="72"/>
                    </a:moveTo>
                    <a:lnTo>
                      <a:pt x="824" y="72"/>
                    </a:lnTo>
                    <a:lnTo>
                      <a:pt x="812" y="66"/>
                    </a:lnTo>
                    <a:lnTo>
                      <a:pt x="800" y="60"/>
                    </a:lnTo>
                    <a:lnTo>
                      <a:pt x="786" y="52"/>
                    </a:lnTo>
                    <a:lnTo>
                      <a:pt x="772" y="42"/>
                    </a:lnTo>
                    <a:lnTo>
                      <a:pt x="760" y="30"/>
                    </a:lnTo>
                    <a:lnTo>
                      <a:pt x="750" y="16"/>
                    </a:lnTo>
                    <a:lnTo>
                      <a:pt x="748" y="8"/>
                    </a:lnTo>
                    <a:lnTo>
                      <a:pt x="746" y="0"/>
                    </a:lnTo>
                    <a:lnTo>
                      <a:pt x="26" y="0"/>
                    </a:lnTo>
                    <a:lnTo>
                      <a:pt x="26" y="0"/>
                    </a:lnTo>
                    <a:lnTo>
                      <a:pt x="14" y="12"/>
                    </a:lnTo>
                    <a:lnTo>
                      <a:pt x="0" y="24"/>
                    </a:lnTo>
                    <a:lnTo>
                      <a:pt x="0" y="208"/>
                    </a:lnTo>
                    <a:lnTo>
                      <a:pt x="0" y="208"/>
                    </a:lnTo>
                    <a:lnTo>
                      <a:pt x="4" y="220"/>
                    </a:lnTo>
                    <a:lnTo>
                      <a:pt x="6" y="232"/>
                    </a:lnTo>
                    <a:lnTo>
                      <a:pt x="4" y="246"/>
                    </a:lnTo>
                    <a:lnTo>
                      <a:pt x="0" y="262"/>
                    </a:lnTo>
                    <a:lnTo>
                      <a:pt x="0" y="384"/>
                    </a:lnTo>
                    <a:lnTo>
                      <a:pt x="0" y="384"/>
                    </a:lnTo>
                    <a:lnTo>
                      <a:pt x="8" y="388"/>
                    </a:lnTo>
                    <a:lnTo>
                      <a:pt x="14" y="396"/>
                    </a:lnTo>
                    <a:lnTo>
                      <a:pt x="20" y="402"/>
                    </a:lnTo>
                    <a:lnTo>
                      <a:pt x="22" y="412"/>
                    </a:lnTo>
                    <a:lnTo>
                      <a:pt x="28" y="430"/>
                    </a:lnTo>
                    <a:lnTo>
                      <a:pt x="28" y="448"/>
                    </a:lnTo>
                    <a:lnTo>
                      <a:pt x="28" y="466"/>
                    </a:lnTo>
                    <a:lnTo>
                      <a:pt x="26" y="480"/>
                    </a:lnTo>
                    <a:lnTo>
                      <a:pt x="22" y="494"/>
                    </a:lnTo>
                    <a:lnTo>
                      <a:pt x="22" y="494"/>
                    </a:lnTo>
                    <a:lnTo>
                      <a:pt x="34" y="490"/>
                    </a:lnTo>
                    <a:lnTo>
                      <a:pt x="44" y="492"/>
                    </a:lnTo>
                    <a:lnTo>
                      <a:pt x="52" y="496"/>
                    </a:lnTo>
                    <a:lnTo>
                      <a:pt x="60" y="504"/>
                    </a:lnTo>
                    <a:lnTo>
                      <a:pt x="66" y="516"/>
                    </a:lnTo>
                    <a:lnTo>
                      <a:pt x="70" y="528"/>
                    </a:lnTo>
                    <a:lnTo>
                      <a:pt x="80" y="560"/>
                    </a:lnTo>
                    <a:lnTo>
                      <a:pt x="84" y="592"/>
                    </a:lnTo>
                    <a:lnTo>
                      <a:pt x="88" y="620"/>
                    </a:lnTo>
                    <a:lnTo>
                      <a:pt x="90" y="650"/>
                    </a:lnTo>
                    <a:lnTo>
                      <a:pt x="90" y="650"/>
                    </a:lnTo>
                    <a:lnTo>
                      <a:pt x="100" y="620"/>
                    </a:lnTo>
                    <a:lnTo>
                      <a:pt x="110" y="596"/>
                    </a:lnTo>
                    <a:lnTo>
                      <a:pt x="122" y="574"/>
                    </a:lnTo>
                    <a:lnTo>
                      <a:pt x="134" y="556"/>
                    </a:lnTo>
                    <a:lnTo>
                      <a:pt x="146" y="540"/>
                    </a:lnTo>
                    <a:lnTo>
                      <a:pt x="158" y="528"/>
                    </a:lnTo>
                    <a:lnTo>
                      <a:pt x="170" y="518"/>
                    </a:lnTo>
                    <a:lnTo>
                      <a:pt x="180" y="510"/>
                    </a:lnTo>
                    <a:lnTo>
                      <a:pt x="192" y="504"/>
                    </a:lnTo>
                    <a:lnTo>
                      <a:pt x="202" y="500"/>
                    </a:lnTo>
                    <a:lnTo>
                      <a:pt x="220" y="496"/>
                    </a:lnTo>
                    <a:lnTo>
                      <a:pt x="230" y="494"/>
                    </a:lnTo>
                    <a:lnTo>
                      <a:pt x="234" y="494"/>
                    </a:lnTo>
                    <a:lnTo>
                      <a:pt x="234" y="494"/>
                    </a:lnTo>
                    <a:lnTo>
                      <a:pt x="234" y="484"/>
                    </a:lnTo>
                    <a:lnTo>
                      <a:pt x="236" y="468"/>
                    </a:lnTo>
                    <a:lnTo>
                      <a:pt x="244" y="430"/>
                    </a:lnTo>
                    <a:lnTo>
                      <a:pt x="256" y="390"/>
                    </a:lnTo>
                    <a:lnTo>
                      <a:pt x="264" y="362"/>
                    </a:lnTo>
                    <a:lnTo>
                      <a:pt x="264" y="362"/>
                    </a:lnTo>
                    <a:lnTo>
                      <a:pt x="268" y="354"/>
                    </a:lnTo>
                    <a:lnTo>
                      <a:pt x="270" y="352"/>
                    </a:lnTo>
                    <a:lnTo>
                      <a:pt x="274" y="352"/>
                    </a:lnTo>
                    <a:lnTo>
                      <a:pt x="276" y="354"/>
                    </a:lnTo>
                    <a:lnTo>
                      <a:pt x="282" y="362"/>
                    </a:lnTo>
                    <a:lnTo>
                      <a:pt x="284" y="366"/>
                    </a:lnTo>
                    <a:lnTo>
                      <a:pt x="284" y="366"/>
                    </a:lnTo>
                    <a:lnTo>
                      <a:pt x="282" y="378"/>
                    </a:lnTo>
                    <a:lnTo>
                      <a:pt x="284" y="392"/>
                    </a:lnTo>
                    <a:lnTo>
                      <a:pt x="290" y="424"/>
                    </a:lnTo>
                    <a:lnTo>
                      <a:pt x="298" y="458"/>
                    </a:lnTo>
                    <a:lnTo>
                      <a:pt x="310" y="492"/>
                    </a:lnTo>
                    <a:lnTo>
                      <a:pt x="332" y="550"/>
                    </a:lnTo>
                    <a:lnTo>
                      <a:pt x="342" y="574"/>
                    </a:lnTo>
                    <a:lnTo>
                      <a:pt x="342" y="574"/>
                    </a:lnTo>
                    <a:lnTo>
                      <a:pt x="356" y="542"/>
                    </a:lnTo>
                    <a:lnTo>
                      <a:pt x="370" y="516"/>
                    </a:lnTo>
                    <a:lnTo>
                      <a:pt x="382" y="498"/>
                    </a:lnTo>
                    <a:lnTo>
                      <a:pt x="394" y="488"/>
                    </a:lnTo>
                    <a:lnTo>
                      <a:pt x="400" y="486"/>
                    </a:lnTo>
                    <a:lnTo>
                      <a:pt x="406" y="484"/>
                    </a:lnTo>
                    <a:lnTo>
                      <a:pt x="412" y="484"/>
                    </a:lnTo>
                    <a:lnTo>
                      <a:pt x="416" y="484"/>
                    </a:lnTo>
                    <a:lnTo>
                      <a:pt x="426" y="490"/>
                    </a:lnTo>
                    <a:lnTo>
                      <a:pt x="434" y="498"/>
                    </a:lnTo>
                    <a:lnTo>
                      <a:pt x="442" y="508"/>
                    </a:lnTo>
                    <a:lnTo>
                      <a:pt x="448" y="520"/>
                    </a:lnTo>
                    <a:lnTo>
                      <a:pt x="458" y="546"/>
                    </a:lnTo>
                    <a:lnTo>
                      <a:pt x="464" y="566"/>
                    </a:lnTo>
                    <a:lnTo>
                      <a:pt x="466" y="574"/>
                    </a:lnTo>
                    <a:lnTo>
                      <a:pt x="466" y="574"/>
                    </a:lnTo>
                    <a:lnTo>
                      <a:pt x="474" y="558"/>
                    </a:lnTo>
                    <a:lnTo>
                      <a:pt x="478" y="550"/>
                    </a:lnTo>
                    <a:lnTo>
                      <a:pt x="484" y="546"/>
                    </a:lnTo>
                    <a:lnTo>
                      <a:pt x="488" y="544"/>
                    </a:lnTo>
                    <a:lnTo>
                      <a:pt x="494" y="542"/>
                    </a:lnTo>
                    <a:lnTo>
                      <a:pt x="506" y="540"/>
                    </a:lnTo>
                    <a:lnTo>
                      <a:pt x="518" y="544"/>
                    </a:lnTo>
                    <a:lnTo>
                      <a:pt x="530" y="552"/>
                    </a:lnTo>
                    <a:lnTo>
                      <a:pt x="544" y="562"/>
                    </a:lnTo>
                    <a:lnTo>
                      <a:pt x="556" y="572"/>
                    </a:lnTo>
                    <a:lnTo>
                      <a:pt x="580" y="600"/>
                    </a:lnTo>
                    <a:lnTo>
                      <a:pt x="600" y="626"/>
                    </a:lnTo>
                    <a:lnTo>
                      <a:pt x="618" y="652"/>
                    </a:lnTo>
                    <a:lnTo>
                      <a:pt x="618" y="652"/>
                    </a:lnTo>
                    <a:lnTo>
                      <a:pt x="616" y="648"/>
                    </a:lnTo>
                    <a:lnTo>
                      <a:pt x="616" y="648"/>
                    </a:lnTo>
                    <a:lnTo>
                      <a:pt x="618" y="652"/>
                    </a:lnTo>
                    <a:lnTo>
                      <a:pt x="618" y="652"/>
                    </a:lnTo>
                    <a:lnTo>
                      <a:pt x="606" y="622"/>
                    </a:lnTo>
                    <a:lnTo>
                      <a:pt x="596" y="590"/>
                    </a:lnTo>
                    <a:lnTo>
                      <a:pt x="588" y="556"/>
                    </a:lnTo>
                    <a:lnTo>
                      <a:pt x="586" y="538"/>
                    </a:lnTo>
                    <a:lnTo>
                      <a:pt x="584" y="522"/>
                    </a:lnTo>
                    <a:lnTo>
                      <a:pt x="586" y="508"/>
                    </a:lnTo>
                    <a:lnTo>
                      <a:pt x="590" y="496"/>
                    </a:lnTo>
                    <a:lnTo>
                      <a:pt x="596" y="488"/>
                    </a:lnTo>
                    <a:lnTo>
                      <a:pt x="602" y="484"/>
                    </a:lnTo>
                    <a:lnTo>
                      <a:pt x="606" y="482"/>
                    </a:lnTo>
                    <a:lnTo>
                      <a:pt x="614" y="480"/>
                    </a:lnTo>
                    <a:lnTo>
                      <a:pt x="620" y="480"/>
                    </a:lnTo>
                    <a:lnTo>
                      <a:pt x="640" y="484"/>
                    </a:lnTo>
                    <a:lnTo>
                      <a:pt x="640" y="484"/>
                    </a:lnTo>
                    <a:lnTo>
                      <a:pt x="634" y="476"/>
                    </a:lnTo>
                    <a:lnTo>
                      <a:pt x="620" y="460"/>
                    </a:lnTo>
                    <a:lnTo>
                      <a:pt x="606" y="438"/>
                    </a:lnTo>
                    <a:lnTo>
                      <a:pt x="600" y="426"/>
                    </a:lnTo>
                    <a:lnTo>
                      <a:pt x="594" y="414"/>
                    </a:lnTo>
                    <a:lnTo>
                      <a:pt x="592" y="402"/>
                    </a:lnTo>
                    <a:lnTo>
                      <a:pt x="594" y="392"/>
                    </a:lnTo>
                    <a:lnTo>
                      <a:pt x="596" y="386"/>
                    </a:lnTo>
                    <a:lnTo>
                      <a:pt x="600" y="382"/>
                    </a:lnTo>
                    <a:lnTo>
                      <a:pt x="604" y="378"/>
                    </a:lnTo>
                    <a:lnTo>
                      <a:pt x="610" y="376"/>
                    </a:lnTo>
                    <a:lnTo>
                      <a:pt x="624" y="372"/>
                    </a:lnTo>
                    <a:lnTo>
                      <a:pt x="646" y="370"/>
                    </a:lnTo>
                    <a:lnTo>
                      <a:pt x="674" y="374"/>
                    </a:lnTo>
                    <a:lnTo>
                      <a:pt x="710" y="380"/>
                    </a:lnTo>
                    <a:lnTo>
                      <a:pt x="710" y="380"/>
                    </a:lnTo>
                    <a:lnTo>
                      <a:pt x="696" y="358"/>
                    </a:lnTo>
                    <a:lnTo>
                      <a:pt x="660" y="308"/>
                    </a:lnTo>
                    <a:lnTo>
                      <a:pt x="638" y="278"/>
                    </a:lnTo>
                    <a:lnTo>
                      <a:pt x="616" y="252"/>
                    </a:lnTo>
                    <a:lnTo>
                      <a:pt x="592" y="230"/>
                    </a:lnTo>
                    <a:lnTo>
                      <a:pt x="582" y="220"/>
                    </a:lnTo>
                    <a:lnTo>
                      <a:pt x="572" y="214"/>
                    </a:lnTo>
                    <a:lnTo>
                      <a:pt x="572" y="214"/>
                    </a:lnTo>
                    <a:lnTo>
                      <a:pt x="568" y="210"/>
                    </a:lnTo>
                    <a:lnTo>
                      <a:pt x="564" y="202"/>
                    </a:lnTo>
                    <a:lnTo>
                      <a:pt x="564" y="198"/>
                    </a:lnTo>
                    <a:lnTo>
                      <a:pt x="566" y="196"/>
                    </a:lnTo>
                    <a:lnTo>
                      <a:pt x="570" y="194"/>
                    </a:lnTo>
                    <a:lnTo>
                      <a:pt x="578" y="196"/>
                    </a:lnTo>
                    <a:lnTo>
                      <a:pt x="578" y="196"/>
                    </a:lnTo>
                    <a:lnTo>
                      <a:pt x="606" y="204"/>
                    </a:lnTo>
                    <a:lnTo>
                      <a:pt x="646" y="218"/>
                    </a:lnTo>
                    <a:lnTo>
                      <a:pt x="682" y="232"/>
                    </a:lnTo>
                    <a:lnTo>
                      <a:pt x="696" y="240"/>
                    </a:lnTo>
                    <a:lnTo>
                      <a:pt x="704" y="246"/>
                    </a:lnTo>
                    <a:lnTo>
                      <a:pt x="704" y="246"/>
                    </a:lnTo>
                    <a:lnTo>
                      <a:pt x="706" y="244"/>
                    </a:lnTo>
                    <a:lnTo>
                      <a:pt x="714" y="234"/>
                    </a:lnTo>
                    <a:lnTo>
                      <a:pt x="726" y="222"/>
                    </a:lnTo>
                    <a:lnTo>
                      <a:pt x="736" y="216"/>
                    </a:lnTo>
                    <a:lnTo>
                      <a:pt x="746" y="212"/>
                    </a:lnTo>
                    <a:lnTo>
                      <a:pt x="760" y="206"/>
                    </a:lnTo>
                    <a:lnTo>
                      <a:pt x="774" y="202"/>
                    </a:lnTo>
                    <a:lnTo>
                      <a:pt x="792" y="198"/>
                    </a:lnTo>
                    <a:lnTo>
                      <a:pt x="810" y="198"/>
                    </a:lnTo>
                    <a:lnTo>
                      <a:pt x="832" y="198"/>
                    </a:lnTo>
                    <a:lnTo>
                      <a:pt x="856" y="200"/>
                    </a:lnTo>
                    <a:lnTo>
                      <a:pt x="882" y="206"/>
                    </a:lnTo>
                    <a:lnTo>
                      <a:pt x="912" y="214"/>
                    </a:lnTo>
                    <a:lnTo>
                      <a:pt x="912" y="212"/>
                    </a:lnTo>
                    <a:lnTo>
                      <a:pt x="912" y="212"/>
                    </a:lnTo>
                    <a:lnTo>
                      <a:pt x="882" y="188"/>
                    </a:lnTo>
                    <a:lnTo>
                      <a:pt x="860" y="170"/>
                    </a:lnTo>
                    <a:lnTo>
                      <a:pt x="838" y="148"/>
                    </a:lnTo>
                    <a:lnTo>
                      <a:pt x="822" y="126"/>
                    </a:lnTo>
                    <a:lnTo>
                      <a:pt x="816" y="114"/>
                    </a:lnTo>
                    <a:lnTo>
                      <a:pt x="810" y="104"/>
                    </a:lnTo>
                    <a:lnTo>
                      <a:pt x="810" y="94"/>
                    </a:lnTo>
                    <a:lnTo>
                      <a:pt x="810" y="86"/>
                    </a:lnTo>
                    <a:lnTo>
                      <a:pt x="816" y="78"/>
                    </a:lnTo>
                    <a:lnTo>
                      <a:pt x="824" y="72"/>
                    </a:lnTo>
                    <a:lnTo>
                      <a:pt x="824" y="72"/>
                    </a:lnTo>
                    <a:close/>
                  </a:path>
                </a:pathLst>
              </a:custGeom>
              <a:solidFill>
                <a:schemeClr val="accent1">
                  <a:alpha val="1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" name="Freeform 35"/>
              <p:cNvSpPr>
                <a:spLocks noChangeAspect="1"/>
              </p:cNvSpPr>
              <p:nvPr/>
            </p:nvSpPr>
            <p:spPr bwMode="auto">
              <a:xfrm>
                <a:off x="8350389" y="11466"/>
                <a:ext cx="793611" cy="554378"/>
              </a:xfrm>
              <a:custGeom>
                <a:avLst/>
                <a:gdLst>
                  <a:gd name="T0" fmla="*/ 126 w 690"/>
                  <a:gd name="T1" fmla="*/ 0 h 482"/>
                  <a:gd name="T2" fmla="*/ 64 w 690"/>
                  <a:gd name="T3" fmla="*/ 56 h 482"/>
                  <a:gd name="T4" fmla="*/ 0 w 690"/>
                  <a:gd name="T5" fmla="*/ 94 h 482"/>
                  <a:gd name="T6" fmla="*/ 90 w 690"/>
                  <a:gd name="T7" fmla="*/ 82 h 482"/>
                  <a:gd name="T8" fmla="*/ 130 w 690"/>
                  <a:gd name="T9" fmla="*/ 86 h 482"/>
                  <a:gd name="T10" fmla="*/ 152 w 690"/>
                  <a:gd name="T11" fmla="*/ 96 h 482"/>
                  <a:gd name="T12" fmla="*/ 158 w 690"/>
                  <a:gd name="T13" fmla="*/ 114 h 482"/>
                  <a:gd name="T14" fmla="*/ 144 w 690"/>
                  <a:gd name="T15" fmla="*/ 152 h 482"/>
                  <a:gd name="T16" fmla="*/ 86 w 690"/>
                  <a:gd name="T17" fmla="*/ 216 h 482"/>
                  <a:gd name="T18" fmla="*/ 96 w 690"/>
                  <a:gd name="T19" fmla="*/ 222 h 482"/>
                  <a:gd name="T20" fmla="*/ 136 w 690"/>
                  <a:gd name="T21" fmla="*/ 226 h 482"/>
                  <a:gd name="T22" fmla="*/ 152 w 690"/>
                  <a:gd name="T23" fmla="*/ 248 h 482"/>
                  <a:gd name="T24" fmla="*/ 150 w 690"/>
                  <a:gd name="T25" fmla="*/ 292 h 482"/>
                  <a:gd name="T26" fmla="*/ 152 w 690"/>
                  <a:gd name="T27" fmla="*/ 308 h 482"/>
                  <a:gd name="T28" fmla="*/ 170 w 690"/>
                  <a:gd name="T29" fmla="*/ 320 h 482"/>
                  <a:gd name="T30" fmla="*/ 180 w 690"/>
                  <a:gd name="T31" fmla="*/ 362 h 482"/>
                  <a:gd name="T32" fmla="*/ 178 w 690"/>
                  <a:gd name="T33" fmla="*/ 428 h 482"/>
                  <a:gd name="T34" fmla="*/ 198 w 690"/>
                  <a:gd name="T35" fmla="*/ 392 h 482"/>
                  <a:gd name="T36" fmla="*/ 228 w 690"/>
                  <a:gd name="T37" fmla="*/ 354 h 482"/>
                  <a:gd name="T38" fmla="*/ 258 w 690"/>
                  <a:gd name="T39" fmla="*/ 336 h 482"/>
                  <a:gd name="T40" fmla="*/ 298 w 690"/>
                  <a:gd name="T41" fmla="*/ 330 h 482"/>
                  <a:gd name="T42" fmla="*/ 300 w 690"/>
                  <a:gd name="T43" fmla="*/ 312 h 482"/>
                  <a:gd name="T44" fmla="*/ 332 w 690"/>
                  <a:gd name="T45" fmla="*/ 238 h 482"/>
                  <a:gd name="T46" fmla="*/ 340 w 690"/>
                  <a:gd name="T47" fmla="*/ 232 h 482"/>
                  <a:gd name="T48" fmla="*/ 344 w 690"/>
                  <a:gd name="T49" fmla="*/ 242 h 482"/>
                  <a:gd name="T50" fmla="*/ 344 w 690"/>
                  <a:gd name="T51" fmla="*/ 284 h 482"/>
                  <a:gd name="T52" fmla="*/ 362 w 690"/>
                  <a:gd name="T53" fmla="*/ 380 h 482"/>
                  <a:gd name="T54" fmla="*/ 380 w 690"/>
                  <a:gd name="T55" fmla="*/ 376 h 482"/>
                  <a:gd name="T56" fmla="*/ 414 w 690"/>
                  <a:gd name="T57" fmla="*/ 342 h 482"/>
                  <a:gd name="T58" fmla="*/ 436 w 690"/>
                  <a:gd name="T59" fmla="*/ 346 h 482"/>
                  <a:gd name="T60" fmla="*/ 448 w 690"/>
                  <a:gd name="T61" fmla="*/ 370 h 482"/>
                  <a:gd name="T62" fmla="*/ 458 w 690"/>
                  <a:gd name="T63" fmla="*/ 410 h 482"/>
                  <a:gd name="T64" fmla="*/ 480 w 690"/>
                  <a:gd name="T65" fmla="*/ 388 h 482"/>
                  <a:gd name="T66" fmla="*/ 506 w 690"/>
                  <a:gd name="T67" fmla="*/ 400 h 482"/>
                  <a:gd name="T68" fmla="*/ 536 w 690"/>
                  <a:gd name="T69" fmla="*/ 440 h 482"/>
                  <a:gd name="T70" fmla="*/ 558 w 690"/>
                  <a:gd name="T71" fmla="*/ 482 h 482"/>
                  <a:gd name="T72" fmla="*/ 560 w 690"/>
                  <a:gd name="T73" fmla="*/ 480 h 482"/>
                  <a:gd name="T74" fmla="*/ 548 w 690"/>
                  <a:gd name="T75" fmla="*/ 434 h 482"/>
                  <a:gd name="T76" fmla="*/ 546 w 690"/>
                  <a:gd name="T77" fmla="*/ 384 h 482"/>
                  <a:gd name="T78" fmla="*/ 558 w 690"/>
                  <a:gd name="T79" fmla="*/ 360 h 482"/>
                  <a:gd name="T80" fmla="*/ 590 w 690"/>
                  <a:gd name="T81" fmla="*/ 362 h 482"/>
                  <a:gd name="T82" fmla="*/ 570 w 690"/>
                  <a:gd name="T83" fmla="*/ 326 h 482"/>
                  <a:gd name="T84" fmla="*/ 564 w 690"/>
                  <a:gd name="T85" fmla="*/ 298 h 482"/>
                  <a:gd name="T86" fmla="*/ 578 w 690"/>
                  <a:gd name="T87" fmla="*/ 280 h 482"/>
                  <a:gd name="T88" fmla="*/ 626 w 690"/>
                  <a:gd name="T89" fmla="*/ 286 h 482"/>
                  <a:gd name="T90" fmla="*/ 644 w 690"/>
                  <a:gd name="T91" fmla="*/ 276 h 482"/>
                  <a:gd name="T92" fmla="*/ 596 w 690"/>
                  <a:gd name="T93" fmla="*/ 192 h 482"/>
                  <a:gd name="T94" fmla="*/ 566 w 690"/>
                  <a:gd name="T95" fmla="*/ 160 h 482"/>
                  <a:gd name="T96" fmla="*/ 564 w 690"/>
                  <a:gd name="T97" fmla="*/ 148 h 482"/>
                  <a:gd name="T98" fmla="*/ 574 w 690"/>
                  <a:gd name="T99" fmla="*/ 148 h 482"/>
                  <a:gd name="T100" fmla="*/ 644 w 690"/>
                  <a:gd name="T101" fmla="*/ 184 h 482"/>
                  <a:gd name="T102" fmla="*/ 660 w 690"/>
                  <a:gd name="T103" fmla="*/ 196 h 482"/>
                  <a:gd name="T104" fmla="*/ 690 w 690"/>
                  <a:gd name="T105" fmla="*/ 176 h 4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690" h="482">
                    <a:moveTo>
                      <a:pt x="690" y="0"/>
                    </a:moveTo>
                    <a:lnTo>
                      <a:pt x="126" y="0"/>
                    </a:lnTo>
                    <a:lnTo>
                      <a:pt x="126" y="0"/>
                    </a:lnTo>
                    <a:lnTo>
                      <a:pt x="106" y="22"/>
                    </a:lnTo>
                    <a:lnTo>
                      <a:pt x="84" y="40"/>
                    </a:lnTo>
                    <a:lnTo>
                      <a:pt x="64" y="56"/>
                    </a:lnTo>
                    <a:lnTo>
                      <a:pt x="44" y="70"/>
                    </a:lnTo>
                    <a:lnTo>
                      <a:pt x="12" y="88"/>
                    </a:lnTo>
                    <a:lnTo>
                      <a:pt x="0" y="94"/>
                    </a:lnTo>
                    <a:lnTo>
                      <a:pt x="0" y="94"/>
                    </a:lnTo>
                    <a:lnTo>
                      <a:pt x="50" y="86"/>
                    </a:lnTo>
                    <a:lnTo>
                      <a:pt x="90" y="82"/>
                    </a:lnTo>
                    <a:lnTo>
                      <a:pt x="106" y="82"/>
                    </a:lnTo>
                    <a:lnTo>
                      <a:pt x="120" y="84"/>
                    </a:lnTo>
                    <a:lnTo>
                      <a:pt x="130" y="86"/>
                    </a:lnTo>
                    <a:lnTo>
                      <a:pt x="140" y="88"/>
                    </a:lnTo>
                    <a:lnTo>
                      <a:pt x="146" y="92"/>
                    </a:lnTo>
                    <a:lnTo>
                      <a:pt x="152" y="96"/>
                    </a:lnTo>
                    <a:lnTo>
                      <a:pt x="156" y="102"/>
                    </a:lnTo>
                    <a:lnTo>
                      <a:pt x="158" y="108"/>
                    </a:lnTo>
                    <a:lnTo>
                      <a:pt x="158" y="114"/>
                    </a:lnTo>
                    <a:lnTo>
                      <a:pt x="158" y="122"/>
                    </a:lnTo>
                    <a:lnTo>
                      <a:pt x="152" y="136"/>
                    </a:lnTo>
                    <a:lnTo>
                      <a:pt x="144" y="152"/>
                    </a:lnTo>
                    <a:lnTo>
                      <a:pt x="132" y="168"/>
                    </a:lnTo>
                    <a:lnTo>
                      <a:pt x="108" y="196"/>
                    </a:lnTo>
                    <a:lnTo>
                      <a:pt x="86" y="216"/>
                    </a:lnTo>
                    <a:lnTo>
                      <a:pt x="78" y="224"/>
                    </a:lnTo>
                    <a:lnTo>
                      <a:pt x="78" y="224"/>
                    </a:lnTo>
                    <a:lnTo>
                      <a:pt x="96" y="222"/>
                    </a:lnTo>
                    <a:lnTo>
                      <a:pt x="114" y="220"/>
                    </a:lnTo>
                    <a:lnTo>
                      <a:pt x="126" y="222"/>
                    </a:lnTo>
                    <a:lnTo>
                      <a:pt x="136" y="226"/>
                    </a:lnTo>
                    <a:lnTo>
                      <a:pt x="144" y="232"/>
                    </a:lnTo>
                    <a:lnTo>
                      <a:pt x="148" y="240"/>
                    </a:lnTo>
                    <a:lnTo>
                      <a:pt x="152" y="248"/>
                    </a:lnTo>
                    <a:lnTo>
                      <a:pt x="154" y="258"/>
                    </a:lnTo>
                    <a:lnTo>
                      <a:pt x="154" y="276"/>
                    </a:lnTo>
                    <a:lnTo>
                      <a:pt x="150" y="292"/>
                    </a:lnTo>
                    <a:lnTo>
                      <a:pt x="144" y="310"/>
                    </a:lnTo>
                    <a:lnTo>
                      <a:pt x="144" y="310"/>
                    </a:lnTo>
                    <a:lnTo>
                      <a:pt x="152" y="308"/>
                    </a:lnTo>
                    <a:lnTo>
                      <a:pt x="160" y="310"/>
                    </a:lnTo>
                    <a:lnTo>
                      <a:pt x="166" y="314"/>
                    </a:lnTo>
                    <a:lnTo>
                      <a:pt x="170" y="320"/>
                    </a:lnTo>
                    <a:lnTo>
                      <a:pt x="174" y="330"/>
                    </a:lnTo>
                    <a:lnTo>
                      <a:pt x="176" y="340"/>
                    </a:lnTo>
                    <a:lnTo>
                      <a:pt x="180" y="362"/>
                    </a:lnTo>
                    <a:lnTo>
                      <a:pt x="180" y="386"/>
                    </a:lnTo>
                    <a:lnTo>
                      <a:pt x="180" y="408"/>
                    </a:lnTo>
                    <a:lnTo>
                      <a:pt x="178" y="428"/>
                    </a:lnTo>
                    <a:lnTo>
                      <a:pt x="178" y="428"/>
                    </a:lnTo>
                    <a:lnTo>
                      <a:pt x="188" y="408"/>
                    </a:lnTo>
                    <a:lnTo>
                      <a:pt x="198" y="392"/>
                    </a:lnTo>
                    <a:lnTo>
                      <a:pt x="208" y="376"/>
                    </a:lnTo>
                    <a:lnTo>
                      <a:pt x="218" y="364"/>
                    </a:lnTo>
                    <a:lnTo>
                      <a:pt x="228" y="354"/>
                    </a:lnTo>
                    <a:lnTo>
                      <a:pt x="238" y="346"/>
                    </a:lnTo>
                    <a:lnTo>
                      <a:pt x="248" y="340"/>
                    </a:lnTo>
                    <a:lnTo>
                      <a:pt x="258" y="336"/>
                    </a:lnTo>
                    <a:lnTo>
                      <a:pt x="274" y="332"/>
                    </a:lnTo>
                    <a:lnTo>
                      <a:pt x="286" y="330"/>
                    </a:lnTo>
                    <a:lnTo>
                      <a:pt x="298" y="330"/>
                    </a:lnTo>
                    <a:lnTo>
                      <a:pt x="298" y="330"/>
                    </a:lnTo>
                    <a:lnTo>
                      <a:pt x="298" y="322"/>
                    </a:lnTo>
                    <a:lnTo>
                      <a:pt x="300" y="312"/>
                    </a:lnTo>
                    <a:lnTo>
                      <a:pt x="310" y="284"/>
                    </a:lnTo>
                    <a:lnTo>
                      <a:pt x="332" y="238"/>
                    </a:lnTo>
                    <a:lnTo>
                      <a:pt x="332" y="238"/>
                    </a:lnTo>
                    <a:lnTo>
                      <a:pt x="334" y="232"/>
                    </a:lnTo>
                    <a:lnTo>
                      <a:pt x="336" y="230"/>
                    </a:lnTo>
                    <a:lnTo>
                      <a:pt x="340" y="232"/>
                    </a:lnTo>
                    <a:lnTo>
                      <a:pt x="342" y="234"/>
                    </a:lnTo>
                    <a:lnTo>
                      <a:pt x="344" y="240"/>
                    </a:lnTo>
                    <a:lnTo>
                      <a:pt x="344" y="242"/>
                    </a:lnTo>
                    <a:lnTo>
                      <a:pt x="344" y="242"/>
                    </a:lnTo>
                    <a:lnTo>
                      <a:pt x="342" y="262"/>
                    </a:lnTo>
                    <a:lnTo>
                      <a:pt x="344" y="284"/>
                    </a:lnTo>
                    <a:lnTo>
                      <a:pt x="346" y="310"/>
                    </a:lnTo>
                    <a:lnTo>
                      <a:pt x="352" y="336"/>
                    </a:lnTo>
                    <a:lnTo>
                      <a:pt x="362" y="380"/>
                    </a:lnTo>
                    <a:lnTo>
                      <a:pt x="366" y="398"/>
                    </a:lnTo>
                    <a:lnTo>
                      <a:pt x="366" y="398"/>
                    </a:lnTo>
                    <a:lnTo>
                      <a:pt x="380" y="376"/>
                    </a:lnTo>
                    <a:lnTo>
                      <a:pt x="392" y="360"/>
                    </a:lnTo>
                    <a:lnTo>
                      <a:pt x="404" y="348"/>
                    </a:lnTo>
                    <a:lnTo>
                      <a:pt x="414" y="342"/>
                    </a:lnTo>
                    <a:lnTo>
                      <a:pt x="422" y="340"/>
                    </a:lnTo>
                    <a:lnTo>
                      <a:pt x="430" y="340"/>
                    </a:lnTo>
                    <a:lnTo>
                      <a:pt x="436" y="346"/>
                    </a:lnTo>
                    <a:lnTo>
                      <a:pt x="440" y="352"/>
                    </a:lnTo>
                    <a:lnTo>
                      <a:pt x="446" y="360"/>
                    </a:lnTo>
                    <a:lnTo>
                      <a:pt x="448" y="370"/>
                    </a:lnTo>
                    <a:lnTo>
                      <a:pt x="454" y="388"/>
                    </a:lnTo>
                    <a:lnTo>
                      <a:pt x="458" y="410"/>
                    </a:lnTo>
                    <a:lnTo>
                      <a:pt x="458" y="410"/>
                    </a:lnTo>
                    <a:lnTo>
                      <a:pt x="464" y="398"/>
                    </a:lnTo>
                    <a:lnTo>
                      <a:pt x="472" y="392"/>
                    </a:lnTo>
                    <a:lnTo>
                      <a:pt x="480" y="388"/>
                    </a:lnTo>
                    <a:lnTo>
                      <a:pt x="488" y="390"/>
                    </a:lnTo>
                    <a:lnTo>
                      <a:pt x="496" y="394"/>
                    </a:lnTo>
                    <a:lnTo>
                      <a:pt x="506" y="400"/>
                    </a:lnTo>
                    <a:lnTo>
                      <a:pt x="514" y="408"/>
                    </a:lnTo>
                    <a:lnTo>
                      <a:pt x="522" y="418"/>
                    </a:lnTo>
                    <a:lnTo>
                      <a:pt x="536" y="440"/>
                    </a:lnTo>
                    <a:lnTo>
                      <a:pt x="548" y="460"/>
                    </a:lnTo>
                    <a:lnTo>
                      <a:pt x="558" y="482"/>
                    </a:lnTo>
                    <a:lnTo>
                      <a:pt x="558" y="482"/>
                    </a:lnTo>
                    <a:lnTo>
                      <a:pt x="558" y="478"/>
                    </a:lnTo>
                    <a:lnTo>
                      <a:pt x="558" y="478"/>
                    </a:lnTo>
                    <a:lnTo>
                      <a:pt x="560" y="480"/>
                    </a:lnTo>
                    <a:lnTo>
                      <a:pt x="560" y="480"/>
                    </a:lnTo>
                    <a:lnTo>
                      <a:pt x="554" y="458"/>
                    </a:lnTo>
                    <a:lnTo>
                      <a:pt x="548" y="434"/>
                    </a:lnTo>
                    <a:lnTo>
                      <a:pt x="546" y="408"/>
                    </a:lnTo>
                    <a:lnTo>
                      <a:pt x="546" y="396"/>
                    </a:lnTo>
                    <a:lnTo>
                      <a:pt x="546" y="384"/>
                    </a:lnTo>
                    <a:lnTo>
                      <a:pt x="550" y="374"/>
                    </a:lnTo>
                    <a:lnTo>
                      <a:pt x="554" y="366"/>
                    </a:lnTo>
                    <a:lnTo>
                      <a:pt x="558" y="360"/>
                    </a:lnTo>
                    <a:lnTo>
                      <a:pt x="566" y="356"/>
                    </a:lnTo>
                    <a:lnTo>
                      <a:pt x="578" y="356"/>
                    </a:lnTo>
                    <a:lnTo>
                      <a:pt x="590" y="362"/>
                    </a:lnTo>
                    <a:lnTo>
                      <a:pt x="590" y="362"/>
                    </a:lnTo>
                    <a:lnTo>
                      <a:pt x="578" y="342"/>
                    </a:lnTo>
                    <a:lnTo>
                      <a:pt x="570" y="326"/>
                    </a:lnTo>
                    <a:lnTo>
                      <a:pt x="566" y="316"/>
                    </a:lnTo>
                    <a:lnTo>
                      <a:pt x="564" y="306"/>
                    </a:lnTo>
                    <a:lnTo>
                      <a:pt x="564" y="298"/>
                    </a:lnTo>
                    <a:lnTo>
                      <a:pt x="566" y="290"/>
                    </a:lnTo>
                    <a:lnTo>
                      <a:pt x="570" y="284"/>
                    </a:lnTo>
                    <a:lnTo>
                      <a:pt x="578" y="280"/>
                    </a:lnTo>
                    <a:lnTo>
                      <a:pt x="590" y="280"/>
                    </a:lnTo>
                    <a:lnTo>
                      <a:pt x="606" y="280"/>
                    </a:lnTo>
                    <a:lnTo>
                      <a:pt x="626" y="286"/>
                    </a:lnTo>
                    <a:lnTo>
                      <a:pt x="652" y="294"/>
                    </a:lnTo>
                    <a:lnTo>
                      <a:pt x="652" y="294"/>
                    </a:lnTo>
                    <a:lnTo>
                      <a:pt x="644" y="276"/>
                    </a:lnTo>
                    <a:lnTo>
                      <a:pt x="622" y="236"/>
                    </a:lnTo>
                    <a:lnTo>
                      <a:pt x="610" y="214"/>
                    </a:lnTo>
                    <a:lnTo>
                      <a:pt x="596" y="192"/>
                    </a:lnTo>
                    <a:lnTo>
                      <a:pt x="580" y="174"/>
                    </a:lnTo>
                    <a:lnTo>
                      <a:pt x="566" y="160"/>
                    </a:lnTo>
                    <a:lnTo>
                      <a:pt x="566" y="160"/>
                    </a:lnTo>
                    <a:lnTo>
                      <a:pt x="566" y="158"/>
                    </a:lnTo>
                    <a:lnTo>
                      <a:pt x="564" y="152"/>
                    </a:lnTo>
                    <a:lnTo>
                      <a:pt x="564" y="148"/>
                    </a:lnTo>
                    <a:lnTo>
                      <a:pt x="564" y="146"/>
                    </a:lnTo>
                    <a:lnTo>
                      <a:pt x="568" y="146"/>
                    </a:lnTo>
                    <a:lnTo>
                      <a:pt x="574" y="148"/>
                    </a:lnTo>
                    <a:lnTo>
                      <a:pt x="574" y="148"/>
                    </a:lnTo>
                    <a:lnTo>
                      <a:pt x="620" y="170"/>
                    </a:lnTo>
                    <a:lnTo>
                      <a:pt x="644" y="184"/>
                    </a:lnTo>
                    <a:lnTo>
                      <a:pt x="654" y="192"/>
                    </a:lnTo>
                    <a:lnTo>
                      <a:pt x="660" y="196"/>
                    </a:lnTo>
                    <a:lnTo>
                      <a:pt x="660" y="196"/>
                    </a:lnTo>
                    <a:lnTo>
                      <a:pt x="666" y="190"/>
                    </a:lnTo>
                    <a:lnTo>
                      <a:pt x="676" y="182"/>
                    </a:lnTo>
                    <a:lnTo>
                      <a:pt x="690" y="176"/>
                    </a:lnTo>
                    <a:lnTo>
                      <a:pt x="690" y="0"/>
                    </a:lnTo>
                    <a:close/>
                  </a:path>
                </a:pathLst>
              </a:custGeom>
              <a:solidFill>
                <a:schemeClr val="accent1">
                  <a:alpha val="1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" name="Freeform 31"/>
              <p:cNvSpPr>
                <a:spLocks noChangeAspect="1"/>
              </p:cNvSpPr>
              <p:nvPr/>
            </p:nvSpPr>
            <p:spPr bwMode="auto">
              <a:xfrm>
                <a:off x="6973892" y="6209551"/>
                <a:ext cx="1162575" cy="647993"/>
              </a:xfrm>
              <a:custGeom>
                <a:avLst/>
                <a:gdLst>
                  <a:gd name="T0" fmla="*/ 686 w 976"/>
                  <a:gd name="T1" fmla="*/ 250 h 544"/>
                  <a:gd name="T2" fmla="*/ 592 w 976"/>
                  <a:gd name="T3" fmla="*/ 242 h 544"/>
                  <a:gd name="T4" fmla="*/ 536 w 976"/>
                  <a:gd name="T5" fmla="*/ 262 h 544"/>
                  <a:gd name="T6" fmla="*/ 506 w 976"/>
                  <a:gd name="T7" fmla="*/ 288 h 544"/>
                  <a:gd name="T8" fmla="*/ 492 w 976"/>
                  <a:gd name="T9" fmla="*/ 292 h 544"/>
                  <a:gd name="T10" fmla="*/ 514 w 976"/>
                  <a:gd name="T11" fmla="*/ 248 h 544"/>
                  <a:gd name="T12" fmla="*/ 560 w 976"/>
                  <a:gd name="T13" fmla="*/ 124 h 544"/>
                  <a:gd name="T14" fmla="*/ 566 w 976"/>
                  <a:gd name="T15" fmla="*/ 34 h 544"/>
                  <a:gd name="T16" fmla="*/ 524 w 976"/>
                  <a:gd name="T17" fmla="*/ 32 h 544"/>
                  <a:gd name="T18" fmla="*/ 452 w 976"/>
                  <a:gd name="T19" fmla="*/ 98 h 544"/>
                  <a:gd name="T20" fmla="*/ 412 w 976"/>
                  <a:gd name="T21" fmla="*/ 174 h 544"/>
                  <a:gd name="T22" fmla="*/ 392 w 976"/>
                  <a:gd name="T23" fmla="*/ 152 h 544"/>
                  <a:gd name="T24" fmla="*/ 374 w 976"/>
                  <a:gd name="T25" fmla="*/ 148 h 544"/>
                  <a:gd name="T26" fmla="*/ 366 w 976"/>
                  <a:gd name="T27" fmla="*/ 170 h 544"/>
                  <a:gd name="T28" fmla="*/ 380 w 976"/>
                  <a:gd name="T29" fmla="*/ 242 h 544"/>
                  <a:gd name="T30" fmla="*/ 380 w 976"/>
                  <a:gd name="T31" fmla="*/ 302 h 544"/>
                  <a:gd name="T32" fmla="*/ 306 w 976"/>
                  <a:gd name="T33" fmla="*/ 126 h 544"/>
                  <a:gd name="T34" fmla="*/ 296 w 976"/>
                  <a:gd name="T35" fmla="*/ 44 h 544"/>
                  <a:gd name="T36" fmla="*/ 306 w 976"/>
                  <a:gd name="T37" fmla="*/ 10 h 544"/>
                  <a:gd name="T38" fmla="*/ 298 w 976"/>
                  <a:gd name="T39" fmla="*/ 0 h 544"/>
                  <a:gd name="T40" fmla="*/ 266 w 976"/>
                  <a:gd name="T41" fmla="*/ 8 h 544"/>
                  <a:gd name="T42" fmla="*/ 252 w 976"/>
                  <a:gd name="T43" fmla="*/ 26 h 544"/>
                  <a:gd name="T44" fmla="*/ 242 w 976"/>
                  <a:gd name="T45" fmla="*/ 40 h 544"/>
                  <a:gd name="T46" fmla="*/ 264 w 976"/>
                  <a:gd name="T47" fmla="*/ 138 h 544"/>
                  <a:gd name="T48" fmla="*/ 342 w 976"/>
                  <a:gd name="T49" fmla="*/ 322 h 544"/>
                  <a:gd name="T50" fmla="*/ 280 w 976"/>
                  <a:gd name="T51" fmla="*/ 272 h 544"/>
                  <a:gd name="T52" fmla="*/ 242 w 976"/>
                  <a:gd name="T53" fmla="*/ 232 h 544"/>
                  <a:gd name="T54" fmla="*/ 220 w 976"/>
                  <a:gd name="T55" fmla="*/ 228 h 544"/>
                  <a:gd name="T56" fmla="*/ 214 w 976"/>
                  <a:gd name="T57" fmla="*/ 252 h 544"/>
                  <a:gd name="T58" fmla="*/ 198 w 976"/>
                  <a:gd name="T59" fmla="*/ 268 h 544"/>
                  <a:gd name="T60" fmla="*/ 116 w 976"/>
                  <a:gd name="T61" fmla="*/ 264 h 544"/>
                  <a:gd name="T62" fmla="*/ 18 w 976"/>
                  <a:gd name="T63" fmla="*/ 292 h 544"/>
                  <a:gd name="T64" fmla="*/ 36 w 976"/>
                  <a:gd name="T65" fmla="*/ 332 h 544"/>
                  <a:gd name="T66" fmla="*/ 116 w 976"/>
                  <a:gd name="T67" fmla="*/ 374 h 544"/>
                  <a:gd name="T68" fmla="*/ 260 w 976"/>
                  <a:gd name="T69" fmla="*/ 404 h 544"/>
                  <a:gd name="T70" fmla="*/ 270 w 976"/>
                  <a:gd name="T71" fmla="*/ 408 h 544"/>
                  <a:gd name="T72" fmla="*/ 260 w 976"/>
                  <a:gd name="T73" fmla="*/ 416 h 544"/>
                  <a:gd name="T74" fmla="*/ 200 w 976"/>
                  <a:gd name="T75" fmla="*/ 438 h 544"/>
                  <a:gd name="T76" fmla="*/ 154 w 976"/>
                  <a:gd name="T77" fmla="*/ 484 h 544"/>
                  <a:gd name="T78" fmla="*/ 652 w 976"/>
                  <a:gd name="T79" fmla="*/ 544 h 544"/>
                  <a:gd name="T80" fmla="*/ 612 w 976"/>
                  <a:gd name="T81" fmla="*/ 484 h 544"/>
                  <a:gd name="T82" fmla="*/ 560 w 976"/>
                  <a:gd name="T83" fmla="*/ 448 h 544"/>
                  <a:gd name="T84" fmla="*/ 556 w 976"/>
                  <a:gd name="T85" fmla="*/ 440 h 544"/>
                  <a:gd name="T86" fmla="*/ 564 w 976"/>
                  <a:gd name="T87" fmla="*/ 438 h 544"/>
                  <a:gd name="T88" fmla="*/ 676 w 976"/>
                  <a:gd name="T89" fmla="*/ 454 h 544"/>
                  <a:gd name="T90" fmla="*/ 750 w 976"/>
                  <a:gd name="T91" fmla="*/ 442 h 544"/>
                  <a:gd name="T92" fmla="*/ 870 w 976"/>
                  <a:gd name="T93" fmla="*/ 392 h 544"/>
                  <a:gd name="T94" fmla="*/ 966 w 976"/>
                  <a:gd name="T95" fmla="*/ 334 h 544"/>
                  <a:gd name="T96" fmla="*/ 860 w 976"/>
                  <a:gd name="T97" fmla="*/ 316 h 5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976" h="544">
                    <a:moveTo>
                      <a:pt x="748" y="274"/>
                    </a:moveTo>
                    <a:lnTo>
                      <a:pt x="748" y="274"/>
                    </a:lnTo>
                    <a:lnTo>
                      <a:pt x="716" y="260"/>
                    </a:lnTo>
                    <a:lnTo>
                      <a:pt x="686" y="250"/>
                    </a:lnTo>
                    <a:lnTo>
                      <a:pt x="660" y="244"/>
                    </a:lnTo>
                    <a:lnTo>
                      <a:pt x="634" y="242"/>
                    </a:lnTo>
                    <a:lnTo>
                      <a:pt x="612" y="240"/>
                    </a:lnTo>
                    <a:lnTo>
                      <a:pt x="592" y="242"/>
                    </a:lnTo>
                    <a:lnTo>
                      <a:pt x="574" y="246"/>
                    </a:lnTo>
                    <a:lnTo>
                      <a:pt x="560" y="250"/>
                    </a:lnTo>
                    <a:lnTo>
                      <a:pt x="546" y="256"/>
                    </a:lnTo>
                    <a:lnTo>
                      <a:pt x="536" y="262"/>
                    </a:lnTo>
                    <a:lnTo>
                      <a:pt x="518" y="274"/>
                    </a:lnTo>
                    <a:lnTo>
                      <a:pt x="510" y="284"/>
                    </a:lnTo>
                    <a:lnTo>
                      <a:pt x="506" y="288"/>
                    </a:lnTo>
                    <a:lnTo>
                      <a:pt x="506" y="288"/>
                    </a:lnTo>
                    <a:lnTo>
                      <a:pt x="502" y="290"/>
                    </a:lnTo>
                    <a:lnTo>
                      <a:pt x="496" y="292"/>
                    </a:lnTo>
                    <a:lnTo>
                      <a:pt x="494" y="292"/>
                    </a:lnTo>
                    <a:lnTo>
                      <a:pt x="492" y="292"/>
                    </a:lnTo>
                    <a:lnTo>
                      <a:pt x="494" y="288"/>
                    </a:lnTo>
                    <a:lnTo>
                      <a:pt x="496" y="282"/>
                    </a:lnTo>
                    <a:lnTo>
                      <a:pt x="496" y="282"/>
                    </a:lnTo>
                    <a:lnTo>
                      <a:pt x="514" y="248"/>
                    </a:lnTo>
                    <a:lnTo>
                      <a:pt x="528" y="220"/>
                    </a:lnTo>
                    <a:lnTo>
                      <a:pt x="542" y="184"/>
                    </a:lnTo>
                    <a:lnTo>
                      <a:pt x="554" y="146"/>
                    </a:lnTo>
                    <a:lnTo>
                      <a:pt x="560" y="124"/>
                    </a:lnTo>
                    <a:lnTo>
                      <a:pt x="564" y="102"/>
                    </a:lnTo>
                    <a:lnTo>
                      <a:pt x="566" y="80"/>
                    </a:lnTo>
                    <a:lnTo>
                      <a:pt x="566" y="56"/>
                    </a:lnTo>
                    <a:lnTo>
                      <a:pt x="566" y="34"/>
                    </a:lnTo>
                    <a:lnTo>
                      <a:pt x="562" y="10"/>
                    </a:lnTo>
                    <a:lnTo>
                      <a:pt x="562" y="10"/>
                    </a:lnTo>
                    <a:lnTo>
                      <a:pt x="544" y="20"/>
                    </a:lnTo>
                    <a:lnTo>
                      <a:pt x="524" y="32"/>
                    </a:lnTo>
                    <a:lnTo>
                      <a:pt x="502" y="48"/>
                    </a:lnTo>
                    <a:lnTo>
                      <a:pt x="476" y="70"/>
                    </a:lnTo>
                    <a:lnTo>
                      <a:pt x="464" y="84"/>
                    </a:lnTo>
                    <a:lnTo>
                      <a:pt x="452" y="98"/>
                    </a:lnTo>
                    <a:lnTo>
                      <a:pt x="440" y="116"/>
                    </a:lnTo>
                    <a:lnTo>
                      <a:pt x="430" y="132"/>
                    </a:lnTo>
                    <a:lnTo>
                      <a:pt x="420" y="152"/>
                    </a:lnTo>
                    <a:lnTo>
                      <a:pt x="412" y="174"/>
                    </a:lnTo>
                    <a:lnTo>
                      <a:pt x="412" y="174"/>
                    </a:lnTo>
                    <a:lnTo>
                      <a:pt x="408" y="168"/>
                    </a:lnTo>
                    <a:lnTo>
                      <a:pt x="398" y="156"/>
                    </a:lnTo>
                    <a:lnTo>
                      <a:pt x="392" y="152"/>
                    </a:lnTo>
                    <a:lnTo>
                      <a:pt x="386" y="148"/>
                    </a:lnTo>
                    <a:lnTo>
                      <a:pt x="380" y="146"/>
                    </a:lnTo>
                    <a:lnTo>
                      <a:pt x="374" y="148"/>
                    </a:lnTo>
                    <a:lnTo>
                      <a:pt x="374" y="148"/>
                    </a:lnTo>
                    <a:lnTo>
                      <a:pt x="368" y="156"/>
                    </a:lnTo>
                    <a:lnTo>
                      <a:pt x="364" y="162"/>
                    </a:lnTo>
                    <a:lnTo>
                      <a:pt x="364" y="168"/>
                    </a:lnTo>
                    <a:lnTo>
                      <a:pt x="366" y="170"/>
                    </a:lnTo>
                    <a:lnTo>
                      <a:pt x="366" y="170"/>
                    </a:lnTo>
                    <a:lnTo>
                      <a:pt x="370" y="184"/>
                    </a:lnTo>
                    <a:lnTo>
                      <a:pt x="376" y="222"/>
                    </a:lnTo>
                    <a:lnTo>
                      <a:pt x="380" y="242"/>
                    </a:lnTo>
                    <a:lnTo>
                      <a:pt x="382" y="264"/>
                    </a:lnTo>
                    <a:lnTo>
                      <a:pt x="382" y="284"/>
                    </a:lnTo>
                    <a:lnTo>
                      <a:pt x="380" y="302"/>
                    </a:lnTo>
                    <a:lnTo>
                      <a:pt x="380" y="302"/>
                    </a:lnTo>
                    <a:lnTo>
                      <a:pt x="356" y="252"/>
                    </a:lnTo>
                    <a:lnTo>
                      <a:pt x="338" y="214"/>
                    </a:lnTo>
                    <a:lnTo>
                      <a:pt x="320" y="172"/>
                    </a:lnTo>
                    <a:lnTo>
                      <a:pt x="306" y="126"/>
                    </a:lnTo>
                    <a:lnTo>
                      <a:pt x="300" y="104"/>
                    </a:lnTo>
                    <a:lnTo>
                      <a:pt x="296" y="84"/>
                    </a:lnTo>
                    <a:lnTo>
                      <a:pt x="294" y="64"/>
                    </a:lnTo>
                    <a:lnTo>
                      <a:pt x="296" y="44"/>
                    </a:lnTo>
                    <a:lnTo>
                      <a:pt x="298" y="28"/>
                    </a:lnTo>
                    <a:lnTo>
                      <a:pt x="304" y="12"/>
                    </a:lnTo>
                    <a:lnTo>
                      <a:pt x="304" y="12"/>
                    </a:lnTo>
                    <a:lnTo>
                      <a:pt x="306" y="10"/>
                    </a:lnTo>
                    <a:lnTo>
                      <a:pt x="306" y="6"/>
                    </a:lnTo>
                    <a:lnTo>
                      <a:pt x="304" y="2"/>
                    </a:lnTo>
                    <a:lnTo>
                      <a:pt x="298" y="0"/>
                    </a:lnTo>
                    <a:lnTo>
                      <a:pt x="298" y="0"/>
                    </a:lnTo>
                    <a:lnTo>
                      <a:pt x="292" y="0"/>
                    </a:lnTo>
                    <a:lnTo>
                      <a:pt x="280" y="0"/>
                    </a:lnTo>
                    <a:lnTo>
                      <a:pt x="274" y="2"/>
                    </a:lnTo>
                    <a:lnTo>
                      <a:pt x="266" y="8"/>
                    </a:lnTo>
                    <a:lnTo>
                      <a:pt x="260" y="14"/>
                    </a:lnTo>
                    <a:lnTo>
                      <a:pt x="254" y="22"/>
                    </a:lnTo>
                    <a:lnTo>
                      <a:pt x="254" y="22"/>
                    </a:lnTo>
                    <a:lnTo>
                      <a:pt x="252" y="26"/>
                    </a:lnTo>
                    <a:lnTo>
                      <a:pt x="246" y="30"/>
                    </a:lnTo>
                    <a:lnTo>
                      <a:pt x="244" y="34"/>
                    </a:lnTo>
                    <a:lnTo>
                      <a:pt x="242" y="40"/>
                    </a:lnTo>
                    <a:lnTo>
                      <a:pt x="242" y="40"/>
                    </a:lnTo>
                    <a:lnTo>
                      <a:pt x="244" y="58"/>
                    </a:lnTo>
                    <a:lnTo>
                      <a:pt x="248" y="80"/>
                    </a:lnTo>
                    <a:lnTo>
                      <a:pt x="254" y="106"/>
                    </a:lnTo>
                    <a:lnTo>
                      <a:pt x="264" y="138"/>
                    </a:lnTo>
                    <a:lnTo>
                      <a:pt x="278" y="174"/>
                    </a:lnTo>
                    <a:lnTo>
                      <a:pt x="296" y="218"/>
                    </a:lnTo>
                    <a:lnTo>
                      <a:pt x="342" y="322"/>
                    </a:lnTo>
                    <a:lnTo>
                      <a:pt x="342" y="322"/>
                    </a:lnTo>
                    <a:lnTo>
                      <a:pt x="328" y="314"/>
                    </a:lnTo>
                    <a:lnTo>
                      <a:pt x="312" y="300"/>
                    </a:lnTo>
                    <a:lnTo>
                      <a:pt x="294" y="286"/>
                    </a:lnTo>
                    <a:lnTo>
                      <a:pt x="280" y="272"/>
                    </a:lnTo>
                    <a:lnTo>
                      <a:pt x="254" y="244"/>
                    </a:lnTo>
                    <a:lnTo>
                      <a:pt x="244" y="232"/>
                    </a:lnTo>
                    <a:lnTo>
                      <a:pt x="244" y="232"/>
                    </a:lnTo>
                    <a:lnTo>
                      <a:pt x="242" y="232"/>
                    </a:lnTo>
                    <a:lnTo>
                      <a:pt x="238" y="228"/>
                    </a:lnTo>
                    <a:lnTo>
                      <a:pt x="230" y="226"/>
                    </a:lnTo>
                    <a:lnTo>
                      <a:pt x="220" y="228"/>
                    </a:lnTo>
                    <a:lnTo>
                      <a:pt x="220" y="228"/>
                    </a:lnTo>
                    <a:lnTo>
                      <a:pt x="216" y="232"/>
                    </a:lnTo>
                    <a:lnTo>
                      <a:pt x="214" y="236"/>
                    </a:lnTo>
                    <a:lnTo>
                      <a:pt x="212" y="244"/>
                    </a:lnTo>
                    <a:lnTo>
                      <a:pt x="214" y="252"/>
                    </a:lnTo>
                    <a:lnTo>
                      <a:pt x="218" y="268"/>
                    </a:lnTo>
                    <a:lnTo>
                      <a:pt x="220" y="274"/>
                    </a:lnTo>
                    <a:lnTo>
                      <a:pt x="220" y="274"/>
                    </a:lnTo>
                    <a:lnTo>
                      <a:pt x="198" y="268"/>
                    </a:lnTo>
                    <a:lnTo>
                      <a:pt x="176" y="264"/>
                    </a:lnTo>
                    <a:lnTo>
                      <a:pt x="156" y="264"/>
                    </a:lnTo>
                    <a:lnTo>
                      <a:pt x="136" y="264"/>
                    </a:lnTo>
                    <a:lnTo>
                      <a:pt x="116" y="264"/>
                    </a:lnTo>
                    <a:lnTo>
                      <a:pt x="98" y="268"/>
                    </a:lnTo>
                    <a:lnTo>
                      <a:pt x="66" y="274"/>
                    </a:lnTo>
                    <a:lnTo>
                      <a:pt x="40" y="284"/>
                    </a:lnTo>
                    <a:lnTo>
                      <a:pt x="18" y="292"/>
                    </a:lnTo>
                    <a:lnTo>
                      <a:pt x="0" y="302"/>
                    </a:lnTo>
                    <a:lnTo>
                      <a:pt x="0" y="302"/>
                    </a:lnTo>
                    <a:lnTo>
                      <a:pt x="18" y="318"/>
                    </a:lnTo>
                    <a:lnTo>
                      <a:pt x="36" y="332"/>
                    </a:lnTo>
                    <a:lnTo>
                      <a:pt x="56" y="344"/>
                    </a:lnTo>
                    <a:lnTo>
                      <a:pt x="74" y="356"/>
                    </a:lnTo>
                    <a:lnTo>
                      <a:pt x="96" y="366"/>
                    </a:lnTo>
                    <a:lnTo>
                      <a:pt x="116" y="374"/>
                    </a:lnTo>
                    <a:lnTo>
                      <a:pt x="154" y="386"/>
                    </a:lnTo>
                    <a:lnTo>
                      <a:pt x="190" y="394"/>
                    </a:lnTo>
                    <a:lnTo>
                      <a:pt x="222" y="400"/>
                    </a:lnTo>
                    <a:lnTo>
                      <a:pt x="260" y="404"/>
                    </a:lnTo>
                    <a:lnTo>
                      <a:pt x="260" y="404"/>
                    </a:lnTo>
                    <a:lnTo>
                      <a:pt x="266" y="406"/>
                    </a:lnTo>
                    <a:lnTo>
                      <a:pt x="270" y="406"/>
                    </a:lnTo>
                    <a:lnTo>
                      <a:pt x="270" y="408"/>
                    </a:lnTo>
                    <a:lnTo>
                      <a:pt x="268" y="412"/>
                    </a:lnTo>
                    <a:lnTo>
                      <a:pt x="264" y="414"/>
                    </a:lnTo>
                    <a:lnTo>
                      <a:pt x="260" y="416"/>
                    </a:lnTo>
                    <a:lnTo>
                      <a:pt x="260" y="416"/>
                    </a:lnTo>
                    <a:lnTo>
                      <a:pt x="246" y="418"/>
                    </a:lnTo>
                    <a:lnTo>
                      <a:pt x="230" y="422"/>
                    </a:lnTo>
                    <a:lnTo>
                      <a:pt x="210" y="432"/>
                    </a:lnTo>
                    <a:lnTo>
                      <a:pt x="200" y="438"/>
                    </a:lnTo>
                    <a:lnTo>
                      <a:pt x="188" y="446"/>
                    </a:lnTo>
                    <a:lnTo>
                      <a:pt x="176" y="456"/>
                    </a:lnTo>
                    <a:lnTo>
                      <a:pt x="166" y="468"/>
                    </a:lnTo>
                    <a:lnTo>
                      <a:pt x="154" y="484"/>
                    </a:lnTo>
                    <a:lnTo>
                      <a:pt x="144" y="500"/>
                    </a:lnTo>
                    <a:lnTo>
                      <a:pt x="134" y="520"/>
                    </a:lnTo>
                    <a:lnTo>
                      <a:pt x="124" y="544"/>
                    </a:lnTo>
                    <a:lnTo>
                      <a:pt x="652" y="544"/>
                    </a:lnTo>
                    <a:lnTo>
                      <a:pt x="652" y="544"/>
                    </a:lnTo>
                    <a:lnTo>
                      <a:pt x="632" y="512"/>
                    </a:lnTo>
                    <a:lnTo>
                      <a:pt x="622" y="498"/>
                    </a:lnTo>
                    <a:lnTo>
                      <a:pt x="612" y="484"/>
                    </a:lnTo>
                    <a:lnTo>
                      <a:pt x="600" y="472"/>
                    </a:lnTo>
                    <a:lnTo>
                      <a:pt x="586" y="462"/>
                    </a:lnTo>
                    <a:lnTo>
                      <a:pt x="574" y="454"/>
                    </a:lnTo>
                    <a:lnTo>
                      <a:pt x="560" y="448"/>
                    </a:lnTo>
                    <a:lnTo>
                      <a:pt x="560" y="448"/>
                    </a:lnTo>
                    <a:lnTo>
                      <a:pt x="558" y="446"/>
                    </a:lnTo>
                    <a:lnTo>
                      <a:pt x="556" y="442"/>
                    </a:lnTo>
                    <a:lnTo>
                      <a:pt x="556" y="440"/>
                    </a:lnTo>
                    <a:lnTo>
                      <a:pt x="556" y="438"/>
                    </a:lnTo>
                    <a:lnTo>
                      <a:pt x="560" y="438"/>
                    </a:lnTo>
                    <a:lnTo>
                      <a:pt x="564" y="438"/>
                    </a:lnTo>
                    <a:lnTo>
                      <a:pt x="564" y="438"/>
                    </a:lnTo>
                    <a:lnTo>
                      <a:pt x="590" y="442"/>
                    </a:lnTo>
                    <a:lnTo>
                      <a:pt x="630" y="450"/>
                    </a:lnTo>
                    <a:lnTo>
                      <a:pt x="652" y="454"/>
                    </a:lnTo>
                    <a:lnTo>
                      <a:pt x="676" y="454"/>
                    </a:lnTo>
                    <a:lnTo>
                      <a:pt x="696" y="454"/>
                    </a:lnTo>
                    <a:lnTo>
                      <a:pt x="716" y="452"/>
                    </a:lnTo>
                    <a:lnTo>
                      <a:pt x="716" y="452"/>
                    </a:lnTo>
                    <a:lnTo>
                      <a:pt x="750" y="442"/>
                    </a:lnTo>
                    <a:lnTo>
                      <a:pt x="772" y="436"/>
                    </a:lnTo>
                    <a:lnTo>
                      <a:pt x="798" y="426"/>
                    </a:lnTo>
                    <a:lnTo>
                      <a:pt x="830" y="412"/>
                    </a:lnTo>
                    <a:lnTo>
                      <a:pt x="870" y="392"/>
                    </a:lnTo>
                    <a:lnTo>
                      <a:pt x="918" y="366"/>
                    </a:lnTo>
                    <a:lnTo>
                      <a:pt x="976" y="332"/>
                    </a:lnTo>
                    <a:lnTo>
                      <a:pt x="976" y="332"/>
                    </a:lnTo>
                    <a:lnTo>
                      <a:pt x="966" y="334"/>
                    </a:lnTo>
                    <a:lnTo>
                      <a:pt x="952" y="334"/>
                    </a:lnTo>
                    <a:lnTo>
                      <a:pt x="930" y="332"/>
                    </a:lnTo>
                    <a:lnTo>
                      <a:pt x="900" y="328"/>
                    </a:lnTo>
                    <a:lnTo>
                      <a:pt x="860" y="316"/>
                    </a:lnTo>
                    <a:lnTo>
                      <a:pt x="810" y="298"/>
                    </a:lnTo>
                    <a:lnTo>
                      <a:pt x="748" y="274"/>
                    </a:lnTo>
                    <a:lnTo>
                      <a:pt x="748" y="274"/>
                    </a:lnTo>
                    <a:close/>
                  </a:path>
                </a:pathLst>
              </a:custGeom>
              <a:solidFill>
                <a:schemeClr val="accent1">
                  <a:alpha val="1000"/>
                </a:schemeClr>
              </a:solidFill>
              <a:ln>
                <a:noFill/>
              </a:ln>
              <a:effectLst>
                <a:glow rad="381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iff"/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tif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://www.google.com.hk/url?sa=i&amp;rct=j&amp;q=&amp;esrc=s&amp;source=images&amp;cd=&amp;cad=rja&amp;uact=8&amp;ved=0CAcQjRw&amp;url=http://www.snipview.com/q/Index%20Medicus&amp;ei=4L6_VITXAqLKmwWMq4DYBw&amp;psig=AFQjCNFU70V84hm0cOG8dqFWevPqHoDmVg&amp;ust=1421938778440725" TargetMode="Externa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99592" y="692696"/>
            <a:ext cx="7848872" cy="1440160"/>
          </a:xfrm>
        </p:spPr>
        <p:txBody>
          <a:bodyPr>
            <a:normAutofit/>
          </a:bodyPr>
          <a:lstStyle/>
          <a:p>
            <a:r>
              <a:rPr lang="en-US" sz="3200" b="1" dirty="0" smtClean="0"/>
              <a:t>Use of ECMO in Severe Sepsis</a:t>
            </a:r>
            <a:endParaRPr lang="en-AU" sz="32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99592" y="3284984"/>
            <a:ext cx="7200800" cy="1473200"/>
          </a:xfrm>
        </p:spPr>
        <p:txBody>
          <a:bodyPr>
            <a:noAutofit/>
          </a:bodyPr>
          <a:lstStyle/>
          <a:p>
            <a:r>
              <a:rPr lang="en-US" dirty="0" smtClean="0"/>
              <a:t>Dr LAU Chun Wing, Arthur</a:t>
            </a:r>
          </a:p>
          <a:p>
            <a:r>
              <a:rPr lang="en-US" dirty="0" smtClean="0"/>
              <a:t>Associate Consultant</a:t>
            </a:r>
          </a:p>
          <a:p>
            <a:r>
              <a:rPr lang="en-US" dirty="0" smtClean="0"/>
              <a:t>Intensive Care Unit</a:t>
            </a:r>
          </a:p>
          <a:p>
            <a:r>
              <a:rPr lang="en-US" dirty="0" smtClean="0"/>
              <a:t>Pamela </a:t>
            </a:r>
            <a:r>
              <a:rPr lang="en-US" dirty="0" err="1" smtClean="0"/>
              <a:t>Youde</a:t>
            </a:r>
            <a:r>
              <a:rPr lang="en-US" dirty="0" smtClean="0"/>
              <a:t> </a:t>
            </a:r>
            <a:r>
              <a:rPr lang="en-US" dirty="0" err="1" smtClean="0"/>
              <a:t>Nethersole</a:t>
            </a:r>
            <a:r>
              <a:rPr lang="en-US" dirty="0" smtClean="0"/>
              <a:t> Eastern Hospital, Hong Kong</a:t>
            </a:r>
          </a:p>
          <a:p>
            <a:endParaRPr lang="en-US" dirty="0" smtClean="0"/>
          </a:p>
          <a:p>
            <a:r>
              <a:rPr lang="en-US" sz="1600" i="1" dirty="0" smtClean="0"/>
              <a:t>Presented at the ECMO Case Discussion Meeting co-organized with ICU, United Christian Hospital on 23</a:t>
            </a:r>
            <a:r>
              <a:rPr lang="en-US" sz="1600" i="1" baseline="30000" dirty="0" smtClean="0"/>
              <a:t>rd</a:t>
            </a:r>
            <a:r>
              <a:rPr lang="en-US" sz="1600" i="1" dirty="0" smtClean="0"/>
              <a:t> January, 2015</a:t>
            </a:r>
          </a:p>
        </p:txBody>
      </p:sp>
    </p:spTree>
    <p:extLst>
      <p:ext uri="{BB962C8B-B14F-4D97-AF65-F5344CB8AC3E}">
        <p14:creationId xmlns:p14="http://schemas.microsoft.com/office/powerpoint/2010/main" val="3481004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1705870"/>
              </p:ext>
            </p:extLst>
          </p:nvPr>
        </p:nvGraphicFramePr>
        <p:xfrm>
          <a:off x="395536" y="908720"/>
          <a:ext cx="8410135" cy="5760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4216"/>
                <a:gridCol w="3987142"/>
                <a:gridCol w="1557474"/>
                <a:gridCol w="921303"/>
              </a:tblGrid>
              <a:tr h="507438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Authors</a:t>
                      </a:r>
                      <a:r>
                        <a:rPr lang="en-US" sz="1600" baseline="0" dirty="0" smtClean="0"/>
                        <a:t> and Journals</a:t>
                      </a:r>
                      <a:endParaRPr lang="en-A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Case series titles</a:t>
                      </a:r>
                      <a:endParaRPr lang="en-A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N and Survival</a:t>
                      </a:r>
                      <a:endParaRPr lang="en-A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Study Time</a:t>
                      </a:r>
                      <a:endParaRPr lang="en-AU" sz="1600" dirty="0"/>
                    </a:p>
                  </a:txBody>
                  <a:tcPr/>
                </a:tc>
              </a:tr>
              <a:tr h="1048705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000" dirty="0" err="1" smtClean="0"/>
                        <a:t>Bréchot</a:t>
                      </a:r>
                      <a:r>
                        <a:rPr lang="en-AU" sz="1000" dirty="0" smtClean="0"/>
                        <a:t> N1, </a:t>
                      </a:r>
                      <a:r>
                        <a:rPr lang="en-AU" sz="1000" dirty="0" err="1" smtClean="0"/>
                        <a:t>Luyt</a:t>
                      </a:r>
                      <a:r>
                        <a:rPr lang="en-AU" sz="1000" dirty="0" smtClean="0"/>
                        <a:t> CE, Schmidt M, </a:t>
                      </a:r>
                      <a:r>
                        <a:rPr lang="en-AU" sz="1000" dirty="0" err="1" smtClean="0"/>
                        <a:t>Leprince</a:t>
                      </a:r>
                      <a:r>
                        <a:rPr lang="en-AU" sz="1000" dirty="0" smtClean="0"/>
                        <a:t> P, </a:t>
                      </a:r>
                      <a:r>
                        <a:rPr lang="en-AU" sz="1000" dirty="0" err="1" smtClean="0"/>
                        <a:t>Trouillet</a:t>
                      </a:r>
                      <a:r>
                        <a:rPr lang="en-AU" sz="1000" dirty="0" smtClean="0"/>
                        <a:t> JL, Léger P, </a:t>
                      </a:r>
                      <a:r>
                        <a:rPr lang="en-AU" sz="1000" dirty="0" err="1" smtClean="0"/>
                        <a:t>Pavie</a:t>
                      </a:r>
                      <a:r>
                        <a:rPr lang="en-AU" sz="1000" dirty="0" smtClean="0"/>
                        <a:t> A, </a:t>
                      </a:r>
                      <a:r>
                        <a:rPr lang="en-AU" sz="1000" dirty="0" err="1" smtClean="0"/>
                        <a:t>Chastre</a:t>
                      </a:r>
                      <a:r>
                        <a:rPr lang="en-AU" sz="1000" dirty="0" smtClean="0"/>
                        <a:t> J, Combes A. </a:t>
                      </a:r>
                      <a:r>
                        <a:rPr lang="en-AU" sz="1000" dirty="0" err="1" smtClean="0"/>
                        <a:t>Crit</a:t>
                      </a:r>
                      <a:r>
                        <a:rPr lang="en-AU" sz="1000" dirty="0" smtClean="0"/>
                        <a:t> Care Med. 2013 Jul;41(7):1616-26. </a:t>
                      </a:r>
                      <a:r>
                        <a:rPr lang="en-AU" sz="1000" dirty="0" err="1" smtClean="0"/>
                        <a:t>doi</a:t>
                      </a:r>
                      <a:r>
                        <a:rPr lang="en-AU" sz="1000" dirty="0" smtClean="0"/>
                        <a:t>: 10.1097/CCM.0b013e31828a2370.</a:t>
                      </a:r>
                      <a:endParaRPr lang="en-A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600" dirty="0" err="1" smtClean="0"/>
                        <a:t>Venoarterial</a:t>
                      </a:r>
                      <a:r>
                        <a:rPr lang="en-AU" sz="1600" dirty="0" smtClean="0"/>
                        <a:t> extracorporeal membrane oxygenation support for refractory cardiovascular dysfunction during severe bacterial septic shock.</a:t>
                      </a:r>
                      <a:endParaRPr lang="en-A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N = 14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71.4%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Age: 28 - 66</a:t>
                      </a:r>
                      <a:endParaRPr lang="en-A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2008 - 2011</a:t>
                      </a:r>
                      <a:endParaRPr lang="en-AU" sz="1600" dirty="0"/>
                    </a:p>
                  </a:txBody>
                  <a:tcPr/>
                </a:tc>
              </a:tr>
              <a:tr h="1116364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000" dirty="0" smtClean="0"/>
                        <a:t>Cheng A1, Sun HY, Lee CW, </a:t>
                      </a:r>
                      <a:r>
                        <a:rPr lang="en-AU" sz="1000" dirty="0" err="1" smtClean="0"/>
                        <a:t>Ko</a:t>
                      </a:r>
                      <a:r>
                        <a:rPr lang="en-AU" sz="1000" dirty="0" smtClean="0"/>
                        <a:t> WJ, Tsai PR, Chuang YC, Hu FC, Chang SC, Chen YC. J </a:t>
                      </a:r>
                      <a:r>
                        <a:rPr lang="en-AU" sz="1000" dirty="0" err="1" smtClean="0"/>
                        <a:t>Crit</a:t>
                      </a:r>
                      <a:r>
                        <a:rPr lang="en-AU" sz="1000" dirty="0" smtClean="0"/>
                        <a:t> Care. 2013 Aug;28(4):532.e1-10. </a:t>
                      </a:r>
                      <a:r>
                        <a:rPr lang="en-AU" sz="1000" dirty="0" err="1" smtClean="0"/>
                        <a:t>doi</a:t>
                      </a:r>
                      <a:r>
                        <a:rPr lang="en-AU" sz="1000" dirty="0" smtClean="0"/>
                        <a:t>: 10.1016/j.jcrc.2012.11.021. </a:t>
                      </a:r>
                      <a:r>
                        <a:rPr lang="en-AU" sz="1000" dirty="0" err="1" smtClean="0"/>
                        <a:t>Epub</a:t>
                      </a:r>
                      <a:r>
                        <a:rPr lang="en-AU" sz="1000" dirty="0" smtClean="0"/>
                        <a:t> 2013 Mar 19.</a:t>
                      </a:r>
                      <a:endParaRPr lang="en-A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1600" dirty="0" smtClean="0"/>
                        <a:t>Survival of septic adults compared with </a:t>
                      </a:r>
                      <a:r>
                        <a:rPr lang="en-AU" sz="1600" dirty="0" err="1" smtClean="0"/>
                        <a:t>nonseptic</a:t>
                      </a:r>
                      <a:r>
                        <a:rPr lang="en-AU" sz="1600" dirty="0" smtClean="0"/>
                        <a:t> adults receiving extracorporeal membrane oxygenation for cardiopulmonary failure: a propensity-matched analysis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N = 108 </a:t>
                      </a:r>
                    </a:p>
                    <a:p>
                      <a:r>
                        <a:rPr lang="en-US" sz="1600" dirty="0" smtClean="0"/>
                        <a:t>24.4%</a:t>
                      </a:r>
                    </a:p>
                    <a:p>
                      <a:r>
                        <a:rPr lang="en-US" sz="1600" dirty="0" smtClean="0"/>
                        <a:t>Matched with 108 non-septic</a:t>
                      </a:r>
                    </a:p>
                    <a:p>
                      <a:r>
                        <a:rPr lang="en-US" sz="1600" dirty="0" smtClean="0"/>
                        <a:t>34.9%</a:t>
                      </a:r>
                      <a:endParaRPr lang="en-AU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2001 - 2009</a:t>
                      </a:r>
                      <a:endParaRPr lang="en-AU" sz="1600" dirty="0" smtClean="0"/>
                    </a:p>
                  </a:txBody>
                  <a:tcPr/>
                </a:tc>
              </a:tr>
              <a:tr h="778072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000" dirty="0" smtClean="0"/>
                        <a:t>Huang CT1, Tsai YJ, Tsai PR, </a:t>
                      </a:r>
                      <a:r>
                        <a:rPr lang="en-AU" sz="1000" dirty="0" err="1" smtClean="0"/>
                        <a:t>Ko</a:t>
                      </a:r>
                      <a:r>
                        <a:rPr lang="en-AU" sz="1000" dirty="0" smtClean="0"/>
                        <a:t> WJ. J </a:t>
                      </a:r>
                      <a:r>
                        <a:rPr lang="en-AU" sz="1000" dirty="0" err="1" smtClean="0"/>
                        <a:t>Thorac</a:t>
                      </a:r>
                      <a:r>
                        <a:rPr lang="en-AU" sz="1000" dirty="0" smtClean="0"/>
                        <a:t> </a:t>
                      </a:r>
                      <a:r>
                        <a:rPr lang="en-AU" sz="1000" dirty="0" err="1" smtClean="0"/>
                        <a:t>Cardiovasc</a:t>
                      </a:r>
                      <a:r>
                        <a:rPr lang="en-AU" sz="1000" dirty="0" smtClean="0"/>
                        <a:t> Surg. 2013 Nov;146(5):1041-6. </a:t>
                      </a:r>
                      <a:r>
                        <a:rPr lang="en-AU" sz="1000" dirty="0" err="1" smtClean="0"/>
                        <a:t>doi</a:t>
                      </a:r>
                      <a:r>
                        <a:rPr lang="en-AU" sz="1000" dirty="0" smtClean="0"/>
                        <a:t>: 10.1016/j.jtcvs.2012.08.022. </a:t>
                      </a:r>
                      <a:r>
                        <a:rPr lang="en-AU" sz="1000" dirty="0" err="1" smtClean="0"/>
                        <a:t>Epub</a:t>
                      </a:r>
                      <a:r>
                        <a:rPr lang="en-AU" sz="1000" dirty="0" smtClean="0"/>
                        <a:t> 2012 Sep 7.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1600" dirty="0" smtClean="0"/>
                        <a:t>Extracorporeal membrane oxygenation resuscitation in adult patients with refractory septic shock.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N = 52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15%</a:t>
                      </a:r>
                      <a:endParaRPr lang="en-AU" sz="1600" dirty="0" smtClean="0"/>
                    </a:p>
                    <a:p>
                      <a:endParaRPr lang="en-AU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2005 – 2010)</a:t>
                      </a:r>
                    </a:p>
                    <a:p>
                      <a:endParaRPr lang="en-AU" sz="1600" dirty="0" smtClean="0"/>
                    </a:p>
                  </a:txBody>
                  <a:tcPr/>
                </a:tc>
              </a:tr>
              <a:tr h="913389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000" dirty="0" smtClean="0"/>
                        <a:t>Park TK1, Yang JH2, Jeon K3, Choi SH1, Choi JH1, </a:t>
                      </a:r>
                      <a:r>
                        <a:rPr lang="en-AU" sz="1000" dirty="0" err="1" smtClean="0"/>
                        <a:t>Gwon</a:t>
                      </a:r>
                      <a:r>
                        <a:rPr lang="en-AU" sz="1000" dirty="0" smtClean="0"/>
                        <a:t> HC1, Chung CR3, Park CM3, Cho YH4, Sung K4, Suh GY3. </a:t>
                      </a:r>
                      <a:r>
                        <a:rPr lang="en-AU" sz="1000" dirty="0" err="1" smtClean="0"/>
                        <a:t>Eur</a:t>
                      </a:r>
                      <a:r>
                        <a:rPr lang="en-AU" sz="1000" dirty="0" smtClean="0"/>
                        <a:t> J </a:t>
                      </a:r>
                      <a:r>
                        <a:rPr lang="en-AU" sz="1000" dirty="0" err="1" smtClean="0"/>
                        <a:t>Cardiothorac</a:t>
                      </a:r>
                      <a:r>
                        <a:rPr lang="en-AU" sz="1000" dirty="0" smtClean="0"/>
                        <a:t> Surg. 2014 Nov 25. </a:t>
                      </a:r>
                      <a:r>
                        <a:rPr lang="en-AU" sz="1000" dirty="0" err="1" smtClean="0"/>
                        <a:t>pii</a:t>
                      </a:r>
                      <a:r>
                        <a:rPr lang="en-AU" sz="1000" dirty="0" smtClean="0"/>
                        <a:t>: ezu462. [</a:t>
                      </a:r>
                      <a:r>
                        <a:rPr lang="en-AU" sz="1000" dirty="0" err="1" smtClean="0"/>
                        <a:t>Epub</a:t>
                      </a:r>
                      <a:r>
                        <a:rPr lang="en-AU" sz="1000" dirty="0" smtClean="0"/>
                        <a:t> ahead of print]</a:t>
                      </a:r>
                      <a:endParaRPr lang="en-A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600" dirty="0" smtClean="0"/>
                        <a:t>Extracorporeal membrane oxygenation for refractory septic shock in adults.</a:t>
                      </a:r>
                      <a:endParaRPr lang="en-A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N = 32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21.9%</a:t>
                      </a:r>
                      <a:endParaRPr lang="en-A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2005 - 2013</a:t>
                      </a:r>
                      <a:endParaRPr lang="en-AU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23528" y="188640"/>
            <a:ext cx="7125113" cy="648072"/>
          </a:xfrm>
        </p:spPr>
        <p:txBody>
          <a:bodyPr/>
          <a:lstStyle/>
          <a:p>
            <a:r>
              <a:rPr lang="en-US" sz="2800" b="1" dirty="0" smtClean="0"/>
              <a:t>Case series</a:t>
            </a:r>
            <a:endParaRPr lang="en-AU" sz="2800" b="1" dirty="0"/>
          </a:p>
        </p:txBody>
      </p:sp>
    </p:spTree>
    <p:extLst>
      <p:ext uri="{BB962C8B-B14F-4D97-AF65-F5344CB8AC3E}">
        <p14:creationId xmlns:p14="http://schemas.microsoft.com/office/powerpoint/2010/main" val="444140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436096" y="6309320"/>
            <a:ext cx="337802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1050" dirty="0" err="1" smtClean="0"/>
              <a:t>Bréchot</a:t>
            </a:r>
            <a:r>
              <a:rPr lang="en-AU" sz="1050" dirty="0"/>
              <a:t>, </a:t>
            </a:r>
            <a:r>
              <a:rPr lang="en-AU" sz="1050" dirty="0" smtClean="0"/>
              <a:t>N, et al. Critical </a:t>
            </a:r>
            <a:r>
              <a:rPr lang="en-AU" sz="1050" dirty="0"/>
              <a:t>care </a:t>
            </a:r>
            <a:r>
              <a:rPr lang="en-AU" sz="1050" dirty="0" smtClean="0"/>
              <a:t>medicine 2013</a:t>
            </a:r>
            <a:endParaRPr lang="en-AU" sz="1050" dirty="0"/>
          </a:p>
        </p:txBody>
      </p:sp>
      <p:sp>
        <p:nvSpPr>
          <p:cNvPr id="3" name="TextBox 2"/>
          <p:cNvSpPr txBox="1"/>
          <p:nvPr/>
        </p:nvSpPr>
        <p:spPr>
          <a:xfrm>
            <a:off x="543946" y="1700808"/>
            <a:ext cx="618246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 = 14 adults with sepsis-associated cardiac failure</a:t>
            </a:r>
          </a:p>
          <a:p>
            <a:r>
              <a:rPr lang="en-US" dirty="0" smtClean="0"/>
              <a:t>All </a:t>
            </a:r>
            <a:r>
              <a:rPr lang="en-US" dirty="0" err="1" smtClean="0"/>
              <a:t>femoro</a:t>
            </a:r>
            <a:r>
              <a:rPr lang="en-US" dirty="0" smtClean="0"/>
              <a:t>-femoral VA ECMO</a:t>
            </a:r>
          </a:p>
          <a:p>
            <a:r>
              <a:rPr lang="en-US" dirty="0" smtClean="0"/>
              <a:t>Blood flow 4 to 5 LPM</a:t>
            </a:r>
            <a:endParaRPr lang="en-AU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39552" y="548680"/>
            <a:ext cx="7776864" cy="924475"/>
          </a:xfrm>
        </p:spPr>
        <p:txBody>
          <a:bodyPr/>
          <a:lstStyle/>
          <a:p>
            <a:r>
              <a:rPr lang="en-AU" sz="2000" b="1" dirty="0" err="1"/>
              <a:t>Venoarterial</a:t>
            </a:r>
            <a:r>
              <a:rPr lang="en-AU" sz="2000" b="1" dirty="0"/>
              <a:t> extracorporeal membrane oxygenation support for refractory cardiovascular dysfunction during severe bacterial septic </a:t>
            </a:r>
            <a:r>
              <a:rPr lang="en-AU" sz="2000" b="1" dirty="0" smtClean="0"/>
              <a:t>shock</a:t>
            </a:r>
            <a:r>
              <a:rPr lang="en-AU" sz="2000" b="1" dirty="0"/>
              <a:t/>
            </a:r>
            <a:br>
              <a:rPr lang="en-AU" sz="2000" b="1" dirty="0"/>
            </a:br>
            <a:endParaRPr lang="en-AU" sz="20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847798"/>
            <a:ext cx="7600565" cy="27665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06395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3" name="Picture 2" descr="d:\Users\drcwlau_2\AppData\Local\Microsoft\Windows\Temporary Internet Files\Content.IE5\7A07BBQ3\ovidweb.tif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337" y="1916832"/>
            <a:ext cx="8693262" cy="3173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5292080" y="6178515"/>
            <a:ext cx="337802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1050" dirty="0" err="1" smtClean="0"/>
              <a:t>Bréchot</a:t>
            </a:r>
            <a:r>
              <a:rPr lang="en-AU" sz="1050" dirty="0"/>
              <a:t>, </a:t>
            </a:r>
            <a:r>
              <a:rPr lang="en-AU" sz="1050" dirty="0" smtClean="0"/>
              <a:t>N, et al. Critical </a:t>
            </a:r>
            <a:r>
              <a:rPr lang="en-AU" sz="1050" dirty="0"/>
              <a:t>care </a:t>
            </a:r>
            <a:r>
              <a:rPr lang="en-AU" sz="1050" dirty="0" smtClean="0"/>
              <a:t>medicine 2013</a:t>
            </a:r>
            <a:endParaRPr lang="en-AU" sz="1050" dirty="0"/>
          </a:p>
        </p:txBody>
      </p:sp>
    </p:spTree>
    <p:extLst>
      <p:ext uri="{BB962C8B-B14F-4D97-AF65-F5344CB8AC3E}">
        <p14:creationId xmlns:p14="http://schemas.microsoft.com/office/powerpoint/2010/main" val="18693440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d:\Users\drcwlau_2\AppData\Local\Microsoft\Windows\Temporary Internet Files\Content.IE5\QH3RY239\ovidweb.tif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28799"/>
            <a:ext cx="4032448" cy="6421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860032" y="764704"/>
            <a:ext cx="3672408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N = 14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Shock onset to ECMO interval: 24 hours (3 to 108 </a:t>
            </a:r>
            <a:r>
              <a:rPr lang="en-US" sz="2000" dirty="0" err="1" smtClean="0"/>
              <a:t>hrs</a:t>
            </a:r>
            <a:r>
              <a:rPr lang="en-US" sz="2000" dirty="0" smtClean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All femoral VA-ECMO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Echo: LVEF 16% (10 – 30), No LV dilatation, RV dysfunction = 3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No cardiac arrest before ECMO</a:t>
            </a:r>
            <a:endParaRPr lang="en-AU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Hemodynamic profile: Low CI, </a:t>
            </a:r>
            <a:r>
              <a:rPr lang="en-US" sz="2000" dirty="0" err="1" smtClean="0"/>
              <a:t>inc</a:t>
            </a:r>
            <a:r>
              <a:rPr lang="en-US" sz="2000" dirty="0" smtClean="0"/>
              <a:t> filling pressure, profound myocardial depression, elevated SVR</a:t>
            </a:r>
            <a:endParaRPr lang="en-AU" sz="2000" dirty="0"/>
          </a:p>
        </p:txBody>
      </p:sp>
      <p:sp>
        <p:nvSpPr>
          <p:cNvPr id="4" name="Rectangle 3"/>
          <p:cNvSpPr/>
          <p:nvPr/>
        </p:nvSpPr>
        <p:spPr>
          <a:xfrm>
            <a:off x="5436096" y="6309320"/>
            <a:ext cx="337802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1050" dirty="0" err="1" smtClean="0"/>
              <a:t>Bréchot</a:t>
            </a:r>
            <a:r>
              <a:rPr lang="en-AU" sz="1050" dirty="0"/>
              <a:t>, </a:t>
            </a:r>
            <a:r>
              <a:rPr lang="en-AU" sz="1050" dirty="0" smtClean="0"/>
              <a:t>N, et al. Critical </a:t>
            </a:r>
            <a:r>
              <a:rPr lang="en-AU" sz="1050" dirty="0"/>
              <a:t>care </a:t>
            </a:r>
            <a:r>
              <a:rPr lang="en-AU" sz="1050" dirty="0" smtClean="0"/>
              <a:t>medicine 2013</a:t>
            </a:r>
            <a:endParaRPr lang="en-AU" sz="1050" dirty="0"/>
          </a:p>
        </p:txBody>
      </p:sp>
    </p:spTree>
    <p:extLst>
      <p:ext uri="{BB962C8B-B14F-4D97-AF65-F5344CB8AC3E}">
        <p14:creationId xmlns:p14="http://schemas.microsoft.com/office/powerpoint/2010/main" val="1094085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:\Users\drcwlau_2\AppData\Local\Microsoft\Windows\Temporary Internet Files\Content.IE5\7A07BBQ3\ovidweb (1).tif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4352" y="2348879"/>
            <a:ext cx="3622462" cy="3450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d:\Users\drcwlau_2\AppData\Local\Microsoft\Windows\Temporary Internet Files\Content.IE5\V1OPBP4C\ovidweb.tif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734" y="2348880"/>
            <a:ext cx="4214223" cy="3450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Outcomes</a:t>
            </a:r>
            <a:endParaRPr lang="en-AU" dirty="0"/>
          </a:p>
        </p:txBody>
      </p:sp>
      <p:sp>
        <p:nvSpPr>
          <p:cNvPr id="5" name="Rectangle 4"/>
          <p:cNvSpPr/>
          <p:nvPr/>
        </p:nvSpPr>
        <p:spPr>
          <a:xfrm>
            <a:off x="5436096" y="6309320"/>
            <a:ext cx="337802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1050" dirty="0" err="1" smtClean="0"/>
              <a:t>Bréchot</a:t>
            </a:r>
            <a:r>
              <a:rPr lang="en-AU" sz="1050" dirty="0"/>
              <a:t>, </a:t>
            </a:r>
            <a:r>
              <a:rPr lang="en-AU" sz="1050" dirty="0" smtClean="0"/>
              <a:t>N, et al. Critical </a:t>
            </a:r>
            <a:r>
              <a:rPr lang="en-AU" sz="1050" dirty="0"/>
              <a:t>care </a:t>
            </a:r>
            <a:r>
              <a:rPr lang="en-AU" sz="1050" dirty="0" smtClean="0"/>
              <a:t>medicine 2013</a:t>
            </a:r>
            <a:endParaRPr lang="en-AU" sz="1050" dirty="0"/>
          </a:p>
        </p:txBody>
      </p:sp>
    </p:spTree>
    <p:extLst>
      <p:ext uri="{BB962C8B-B14F-4D97-AF65-F5344CB8AC3E}">
        <p14:creationId xmlns:p14="http://schemas.microsoft.com/office/powerpoint/2010/main" val="3280581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Users\drcwlau_2\AppData\Local\Microsoft\Windows\Temporary Internet Files\Content.IE5\Y16D2UVA\ovidweb.tif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776" y="188640"/>
            <a:ext cx="8064896" cy="6169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5436096" y="6440125"/>
            <a:ext cx="337802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1050" dirty="0" err="1" smtClean="0"/>
              <a:t>Bréchot</a:t>
            </a:r>
            <a:r>
              <a:rPr lang="en-AU" sz="1050" dirty="0"/>
              <a:t>, </a:t>
            </a:r>
            <a:r>
              <a:rPr lang="en-AU" sz="1050" dirty="0" smtClean="0"/>
              <a:t>N, et al. Critical </a:t>
            </a:r>
            <a:r>
              <a:rPr lang="en-AU" sz="1050" dirty="0"/>
              <a:t>care </a:t>
            </a:r>
            <a:r>
              <a:rPr lang="en-AU" sz="1050" dirty="0" smtClean="0"/>
              <a:t>medicine 2013</a:t>
            </a:r>
            <a:endParaRPr lang="en-AU" sz="1050" dirty="0"/>
          </a:p>
        </p:txBody>
      </p:sp>
    </p:spTree>
    <p:extLst>
      <p:ext uri="{BB962C8B-B14F-4D97-AF65-F5344CB8AC3E}">
        <p14:creationId xmlns:p14="http://schemas.microsoft.com/office/powerpoint/2010/main" val="3065211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5750" y="299703"/>
            <a:ext cx="6624736" cy="6032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588224" y="6402233"/>
            <a:ext cx="224452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Cheng A, et al. J </a:t>
            </a:r>
            <a:r>
              <a:rPr lang="en-US" sz="1000" dirty="0" err="1" smtClean="0"/>
              <a:t>Crit</a:t>
            </a:r>
            <a:r>
              <a:rPr lang="en-US" sz="1000" dirty="0" smtClean="0"/>
              <a:t> Care 2013</a:t>
            </a:r>
            <a:endParaRPr lang="en-AU" sz="1000" dirty="0"/>
          </a:p>
        </p:txBody>
      </p:sp>
    </p:spTree>
    <p:extLst>
      <p:ext uri="{BB962C8B-B14F-4D97-AF65-F5344CB8AC3E}">
        <p14:creationId xmlns:p14="http://schemas.microsoft.com/office/powerpoint/2010/main" val="3658552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54473"/>
            <a:ext cx="2808312" cy="4975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3213" y="654473"/>
            <a:ext cx="5374902" cy="3312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228184" y="6279122"/>
            <a:ext cx="224452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Cheng A, et al. J </a:t>
            </a:r>
            <a:r>
              <a:rPr lang="en-US" sz="1000" dirty="0" err="1" smtClean="0"/>
              <a:t>Crit</a:t>
            </a:r>
            <a:r>
              <a:rPr lang="en-US" sz="1000" dirty="0" smtClean="0"/>
              <a:t> Care 2013</a:t>
            </a:r>
            <a:endParaRPr lang="en-AU" sz="1000" dirty="0"/>
          </a:p>
        </p:txBody>
      </p:sp>
      <p:sp>
        <p:nvSpPr>
          <p:cNvPr id="2" name="TextBox 1"/>
          <p:cNvSpPr txBox="1"/>
          <p:nvPr/>
        </p:nvSpPr>
        <p:spPr>
          <a:xfrm>
            <a:off x="3323213" y="4098033"/>
            <a:ext cx="5400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Sepsis-related shock vs Non-septic-related shock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VA-ECMO - Sepsis-related shock: worse outcome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VV-ECMO – Sepsis and non-sepsis-related respiratory </a:t>
            </a:r>
            <a:r>
              <a:rPr lang="en-US" dirty="0" err="1" smtClean="0"/>
              <a:t>failre</a:t>
            </a:r>
            <a:r>
              <a:rPr lang="en-US" dirty="0" smtClean="0"/>
              <a:t>: no difference in outcome</a:t>
            </a: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829865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281749" y="6314316"/>
            <a:ext cx="3374611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1000" dirty="0"/>
              <a:t>Huang </a:t>
            </a:r>
            <a:r>
              <a:rPr lang="en-AU" sz="1000" dirty="0" smtClean="0"/>
              <a:t>CT, et al. J </a:t>
            </a:r>
            <a:r>
              <a:rPr lang="en-AU" sz="1000" dirty="0" err="1"/>
              <a:t>Thorac</a:t>
            </a:r>
            <a:r>
              <a:rPr lang="en-AU" sz="1000" dirty="0"/>
              <a:t> </a:t>
            </a:r>
            <a:r>
              <a:rPr lang="en-AU" sz="1000" dirty="0" err="1"/>
              <a:t>Cardiovasc</a:t>
            </a:r>
            <a:r>
              <a:rPr lang="en-AU" sz="1000" dirty="0"/>
              <a:t> Surg. </a:t>
            </a:r>
            <a:r>
              <a:rPr lang="en-AU" sz="1000" dirty="0" smtClean="0"/>
              <a:t>2013</a:t>
            </a:r>
            <a:endParaRPr lang="en-AU" sz="10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04663"/>
            <a:ext cx="8065177" cy="57873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714493" y="2151368"/>
            <a:ext cx="173156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solidFill>
                  <a:srgbClr val="FF0000"/>
                </a:solidFill>
              </a:rPr>
              <a:t>All peripheral VA ECMO </a:t>
            </a:r>
            <a:endParaRPr lang="en-AU" sz="100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53007" y="6267615"/>
            <a:ext cx="42654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National Taiwan University Hospital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172051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7" y="1124744"/>
            <a:ext cx="4135916" cy="4320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5" y="1124744"/>
            <a:ext cx="4043839" cy="4320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5405311" y="6186209"/>
            <a:ext cx="3374611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1000" dirty="0"/>
              <a:t>Huang </a:t>
            </a:r>
            <a:r>
              <a:rPr lang="en-AU" sz="1000" dirty="0" smtClean="0"/>
              <a:t>CT, et al. J </a:t>
            </a:r>
            <a:r>
              <a:rPr lang="en-AU" sz="1000" dirty="0" err="1"/>
              <a:t>Thorac</a:t>
            </a:r>
            <a:r>
              <a:rPr lang="en-AU" sz="1000" dirty="0"/>
              <a:t> </a:t>
            </a:r>
            <a:r>
              <a:rPr lang="en-AU" sz="1000" dirty="0" err="1"/>
              <a:t>Cardiovasc</a:t>
            </a:r>
            <a:r>
              <a:rPr lang="en-AU" sz="1000" dirty="0"/>
              <a:t> Surg. </a:t>
            </a:r>
            <a:r>
              <a:rPr lang="en-AU" sz="1000" dirty="0" smtClean="0"/>
              <a:t>2013</a:t>
            </a:r>
            <a:endParaRPr lang="en-AU" sz="1000" dirty="0"/>
          </a:p>
        </p:txBody>
      </p:sp>
      <p:sp>
        <p:nvSpPr>
          <p:cNvPr id="3" name="TextBox 2"/>
          <p:cNvSpPr txBox="1"/>
          <p:nvPr/>
        </p:nvSpPr>
        <p:spPr>
          <a:xfrm>
            <a:off x="395535" y="5564792"/>
            <a:ext cx="8004692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Most have preserved LV function at start of ECMO</a:t>
            </a:r>
          </a:p>
          <a:p>
            <a:r>
              <a:rPr lang="en-US" sz="1400" dirty="0" smtClean="0"/>
              <a:t>40% had received CPR before ECMO, Blood flow started at 2 – 2.5 L/min and adjusted</a:t>
            </a:r>
          </a:p>
          <a:p>
            <a:r>
              <a:rPr lang="en-US" sz="1400" dirty="0" smtClean="0"/>
              <a:t>No patient received left-sided decompression</a:t>
            </a:r>
            <a:endParaRPr lang="en-AU" sz="1400" dirty="0"/>
          </a:p>
        </p:txBody>
      </p:sp>
    </p:spTree>
    <p:extLst>
      <p:ext uri="{BB962C8B-B14F-4D97-AF65-F5344CB8AC3E}">
        <p14:creationId xmlns:p14="http://schemas.microsoft.com/office/powerpoint/2010/main" val="4171681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196752"/>
            <a:ext cx="8756496" cy="5328592"/>
          </a:xfr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11560" y="476672"/>
            <a:ext cx="7992888" cy="924475"/>
          </a:xfrm>
        </p:spPr>
        <p:txBody>
          <a:bodyPr/>
          <a:lstStyle/>
          <a:p>
            <a:r>
              <a:rPr lang="en-US" sz="2400" b="1" dirty="0" smtClean="0"/>
              <a:t>Life is like a giant puzzle. Everyday we struggle to find its pieces to make it into a complete picture.</a:t>
            </a:r>
            <a:endParaRPr lang="en-AU" sz="2400" b="1" dirty="0"/>
          </a:p>
        </p:txBody>
      </p:sp>
    </p:spTree>
    <p:extLst>
      <p:ext uri="{BB962C8B-B14F-4D97-AF65-F5344CB8AC3E}">
        <p14:creationId xmlns:p14="http://schemas.microsoft.com/office/powerpoint/2010/main" val="2818212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3312368" cy="63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95935" y="1807361"/>
            <a:ext cx="4138619" cy="4051437"/>
          </a:xfrm>
        </p:spPr>
        <p:txBody>
          <a:bodyPr/>
          <a:lstStyle/>
          <a:p>
            <a:r>
              <a:rPr lang="en-US" dirty="0" smtClean="0"/>
              <a:t>Jan 2005 to Dec 2013</a:t>
            </a:r>
          </a:p>
          <a:p>
            <a:r>
              <a:rPr lang="en-US" dirty="0" smtClean="0"/>
              <a:t>N = 32, refractory septic shock, 7 patients survived</a:t>
            </a:r>
          </a:p>
          <a:p>
            <a:r>
              <a:rPr lang="en-US" dirty="0" smtClean="0"/>
              <a:t>Univariate analysis: survivors had lower peak lactate, lower SOFA score at D3, higher peak </a:t>
            </a:r>
            <a:r>
              <a:rPr lang="en-US" dirty="0" err="1" smtClean="0"/>
              <a:t>TnI</a:t>
            </a:r>
            <a:endParaRPr lang="en-US" dirty="0" smtClean="0"/>
          </a:p>
          <a:p>
            <a:r>
              <a:rPr lang="en-US" dirty="0" smtClean="0"/>
              <a:t>Multivariate analysis: CPR was an independent predictor of in-hospital mortality; High peak </a:t>
            </a:r>
            <a:r>
              <a:rPr lang="en-US" dirty="0" err="1" smtClean="0"/>
              <a:t>TnI</a:t>
            </a:r>
            <a:r>
              <a:rPr lang="en-US" dirty="0" smtClean="0"/>
              <a:t> was associated with a lower risk</a:t>
            </a:r>
          </a:p>
          <a:p>
            <a:endParaRPr lang="en-US" dirty="0" smtClean="0"/>
          </a:p>
          <a:p>
            <a:endParaRPr lang="en-AU" dirty="0"/>
          </a:p>
        </p:txBody>
      </p:sp>
      <p:sp>
        <p:nvSpPr>
          <p:cNvPr id="4" name="TextBox 3"/>
          <p:cNvSpPr txBox="1"/>
          <p:nvPr/>
        </p:nvSpPr>
        <p:spPr>
          <a:xfrm>
            <a:off x="5617600" y="6311682"/>
            <a:ext cx="3122971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 smtClean="0"/>
              <a:t>Park TK, et al. </a:t>
            </a:r>
            <a:r>
              <a:rPr lang="en-US" sz="1050" dirty="0" err="1" smtClean="0"/>
              <a:t>Eur</a:t>
            </a:r>
            <a:r>
              <a:rPr lang="en-US" sz="1050" dirty="0" smtClean="0"/>
              <a:t> J </a:t>
            </a:r>
            <a:r>
              <a:rPr lang="en-US" sz="1050" dirty="0" err="1" smtClean="0"/>
              <a:t>Cardiothorc</a:t>
            </a:r>
            <a:r>
              <a:rPr lang="en-US" sz="1050" dirty="0" smtClean="0"/>
              <a:t> </a:t>
            </a:r>
            <a:r>
              <a:rPr lang="en-US" sz="1050" dirty="0" err="1" smtClean="0"/>
              <a:t>Surg</a:t>
            </a:r>
            <a:r>
              <a:rPr lang="en-US" sz="1050" dirty="0" smtClean="0"/>
              <a:t> 2014</a:t>
            </a:r>
            <a:endParaRPr lang="en-AU" sz="1050" dirty="0"/>
          </a:p>
        </p:txBody>
      </p:sp>
    </p:spTree>
    <p:extLst>
      <p:ext uri="{BB962C8B-B14F-4D97-AF65-F5344CB8AC3E}">
        <p14:creationId xmlns:p14="http://schemas.microsoft.com/office/powerpoint/2010/main" val="4172490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3. Technical aspects</a:t>
            </a:r>
            <a:endParaRPr lang="en-AU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58290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923928" y="6180112"/>
            <a:ext cx="48965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Ref: ELSO. ECMO – Extracorporeal Cardiopulmonary Support in Critical Care, 4</a:t>
            </a:r>
            <a:r>
              <a:rPr lang="en-US" sz="1200" baseline="30000" dirty="0" smtClean="0"/>
              <a:t>th</a:t>
            </a:r>
            <a:r>
              <a:rPr lang="en-US" sz="1200" dirty="0" smtClean="0"/>
              <a:t> Edition.  2012</a:t>
            </a:r>
            <a:endParaRPr lang="en-AU" sz="1200" dirty="0"/>
          </a:p>
        </p:txBody>
      </p:sp>
      <p:sp>
        <p:nvSpPr>
          <p:cNvPr id="2" name="Rectangle 1"/>
          <p:cNvSpPr/>
          <p:nvPr/>
        </p:nvSpPr>
        <p:spPr>
          <a:xfrm>
            <a:off x="6082203" y="908720"/>
            <a:ext cx="2736304" cy="5047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1400" dirty="0"/>
              <a:t>Low </a:t>
            </a:r>
            <a:r>
              <a:rPr lang="en-AU" sz="1400" dirty="0" smtClean="0"/>
              <a:t>CO, High SVR more common</a:t>
            </a:r>
          </a:p>
          <a:p>
            <a:endParaRPr lang="en-US" sz="1400" dirty="0"/>
          </a:p>
          <a:p>
            <a:endParaRPr lang="en-US" sz="1400" dirty="0" smtClean="0"/>
          </a:p>
          <a:p>
            <a:endParaRPr lang="en-US" sz="1400" dirty="0"/>
          </a:p>
          <a:p>
            <a:endParaRPr lang="en-US" sz="1400" dirty="0" smtClean="0"/>
          </a:p>
          <a:p>
            <a:endParaRPr lang="en-US" sz="1400" dirty="0"/>
          </a:p>
          <a:p>
            <a:endParaRPr lang="en-US" sz="1400" dirty="0" smtClean="0"/>
          </a:p>
          <a:p>
            <a:endParaRPr lang="en-US" sz="1400" dirty="0"/>
          </a:p>
          <a:p>
            <a:endParaRPr lang="en-US" sz="1400" dirty="0" smtClean="0"/>
          </a:p>
          <a:p>
            <a:endParaRPr lang="en-US" sz="1400" dirty="0"/>
          </a:p>
          <a:p>
            <a:endParaRPr lang="en-US" sz="1400" dirty="0" smtClean="0"/>
          </a:p>
          <a:p>
            <a:endParaRPr lang="en-US" sz="1400" dirty="0"/>
          </a:p>
          <a:p>
            <a:endParaRPr lang="en-US" sz="1400" dirty="0" smtClean="0"/>
          </a:p>
          <a:p>
            <a:endParaRPr lang="en-US" sz="1400" dirty="0"/>
          </a:p>
          <a:p>
            <a:endParaRPr lang="en-US" sz="1400" dirty="0" smtClean="0"/>
          </a:p>
          <a:p>
            <a:endParaRPr lang="en-US" sz="1400" dirty="0" smtClean="0"/>
          </a:p>
          <a:p>
            <a:r>
              <a:rPr lang="en-US" sz="1400" dirty="0" smtClean="0"/>
              <a:t>High CO, Low SVR more common initially, then progressing to mixed shock</a:t>
            </a:r>
          </a:p>
          <a:p>
            <a:r>
              <a:rPr lang="en-US" sz="1400" dirty="0" smtClean="0"/>
              <a:t>Abnormalities at mitochondrial level of low oxygen extraction</a:t>
            </a:r>
            <a:endParaRPr lang="en-AU" sz="14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60648"/>
            <a:ext cx="5470643" cy="5852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4790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9592" y="332656"/>
            <a:ext cx="7125113" cy="924475"/>
          </a:xfrm>
        </p:spPr>
        <p:txBody>
          <a:bodyPr/>
          <a:lstStyle/>
          <a:p>
            <a:r>
              <a:rPr lang="en-US" dirty="0" smtClean="0"/>
              <a:t>Central and Peripheral VA-ECMO</a:t>
            </a:r>
            <a:endParaRPr lang="en-A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268760"/>
            <a:ext cx="6844108" cy="4824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383443" y="6237312"/>
            <a:ext cx="339387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/>
              <a:t>Marasco</a:t>
            </a:r>
            <a:r>
              <a:rPr lang="en-US" sz="1000" dirty="0" smtClean="0"/>
              <a:t> SF, et al. Heart, Lung &amp; Circulation 2008</a:t>
            </a:r>
            <a:endParaRPr lang="en-AU" sz="1000" dirty="0"/>
          </a:p>
        </p:txBody>
      </p:sp>
    </p:spTree>
    <p:extLst>
      <p:ext uri="{BB962C8B-B14F-4D97-AF65-F5344CB8AC3E}">
        <p14:creationId xmlns:p14="http://schemas.microsoft.com/office/powerpoint/2010/main" val="1457117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9592" y="476672"/>
            <a:ext cx="7125113" cy="924475"/>
          </a:xfrm>
        </p:spPr>
        <p:txBody>
          <a:bodyPr/>
          <a:lstStyle/>
          <a:p>
            <a:r>
              <a:rPr lang="en-US" dirty="0" smtClean="0"/>
              <a:t>Suggested cannula sizes for central ECMO</a:t>
            </a:r>
            <a:endParaRPr lang="en-AU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41211762"/>
              </p:ext>
            </p:extLst>
          </p:nvPr>
        </p:nvGraphicFramePr>
        <p:xfrm>
          <a:off x="793626" y="1628800"/>
          <a:ext cx="7124700" cy="2677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81175"/>
                <a:gridCol w="1781175"/>
                <a:gridCol w="1781175"/>
                <a:gridCol w="1781175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Patient weight (kg)</a:t>
                      </a:r>
                      <a:endParaRPr lang="en-A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Atrial Cannula (Fr)</a:t>
                      </a:r>
                      <a:endParaRPr lang="en-A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Aortic Cannula</a:t>
                      </a:r>
                      <a:r>
                        <a:rPr lang="en-US" sz="1600" baseline="0" dirty="0" smtClean="0"/>
                        <a:t> (Fr)</a:t>
                      </a:r>
                      <a:endParaRPr lang="en-A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Anticipated Flows</a:t>
                      </a:r>
                      <a:r>
                        <a:rPr lang="en-US" sz="1600" baseline="0" dirty="0" smtClean="0"/>
                        <a:t> (L/min)</a:t>
                      </a:r>
                      <a:endParaRPr lang="en-AU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&lt;10</a:t>
                      </a:r>
                      <a:endParaRPr lang="en-A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14 - 28</a:t>
                      </a:r>
                      <a:endParaRPr lang="en-A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10 - 16</a:t>
                      </a:r>
                      <a:endParaRPr lang="en-A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1 - 2</a:t>
                      </a:r>
                      <a:endParaRPr lang="en-AU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10 – 20</a:t>
                      </a:r>
                      <a:endParaRPr lang="en-A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20</a:t>
                      </a:r>
                      <a:r>
                        <a:rPr lang="en-US" sz="1600" baseline="0" dirty="0" smtClean="0"/>
                        <a:t> - 36</a:t>
                      </a:r>
                      <a:endParaRPr lang="en-A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14 - 20</a:t>
                      </a:r>
                      <a:endParaRPr lang="en-A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3 - 4</a:t>
                      </a:r>
                      <a:endParaRPr lang="en-AU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21 - 40</a:t>
                      </a:r>
                      <a:endParaRPr lang="en-A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24 - 46</a:t>
                      </a:r>
                      <a:endParaRPr lang="en-A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18 - 21</a:t>
                      </a:r>
                      <a:endParaRPr lang="en-A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4 - 6</a:t>
                      </a:r>
                      <a:endParaRPr lang="en-AU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41 - 60</a:t>
                      </a:r>
                      <a:endParaRPr lang="en-A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28 - 50</a:t>
                      </a:r>
                      <a:endParaRPr lang="en-A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20 - 24</a:t>
                      </a:r>
                      <a:endParaRPr lang="en-A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6 - 8</a:t>
                      </a:r>
                      <a:endParaRPr lang="en-AU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&gt;60</a:t>
                      </a:r>
                      <a:endParaRPr lang="en-A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36 - 52</a:t>
                      </a:r>
                      <a:endParaRPr lang="en-A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22 - 24</a:t>
                      </a:r>
                      <a:endParaRPr lang="en-A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8 - 10</a:t>
                      </a:r>
                      <a:endParaRPr lang="en-AU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611560" y="4581128"/>
            <a:ext cx="748883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smtClean="0"/>
              <a:t>Management goals: restore organ blood flow and adequate tissue oxygenation while awaiting recovery, without damage to the lungs or circulation = Normalization of lactate, SvO2&gt;70%, age-appropriate MAP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smtClean="0"/>
              <a:t>Most patients on ECMO for septic shock recover with 3 – 4 days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smtClean="0"/>
              <a:t>In sepsis, flows required are mostly in the range of 150 – 200 ml/min (For a 60-kg person, = 9 to 12 L/min)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smtClean="0"/>
              <a:t>Flow associated with less hemolysis: &lt;110 ml/min (For a 60-kg person, &lt; 6.6 L/min)</a:t>
            </a:r>
            <a:endParaRPr lang="en-AU" sz="1200" dirty="0"/>
          </a:p>
        </p:txBody>
      </p:sp>
      <p:sp>
        <p:nvSpPr>
          <p:cNvPr id="5" name="TextBox 4"/>
          <p:cNvSpPr txBox="1"/>
          <p:nvPr/>
        </p:nvSpPr>
        <p:spPr>
          <a:xfrm>
            <a:off x="6076283" y="6117371"/>
            <a:ext cx="2643672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/>
              <a:t>MacLaren</a:t>
            </a:r>
            <a:r>
              <a:rPr lang="en-US" sz="1000" dirty="0" smtClean="0"/>
              <a:t> G, et al. </a:t>
            </a:r>
            <a:r>
              <a:rPr lang="en-US" sz="1000" dirty="0" err="1" smtClean="0"/>
              <a:t>Peadiatr</a:t>
            </a:r>
            <a:r>
              <a:rPr lang="en-US" sz="1000" dirty="0" smtClean="0"/>
              <a:t> CCM 2007</a:t>
            </a:r>
          </a:p>
          <a:p>
            <a:r>
              <a:rPr lang="en-US" sz="1000" dirty="0" err="1" smtClean="0"/>
              <a:t>MacLaren</a:t>
            </a:r>
            <a:r>
              <a:rPr lang="en-US" sz="1000" dirty="0" smtClean="0"/>
              <a:t> G, et al. </a:t>
            </a:r>
            <a:r>
              <a:rPr lang="en-US" sz="1000" dirty="0" err="1" smtClean="0"/>
              <a:t>Pediaatr</a:t>
            </a:r>
            <a:r>
              <a:rPr lang="en-US" sz="1000" dirty="0" smtClean="0"/>
              <a:t> CCM 2011</a:t>
            </a:r>
          </a:p>
          <a:p>
            <a:r>
              <a:rPr lang="en-US" sz="1000" dirty="0" err="1" smtClean="0"/>
              <a:t>MacLaren</a:t>
            </a:r>
            <a:r>
              <a:rPr lang="en-US" sz="1000" dirty="0" smtClean="0"/>
              <a:t> G, et al. CCM 2009</a:t>
            </a:r>
            <a:endParaRPr lang="en-AU" sz="1000" dirty="0"/>
          </a:p>
        </p:txBody>
      </p:sp>
    </p:spTree>
    <p:extLst>
      <p:ext uri="{BB962C8B-B14F-4D97-AF65-F5344CB8AC3E}">
        <p14:creationId xmlns:p14="http://schemas.microsoft.com/office/powerpoint/2010/main" val="3110158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6" y="476672"/>
            <a:ext cx="7125113" cy="924475"/>
          </a:xfrm>
        </p:spPr>
        <p:txBody>
          <a:bodyPr/>
          <a:lstStyle/>
          <a:p>
            <a:r>
              <a:rPr lang="en-US" b="1" dirty="0" smtClean="0"/>
              <a:t>Experience of high flow central ECMO in </a:t>
            </a:r>
            <a:r>
              <a:rPr lang="en-US" b="1" dirty="0" err="1" smtClean="0"/>
              <a:t>paediatrics</a:t>
            </a:r>
            <a:endParaRPr lang="en-AU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1988840"/>
            <a:ext cx="7920880" cy="4051437"/>
          </a:xfrm>
        </p:spPr>
        <p:txBody>
          <a:bodyPr>
            <a:noAutofit/>
          </a:bodyPr>
          <a:lstStyle/>
          <a:p>
            <a:r>
              <a:rPr lang="en-US" sz="1600" dirty="0" smtClean="0"/>
              <a:t>Brierley J, et al. CCM 2009</a:t>
            </a:r>
          </a:p>
          <a:p>
            <a:pPr lvl="1"/>
            <a:r>
              <a:rPr lang="en-US" dirty="0" smtClean="0"/>
              <a:t>N = 45 children, Refractory septic shock</a:t>
            </a:r>
          </a:p>
          <a:p>
            <a:pPr lvl="1"/>
            <a:r>
              <a:rPr lang="en-US" dirty="0" smtClean="0"/>
              <a:t>Central ECMO: 73% survived; Peripheral ECMO: 38% survived</a:t>
            </a:r>
          </a:p>
          <a:p>
            <a:r>
              <a:rPr lang="en-US" sz="1600" dirty="0" err="1" smtClean="0"/>
              <a:t>MacLaren</a:t>
            </a:r>
            <a:r>
              <a:rPr lang="en-US" sz="1600" dirty="0" smtClean="0"/>
              <a:t> G, et al.</a:t>
            </a:r>
            <a:r>
              <a:rPr lang="en-AU" sz="1600" dirty="0"/>
              <a:t> </a:t>
            </a:r>
            <a:r>
              <a:rPr lang="en-AU" sz="1600" dirty="0" err="1"/>
              <a:t>Pediatr</a:t>
            </a:r>
            <a:r>
              <a:rPr lang="en-AU" sz="1600" dirty="0"/>
              <a:t> </a:t>
            </a:r>
            <a:r>
              <a:rPr lang="en-AU" sz="1600" dirty="0" err="1"/>
              <a:t>Crit</a:t>
            </a:r>
            <a:r>
              <a:rPr lang="en-AU" sz="1600" dirty="0"/>
              <a:t> Care Med. 2011 </a:t>
            </a:r>
            <a:endParaRPr lang="en-US" sz="1600" dirty="0" smtClean="0"/>
          </a:p>
          <a:p>
            <a:pPr lvl="1"/>
            <a:r>
              <a:rPr lang="en-US" dirty="0" smtClean="0"/>
              <a:t>Central </a:t>
            </a:r>
            <a:r>
              <a:rPr lang="en-US" dirty="0" err="1" smtClean="0"/>
              <a:t>atrio</a:t>
            </a:r>
            <a:r>
              <a:rPr lang="en-US" dirty="0" smtClean="0"/>
              <a:t>-aortic ECMO </a:t>
            </a:r>
          </a:p>
          <a:p>
            <a:pPr lvl="1"/>
            <a:r>
              <a:rPr lang="en-AU" dirty="0"/>
              <a:t>Twenty-three </a:t>
            </a:r>
            <a:r>
              <a:rPr lang="en-AU" dirty="0" smtClean="0"/>
              <a:t>refractory septic shock patients, median age: </a:t>
            </a:r>
            <a:r>
              <a:rPr lang="en-AU" dirty="0"/>
              <a:t>6 </a:t>
            </a:r>
            <a:r>
              <a:rPr lang="en-AU" dirty="0" err="1"/>
              <a:t>yrs</a:t>
            </a:r>
            <a:r>
              <a:rPr lang="en-AU" dirty="0"/>
              <a:t>; </a:t>
            </a:r>
            <a:r>
              <a:rPr lang="en-AU" dirty="0" smtClean="0"/>
              <a:t>weight: 20 kg, </a:t>
            </a:r>
            <a:r>
              <a:rPr lang="en-AU" dirty="0"/>
              <a:t>over a 9-yr period were included</a:t>
            </a:r>
            <a:r>
              <a:rPr lang="en-AU" dirty="0" smtClean="0"/>
              <a:t>.)</a:t>
            </a:r>
          </a:p>
          <a:p>
            <a:pPr lvl="1"/>
            <a:r>
              <a:rPr lang="en-AU" dirty="0" smtClean="0"/>
              <a:t>Eighteen </a:t>
            </a:r>
            <a:r>
              <a:rPr lang="en-AU" dirty="0"/>
              <a:t>(78%) patients survived to be </a:t>
            </a:r>
            <a:r>
              <a:rPr lang="en-AU" dirty="0" err="1"/>
              <a:t>decannulated</a:t>
            </a:r>
            <a:r>
              <a:rPr lang="en-AU" dirty="0"/>
              <a:t> off ECMO, and 17 (74%) children survived to hospital discharge</a:t>
            </a:r>
            <a:r>
              <a:rPr lang="en-AU" dirty="0" smtClean="0"/>
              <a:t>.</a:t>
            </a:r>
          </a:p>
          <a:p>
            <a:pPr lvl="1"/>
            <a:r>
              <a:rPr lang="en-AU" dirty="0" smtClean="0"/>
              <a:t>Author conclusion: Central </a:t>
            </a:r>
            <a:r>
              <a:rPr lang="en-AU" dirty="0"/>
              <a:t>ECMO seems to be associated with better survival than conventional ECMO and should be considered by clinicians as a viable strategy in children with refractory septic shock</a:t>
            </a:r>
            <a:r>
              <a:rPr lang="en-AU" dirty="0" smtClean="0"/>
              <a:t>.</a:t>
            </a:r>
          </a:p>
          <a:p>
            <a:r>
              <a:rPr lang="en-US" sz="1600" dirty="0" smtClean="0"/>
              <a:t>Royal Children’s Hospital, Australia: 25 septic shock children with central ECMO over 10 years, 72% survived to hospital discharge</a:t>
            </a:r>
            <a:endParaRPr lang="en-AU" sz="1600" dirty="0"/>
          </a:p>
        </p:txBody>
      </p:sp>
    </p:spTree>
    <p:extLst>
      <p:ext uri="{BB962C8B-B14F-4D97-AF65-F5344CB8AC3E}">
        <p14:creationId xmlns:p14="http://schemas.microsoft.com/office/powerpoint/2010/main" val="3614415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4. Possible </a:t>
            </a:r>
            <a:r>
              <a:rPr lang="en-AU" dirty="0"/>
              <a:t>reasons to explain such </a:t>
            </a:r>
            <a:r>
              <a:rPr lang="en-AU" dirty="0" smtClean="0"/>
              <a:t>outcomes</a:t>
            </a:r>
            <a:endParaRPr lang="en-AU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1820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600" y="404664"/>
            <a:ext cx="7125113" cy="521028"/>
          </a:xfrm>
        </p:spPr>
        <p:txBody>
          <a:bodyPr/>
          <a:lstStyle/>
          <a:p>
            <a:r>
              <a:rPr lang="en-US" sz="2400" b="1" dirty="0" smtClean="0"/>
              <a:t>Definitions</a:t>
            </a:r>
            <a:endParaRPr lang="en-AU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576" y="4581128"/>
            <a:ext cx="7704856" cy="1872208"/>
          </a:xfrm>
        </p:spPr>
        <p:txBody>
          <a:bodyPr>
            <a:noAutofit/>
          </a:bodyPr>
          <a:lstStyle/>
          <a:p>
            <a:r>
              <a:rPr lang="en-AU" sz="1400" dirty="0" smtClean="0"/>
              <a:t>ELSO </a:t>
            </a:r>
            <a:r>
              <a:rPr lang="en-AU" sz="1400" dirty="0"/>
              <a:t>registry 1987 – 1993: </a:t>
            </a:r>
            <a:r>
              <a:rPr lang="en-AU" sz="1400" dirty="0" smtClean="0"/>
              <a:t>Sepsis was defined as</a:t>
            </a:r>
            <a:endParaRPr lang="en-AU" sz="1400" dirty="0"/>
          </a:p>
          <a:p>
            <a:pPr lvl="1"/>
            <a:r>
              <a:rPr lang="en-AU" sz="1400" dirty="0" smtClean="0"/>
              <a:t>the </a:t>
            </a:r>
            <a:r>
              <a:rPr lang="en-AU" sz="1400" dirty="0"/>
              <a:t>presence of </a:t>
            </a:r>
            <a:r>
              <a:rPr lang="en-AU" sz="1400" dirty="0" smtClean="0"/>
              <a:t>pathogenic microorganisms </a:t>
            </a:r>
            <a:r>
              <a:rPr lang="en-AU" sz="1400" dirty="0"/>
              <a:t>or their toxins in the blood or other tissues. </a:t>
            </a:r>
            <a:r>
              <a:rPr lang="en-AU" sz="1400" dirty="0" smtClean="0"/>
              <a:t> It </a:t>
            </a:r>
            <a:r>
              <a:rPr lang="en-AU" sz="1400" dirty="0"/>
              <a:t>may be diagnosed clinically by symptomatic evidence of infection, or by laboratory studies. It may also be diagnosed by a documented positive culture</a:t>
            </a:r>
            <a:r>
              <a:rPr lang="en-AU" sz="1400" dirty="0" smtClean="0"/>
              <a:t>.</a:t>
            </a:r>
          </a:p>
          <a:p>
            <a:r>
              <a:rPr lang="en-US" sz="1400" dirty="0" smtClean="0"/>
              <a:t>Many other definitions exist : e.g. </a:t>
            </a:r>
            <a:r>
              <a:rPr lang="en-AU" sz="1400" dirty="0" smtClean="0"/>
              <a:t>shock </a:t>
            </a:r>
            <a:r>
              <a:rPr lang="en-AU" sz="1400" dirty="0"/>
              <a:t>in children </a:t>
            </a:r>
            <a:r>
              <a:rPr lang="en-AU" sz="1400" dirty="0" smtClean="0"/>
              <a:t>is defined </a:t>
            </a:r>
            <a:r>
              <a:rPr lang="en-AU" sz="1400" dirty="0"/>
              <a:t>by prolonged capillary refill time of &gt;2s or </a:t>
            </a:r>
            <a:r>
              <a:rPr lang="en-AU" sz="1400" dirty="0" smtClean="0"/>
              <a:t>hypotension (PALS/APLS Guideline)</a:t>
            </a:r>
            <a:endParaRPr lang="en-AU" sz="1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094" y="1078291"/>
            <a:ext cx="4695318" cy="338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652120" y="3949790"/>
            <a:ext cx="302433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Bone RC, et al. ACCP/SCCM Consensus Conference Committee, ACCP/SCCM. Chest 1992</a:t>
            </a:r>
            <a:endParaRPr lang="en-AU" sz="1000" dirty="0"/>
          </a:p>
        </p:txBody>
      </p:sp>
    </p:spTree>
    <p:extLst>
      <p:ext uri="{BB962C8B-B14F-4D97-AF65-F5344CB8AC3E}">
        <p14:creationId xmlns:p14="http://schemas.microsoft.com/office/powerpoint/2010/main" val="949305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395536" y="116633"/>
            <a:ext cx="7125113" cy="504055"/>
          </a:xfrm>
        </p:spPr>
        <p:txBody>
          <a:bodyPr/>
          <a:lstStyle/>
          <a:p>
            <a:r>
              <a:rPr lang="en-US" sz="1800" b="1" dirty="0" smtClean="0"/>
              <a:t>Comparison of sepsis in different age groups </a:t>
            </a:r>
            <a:endParaRPr lang="en-AU" sz="1800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275766562"/>
              </p:ext>
            </p:extLst>
          </p:nvPr>
        </p:nvGraphicFramePr>
        <p:xfrm>
          <a:off x="251520" y="692696"/>
          <a:ext cx="8568952" cy="58477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0120"/>
                <a:gridCol w="2761134"/>
                <a:gridCol w="1551276"/>
                <a:gridCol w="3176422"/>
              </a:tblGrid>
              <a:tr h="524308">
                <a:tc>
                  <a:txBody>
                    <a:bodyPr/>
                    <a:lstStyle/>
                    <a:p>
                      <a:endParaRPr lang="en-A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Neonates</a:t>
                      </a:r>
                      <a:endParaRPr lang="en-A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Pediatric</a:t>
                      </a:r>
                      <a:endParaRPr lang="en-A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Adults</a:t>
                      </a:r>
                      <a:endParaRPr lang="en-AU" sz="1000" dirty="0"/>
                    </a:p>
                  </a:txBody>
                  <a:tcPr/>
                </a:tc>
              </a:tr>
              <a:tr h="555812">
                <a:tc>
                  <a:txBody>
                    <a:bodyPr/>
                    <a:lstStyle/>
                    <a:p>
                      <a:r>
                        <a:rPr lang="en-US" sz="1000" b="1" dirty="0" smtClean="0"/>
                        <a:t>Etiology</a:t>
                      </a:r>
                      <a:endParaRPr lang="en-AU" sz="1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1000" dirty="0" smtClean="0"/>
                        <a:t>Viral or bacterial</a:t>
                      </a:r>
                    </a:p>
                    <a:p>
                      <a:r>
                        <a:rPr lang="en-US" sz="1000" dirty="0" smtClean="0"/>
                        <a:t>Primary</a:t>
                      </a:r>
                      <a:r>
                        <a:rPr lang="en-US" sz="1000" baseline="0" dirty="0" smtClean="0"/>
                        <a:t> bacteremia commoner</a:t>
                      </a:r>
                      <a:endParaRPr lang="en-AU" sz="1000" dirty="0" smtClean="0"/>
                    </a:p>
                    <a:p>
                      <a:r>
                        <a:rPr lang="en-US" sz="1000" dirty="0" smtClean="0"/>
                        <a:t>Most are</a:t>
                      </a:r>
                      <a:r>
                        <a:rPr lang="en-US" sz="1000" baseline="0" dirty="0" smtClean="0"/>
                        <a:t> reversible</a:t>
                      </a:r>
                      <a:endParaRPr lang="en-A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1000" dirty="0" smtClean="0"/>
                        <a:t>most commonly secondary to</a:t>
                      </a:r>
                    </a:p>
                    <a:p>
                      <a:r>
                        <a:rPr lang="en-AU" sz="1000" dirty="0" smtClean="0"/>
                        <a:t>viral or bacterial pneumonia +/- ARDS</a:t>
                      </a:r>
                      <a:endParaRPr lang="en-A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Most commonly</a:t>
                      </a:r>
                      <a:r>
                        <a:rPr lang="en-US" sz="1000" baseline="0" dirty="0" smtClean="0"/>
                        <a:t> bacterial</a:t>
                      </a:r>
                    </a:p>
                    <a:p>
                      <a:r>
                        <a:rPr lang="en-US" sz="1000" baseline="0" dirty="0" smtClean="0"/>
                        <a:t>Viral +/- secondary bacterial </a:t>
                      </a:r>
                    </a:p>
                    <a:p>
                      <a:endParaRPr lang="en-US" sz="1000" baseline="0" dirty="0" smtClean="0"/>
                    </a:p>
                    <a:p>
                      <a:endParaRPr lang="en-AU" sz="1000" dirty="0"/>
                    </a:p>
                  </a:txBody>
                  <a:tcPr/>
                </a:tc>
              </a:tr>
              <a:tr h="504056">
                <a:tc>
                  <a:txBody>
                    <a:bodyPr/>
                    <a:lstStyle/>
                    <a:p>
                      <a:r>
                        <a:rPr lang="en-US" sz="1000" b="1" dirty="0" smtClean="0"/>
                        <a:t>Comorbidity</a:t>
                      </a:r>
                      <a:endParaRPr lang="en-AU" sz="1000" b="1" dirty="0"/>
                    </a:p>
                  </a:txBody>
                  <a:tcPr marL="57453" marR="57453" marT="28727" marB="28727"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Prematurity, congenital</a:t>
                      </a:r>
                      <a:r>
                        <a:rPr lang="en-US" sz="1000" baseline="0" dirty="0" smtClean="0"/>
                        <a:t> heart, chronic lung ds</a:t>
                      </a:r>
                      <a:endParaRPr lang="en-AU" sz="1000" dirty="0"/>
                    </a:p>
                  </a:txBody>
                  <a:tcPr marL="57453" marR="57453" marT="28727" marB="28727"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Cancer,</a:t>
                      </a:r>
                      <a:r>
                        <a:rPr lang="en-US" sz="1000" baseline="0" dirty="0" smtClean="0"/>
                        <a:t> solid organ and HSCT, NMD</a:t>
                      </a:r>
                      <a:endParaRPr lang="en-AU" sz="1000" dirty="0"/>
                    </a:p>
                  </a:txBody>
                  <a:tcPr marL="57453" marR="57453" marT="28727" marB="28727"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Old age, immunocompromised states,</a:t>
                      </a:r>
                      <a:r>
                        <a:rPr lang="en-US" sz="1000" baseline="0" dirty="0" smtClean="0"/>
                        <a:t> </a:t>
                      </a:r>
                      <a:r>
                        <a:rPr lang="en-US" sz="1000" dirty="0" smtClean="0"/>
                        <a:t>IHD, DM, HT,</a:t>
                      </a:r>
                      <a:r>
                        <a:rPr lang="en-US" sz="1000" baseline="0" dirty="0" smtClean="0"/>
                        <a:t> lipids, diastolic dysfunction, COPD, obesity</a:t>
                      </a:r>
                      <a:endParaRPr lang="en-AU" sz="1000" dirty="0"/>
                    </a:p>
                  </a:txBody>
                  <a:tcPr marL="57453" marR="57453" marT="28727" marB="28727"/>
                </a:tc>
              </a:tr>
              <a:tr h="504056">
                <a:tc>
                  <a:txBody>
                    <a:bodyPr/>
                    <a:lstStyle/>
                    <a:p>
                      <a:r>
                        <a:rPr lang="en-US" sz="1000" b="1" dirty="0" smtClean="0"/>
                        <a:t>Pathogenesis of cardiac</a:t>
                      </a:r>
                      <a:r>
                        <a:rPr lang="en-US" sz="1000" b="1" baseline="0" dirty="0" smtClean="0"/>
                        <a:t> dysfunction</a:t>
                      </a:r>
                      <a:endParaRPr lang="en-AU" sz="1000" b="1" dirty="0"/>
                    </a:p>
                  </a:txBody>
                  <a:tcPr marL="57453" marR="57453" marT="28727" marB="28727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/>
                        <a:t>Lack of physiologic transition</a:t>
                      </a:r>
                      <a:r>
                        <a:rPr lang="en-US" sz="1000" baseline="0" dirty="0" smtClean="0"/>
                        <a:t> from fetal to neonatal circulation (persistent PHT, RV failure, TR, hepatomegaly)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aseline="0" dirty="0" smtClean="0"/>
                        <a:t>I</a:t>
                      </a:r>
                      <a:r>
                        <a:rPr lang="en-AU" sz="1000" dirty="0" err="1" smtClean="0"/>
                        <a:t>mmaturity</a:t>
                      </a:r>
                      <a:r>
                        <a:rPr lang="en-AU" sz="1000" dirty="0" smtClean="0"/>
                        <a:t> of the </a:t>
                      </a:r>
                      <a:r>
                        <a:rPr lang="en-AU" sz="1000" dirty="0" err="1" smtClean="0"/>
                        <a:t>myocaridial</a:t>
                      </a:r>
                      <a:r>
                        <a:rPr lang="en-AU" sz="1000" dirty="0" smtClean="0"/>
                        <a:t> Ca regulation system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000" dirty="0" smtClean="0"/>
                        <a:t>Neonatal </a:t>
                      </a:r>
                      <a:r>
                        <a:rPr lang="en-AU" sz="1000" dirty="0" err="1" smtClean="0"/>
                        <a:t>cardiomyocytes</a:t>
                      </a:r>
                      <a:r>
                        <a:rPr lang="en-AU" sz="1000" dirty="0" smtClean="0"/>
                        <a:t> do not exhibit an increase in apoptosis despite an increase in TNF</a:t>
                      </a:r>
                      <a:r>
                        <a:rPr lang="el-GR" sz="1000" dirty="0" smtClean="0"/>
                        <a:t>α </a:t>
                      </a:r>
                      <a:r>
                        <a:rPr lang="en-AU" sz="1000" dirty="0" smtClean="0"/>
                        <a:t>production</a:t>
                      </a:r>
                    </a:p>
                  </a:txBody>
                  <a:tcPr marL="57453" marR="57453" marT="28727" marB="28727"/>
                </a:tc>
                <a:tc>
                  <a:txBody>
                    <a:bodyPr/>
                    <a:lstStyle/>
                    <a:p>
                      <a:endParaRPr lang="en-AU" sz="1000" dirty="0"/>
                    </a:p>
                  </a:txBody>
                  <a:tcPr marL="57453" marR="57453" marT="28727" marB="28727"/>
                </a:tc>
                <a:tc>
                  <a:txBody>
                    <a:bodyPr/>
                    <a:lstStyle/>
                    <a:p>
                      <a:r>
                        <a:rPr lang="en-AU" sz="1000" dirty="0" smtClean="0"/>
                        <a:t>Results from increased levels of TNFα and</a:t>
                      </a:r>
                      <a:r>
                        <a:rPr lang="en-AU" sz="1000" baseline="0" dirty="0" smtClean="0"/>
                        <a:t> </a:t>
                      </a:r>
                      <a:r>
                        <a:rPr lang="en-AU" sz="1000" dirty="0" smtClean="0"/>
                        <a:t>from increased cardiac myocyte production of nitric oxide and </a:t>
                      </a:r>
                      <a:r>
                        <a:rPr lang="en-AU" sz="1000" dirty="0" err="1" smtClean="0"/>
                        <a:t>peroxynitrite</a:t>
                      </a:r>
                      <a:r>
                        <a:rPr lang="en-AU" sz="1000" dirty="0" smtClean="0"/>
                        <a:t>, which leads to further DNA damage and ATP depletion, resulting in secondary energy failure.</a:t>
                      </a:r>
                      <a:endParaRPr lang="en-AU" sz="1000" dirty="0"/>
                    </a:p>
                  </a:txBody>
                  <a:tcPr marL="57453" marR="57453" marT="28727" marB="28727"/>
                </a:tc>
              </a:tr>
              <a:tr h="52430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 smtClean="0"/>
                        <a:t>Initial response to sepsis</a:t>
                      </a:r>
                      <a:endParaRPr lang="en-AU" sz="1000" b="1" dirty="0" smtClean="0"/>
                    </a:p>
                    <a:p>
                      <a:endParaRPr lang="en-AU" sz="1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Dec CO, SVR high (cold shock)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/>
                        <a:t>Abnormalities</a:t>
                      </a:r>
                      <a:r>
                        <a:rPr lang="en-US" sz="1000" baseline="0" dirty="0" smtClean="0"/>
                        <a:t> in </a:t>
                      </a:r>
                      <a:r>
                        <a:rPr lang="en-US" sz="1000" baseline="0" dirty="0" err="1" smtClean="0"/>
                        <a:t>vasoregulation</a:t>
                      </a:r>
                      <a:r>
                        <a:rPr lang="en-US" sz="1000" baseline="0" dirty="0" smtClean="0"/>
                        <a:t>, </a:t>
                      </a:r>
                      <a:r>
                        <a:rPr lang="en-AU" sz="1000" dirty="0" smtClean="0"/>
                        <a:t>Little </a:t>
                      </a:r>
                      <a:r>
                        <a:rPr lang="en-AU" sz="1000" dirty="0" err="1" smtClean="0"/>
                        <a:t>inc</a:t>
                      </a:r>
                      <a:r>
                        <a:rPr lang="en-AU" sz="1000" dirty="0" smtClean="0"/>
                        <a:t> in blood pressure or CO even fluid</a:t>
                      </a:r>
                    </a:p>
                    <a:p>
                      <a:endParaRPr lang="en-US" sz="1000" baseline="0" dirty="0" smtClean="0"/>
                    </a:p>
                    <a:p>
                      <a:r>
                        <a:rPr lang="en-US" sz="1000" baseline="0" dirty="0" smtClean="0"/>
                        <a:t>Need aggressive fluid/kg c/w adults</a:t>
                      </a:r>
                    </a:p>
                    <a:p>
                      <a:endParaRPr lang="en-US" sz="1000" dirty="0" smtClean="0"/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aseline="0" dirty="0" smtClean="0"/>
                        <a:t>VO2 mainly determined by DO2 (i.e. CO, </a:t>
                      </a:r>
                      <a:r>
                        <a:rPr lang="en-US" sz="1000" baseline="0" dirty="0" err="1" smtClean="0"/>
                        <a:t>Hb</a:t>
                      </a:r>
                      <a:r>
                        <a:rPr lang="en-US" sz="1000" baseline="0" dirty="0" smtClean="0"/>
                        <a:t>, SaO2, PaO2), but f</a:t>
                      </a:r>
                      <a:r>
                        <a:rPr lang="en-US" sz="1000" dirty="0" smtClean="0"/>
                        <a:t>urther tachycardia</a:t>
                      </a:r>
                      <a:r>
                        <a:rPr lang="en-US" sz="1000" baseline="0" dirty="0" smtClean="0"/>
                        <a:t> cannot </a:t>
                      </a:r>
                      <a:r>
                        <a:rPr lang="en-US" sz="1000" baseline="0" dirty="0" err="1" smtClean="0"/>
                        <a:t>inc</a:t>
                      </a:r>
                      <a:r>
                        <a:rPr lang="en-US" sz="1000" baseline="0" dirty="0" smtClean="0"/>
                        <a:t> SV or CO</a:t>
                      </a:r>
                      <a:endParaRPr lang="en-US" sz="10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/>
                        <a:t>Both</a:t>
                      </a:r>
                      <a:r>
                        <a:rPr lang="en-US" sz="1000" baseline="0" dirty="0" smtClean="0"/>
                        <a:t> warm and cold shock</a:t>
                      </a:r>
                      <a:endParaRPr lang="en-AU" sz="1000" dirty="0" smtClean="0"/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dirty="0" smtClean="0"/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/>
                        <a:t>Low CO + High SVR (cold)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/>
                        <a:t>22% may have</a:t>
                      </a:r>
                      <a:r>
                        <a:rPr lang="en-US" sz="1000" baseline="0" dirty="0" smtClean="0"/>
                        <a:t> high </a:t>
                      </a:r>
                      <a:r>
                        <a:rPr lang="en-US" sz="1000" dirty="0" smtClean="0"/>
                        <a:t>CO +</a:t>
                      </a:r>
                      <a:r>
                        <a:rPr lang="en-US" sz="1000" baseline="0" dirty="0" smtClean="0"/>
                        <a:t> Low SVR (warm)</a:t>
                      </a:r>
                      <a:endParaRPr lang="en-US" sz="1000" dirty="0" smtClean="0"/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dirty="0" smtClean="0"/>
                    </a:p>
                    <a:p>
                      <a:endParaRPr lang="en-A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Initially mainly</a:t>
                      </a:r>
                      <a:r>
                        <a:rPr lang="en-US" sz="1000" baseline="0" dirty="0" smtClean="0"/>
                        <a:t> </a:t>
                      </a:r>
                      <a:r>
                        <a:rPr lang="en-US" sz="1000" dirty="0" smtClean="0"/>
                        <a:t>Low SVR + Dec EF but Normal</a:t>
                      </a:r>
                      <a:r>
                        <a:rPr lang="en-US" sz="1000" baseline="0" dirty="0" smtClean="0"/>
                        <a:t> or </a:t>
                      </a:r>
                      <a:r>
                        <a:rPr lang="en-US" sz="1000" baseline="0" dirty="0" err="1" smtClean="0"/>
                        <a:t>inc</a:t>
                      </a:r>
                      <a:r>
                        <a:rPr lang="en-US" sz="1000" baseline="0" dirty="0" smtClean="0"/>
                        <a:t> CO (by </a:t>
                      </a:r>
                      <a:r>
                        <a:rPr lang="en-US" sz="1000" baseline="0" dirty="0" err="1" smtClean="0"/>
                        <a:t>inc</a:t>
                      </a:r>
                      <a:r>
                        <a:rPr lang="en-US" sz="1000" baseline="0" dirty="0" smtClean="0"/>
                        <a:t> in HR and LV dilatation) (Warm shock)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aseline="0" dirty="0" smtClean="0"/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aseline="0" dirty="0" smtClean="0"/>
                        <a:t>VO2 mainly determined by oxygen extraction, reduction of O2 delivery/utilization at mitochondrial level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aseline="0" dirty="0" smtClean="0"/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/>
                        <a:t>Death</a:t>
                      </a:r>
                      <a:r>
                        <a:rPr lang="en-US" sz="1000" baseline="0" dirty="0" smtClean="0"/>
                        <a:t> mainly due to MOF (commonest), progressive ventricular dilatation and cardiogenic shock (20% of patients), refractory vasodilatation (rare)</a:t>
                      </a:r>
                      <a:endParaRPr lang="en-AU" sz="1000" dirty="0"/>
                    </a:p>
                  </a:txBody>
                  <a:tcPr/>
                </a:tc>
              </a:tr>
              <a:tr h="314280">
                <a:tc>
                  <a:txBody>
                    <a:bodyPr/>
                    <a:lstStyle/>
                    <a:p>
                      <a:r>
                        <a:rPr lang="en-US" sz="1000" b="1" dirty="0" smtClean="0"/>
                        <a:t>Beneficial</a:t>
                      </a:r>
                      <a:r>
                        <a:rPr lang="en-US" sz="1000" b="1" baseline="0" dirty="0" smtClean="0"/>
                        <a:t> Rx</a:t>
                      </a:r>
                      <a:endParaRPr lang="en-AU" sz="1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Inotrope and vasodilators, NO, </a:t>
                      </a:r>
                      <a:r>
                        <a:rPr lang="en-US" sz="1000" dirty="0" err="1" smtClean="0"/>
                        <a:t>milrinone</a:t>
                      </a:r>
                      <a:endParaRPr lang="en-A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vasodilators</a:t>
                      </a:r>
                      <a:endParaRPr lang="en-A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vasoconstrictors</a:t>
                      </a:r>
                      <a:endParaRPr lang="en-AU" sz="1000" dirty="0"/>
                    </a:p>
                  </a:txBody>
                  <a:tcPr/>
                </a:tc>
              </a:tr>
              <a:tr h="314280">
                <a:tc>
                  <a:txBody>
                    <a:bodyPr/>
                    <a:lstStyle/>
                    <a:p>
                      <a:r>
                        <a:rPr lang="en-US" sz="1000" b="1" dirty="0" smtClean="0"/>
                        <a:t>Mortality of sepsis</a:t>
                      </a:r>
                      <a:endParaRPr lang="en-AU" sz="1000" b="1" dirty="0"/>
                    </a:p>
                  </a:txBody>
                  <a:tcPr marL="57453" marR="57453" marT="28727" marB="28727"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Early</a:t>
                      </a:r>
                      <a:r>
                        <a:rPr lang="en-US" sz="1000" baseline="0" dirty="0" smtClean="0"/>
                        <a:t> onset 40%, Late onset 20%</a:t>
                      </a:r>
                      <a:endParaRPr lang="en-AU" sz="1000" dirty="0"/>
                    </a:p>
                  </a:txBody>
                  <a:tcPr marL="57453" marR="57453" marT="28727" marB="28727"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10 – 20%</a:t>
                      </a:r>
                      <a:endParaRPr lang="en-AU" sz="1000" dirty="0"/>
                    </a:p>
                  </a:txBody>
                  <a:tcPr marL="57453" marR="57453" marT="28727" marB="28727"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35 – 50%</a:t>
                      </a:r>
                      <a:endParaRPr lang="en-AU" sz="1000" dirty="0"/>
                    </a:p>
                  </a:txBody>
                  <a:tcPr marL="57453" marR="57453" marT="28727" marB="28727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26804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9592" y="260649"/>
            <a:ext cx="7306974" cy="792088"/>
          </a:xfrm>
        </p:spPr>
        <p:txBody>
          <a:bodyPr/>
          <a:lstStyle/>
          <a:p>
            <a:r>
              <a:rPr lang="en-US" dirty="0" smtClean="0"/>
              <a:t>Pathophysiology in adult sepsis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412776"/>
            <a:ext cx="8136904" cy="4051437"/>
          </a:xfrm>
        </p:spPr>
        <p:txBody>
          <a:bodyPr>
            <a:noAutofit/>
          </a:bodyPr>
          <a:lstStyle/>
          <a:p>
            <a:r>
              <a:rPr lang="en-AU" sz="1400" b="1" dirty="0" smtClean="0"/>
              <a:t>Heart</a:t>
            </a:r>
            <a:r>
              <a:rPr lang="en-AU" sz="1400" dirty="0" smtClean="0"/>
              <a:t> (PUMP SUPPLY SIDE) </a:t>
            </a:r>
          </a:p>
          <a:p>
            <a:pPr lvl="1"/>
            <a:r>
              <a:rPr lang="en-AU" sz="1400" dirty="0" smtClean="0"/>
              <a:t>myocardial </a:t>
            </a:r>
            <a:r>
              <a:rPr lang="en-AU" sz="1400" dirty="0"/>
              <a:t>depression can occur even early in the course of sepsis </a:t>
            </a:r>
            <a:r>
              <a:rPr lang="en-AU" sz="1400" dirty="0" smtClean="0"/>
              <a:t>(release </a:t>
            </a:r>
            <a:r>
              <a:rPr lang="en-AU" sz="1400" dirty="0"/>
              <a:t>of cytokines, some of which are associated with abnormal calcium handling by the cardiac </a:t>
            </a:r>
            <a:r>
              <a:rPr lang="en-AU" sz="1400" dirty="0" smtClean="0"/>
              <a:t>myocytes). Profound </a:t>
            </a:r>
            <a:r>
              <a:rPr lang="en-AU" sz="1400" dirty="0"/>
              <a:t>but transient myocardial dysfunction in </a:t>
            </a:r>
            <a:endParaRPr lang="en-AU" sz="1400" dirty="0" smtClean="0"/>
          </a:p>
          <a:p>
            <a:pPr lvl="2"/>
            <a:r>
              <a:rPr lang="en-AU" sz="1200" dirty="0" smtClean="0"/>
              <a:t>50</a:t>
            </a:r>
            <a:r>
              <a:rPr lang="en-AU" sz="1200" dirty="0"/>
              <a:t>% of patients with septic shock  (Parker et al 1984</a:t>
            </a:r>
            <a:r>
              <a:rPr lang="en-AU" sz="1200" dirty="0" smtClean="0"/>
              <a:t>)</a:t>
            </a:r>
          </a:p>
          <a:p>
            <a:pPr lvl="2"/>
            <a:r>
              <a:rPr lang="en-AU" sz="1200" dirty="0" smtClean="0"/>
              <a:t>30 </a:t>
            </a:r>
            <a:r>
              <a:rPr lang="en-AU" sz="1200" dirty="0"/>
              <a:t>to 60% sepsis-associated myocardial </a:t>
            </a:r>
            <a:r>
              <a:rPr lang="en-AU" sz="1200" dirty="0" smtClean="0"/>
              <a:t>dysfunction (</a:t>
            </a:r>
            <a:r>
              <a:rPr lang="en-AU" sz="1200" dirty="0" err="1"/>
              <a:t>Vieillard</a:t>
            </a:r>
            <a:r>
              <a:rPr lang="en-AU" sz="1200" dirty="0"/>
              <a:t>-Baron A et al 2008, Pulido JN 2012)</a:t>
            </a:r>
          </a:p>
          <a:p>
            <a:r>
              <a:rPr lang="en-AU" sz="1400" b="1" dirty="0" smtClean="0"/>
              <a:t>Peripheral circulation</a:t>
            </a:r>
            <a:r>
              <a:rPr lang="en-AU" sz="1400" dirty="0">
                <a:sym typeface="Wingdings" panose="05000000000000000000" pitchFamily="2" charset="2"/>
              </a:rPr>
              <a:t> </a:t>
            </a:r>
            <a:r>
              <a:rPr lang="en-AU" sz="1400" dirty="0" smtClean="0">
                <a:sym typeface="Wingdings" panose="05000000000000000000" pitchFamily="2" charset="2"/>
              </a:rPr>
              <a:t>(PIPELINE):</a:t>
            </a:r>
            <a:endParaRPr lang="en-AU" sz="1400" dirty="0" smtClean="0"/>
          </a:p>
          <a:p>
            <a:pPr lvl="1"/>
            <a:r>
              <a:rPr lang="en-AU" sz="1400" dirty="0" smtClean="0"/>
              <a:t>simultaneous </a:t>
            </a:r>
            <a:r>
              <a:rPr lang="en-AU" sz="1400" dirty="0"/>
              <a:t>tachycardia and reduced vascular tone, </a:t>
            </a:r>
            <a:r>
              <a:rPr lang="en-AU" sz="1400" dirty="0" smtClean="0"/>
              <a:t>afterload </a:t>
            </a:r>
            <a:r>
              <a:rPr lang="en-AU" sz="1400" dirty="0"/>
              <a:t>is </a:t>
            </a:r>
            <a:r>
              <a:rPr lang="en-AU" sz="1400" dirty="0" smtClean="0"/>
              <a:t>reduced, with fluid therapy </a:t>
            </a:r>
            <a:r>
              <a:rPr lang="en-AU" sz="1400" dirty="0"/>
              <a:t>– </a:t>
            </a:r>
            <a:r>
              <a:rPr lang="en-AU" sz="1400" dirty="0" smtClean="0"/>
              <a:t>cardiac </a:t>
            </a:r>
            <a:r>
              <a:rPr lang="en-AU" sz="1400" dirty="0"/>
              <a:t>output can therefore be maintained or even </a:t>
            </a:r>
            <a:r>
              <a:rPr lang="en-AU" sz="1400" dirty="0" smtClean="0"/>
              <a:t>increased</a:t>
            </a:r>
          </a:p>
          <a:p>
            <a:pPr lvl="1"/>
            <a:r>
              <a:rPr lang="en-AU" sz="1400" dirty="0" smtClean="0"/>
              <a:t>Most </a:t>
            </a:r>
            <a:r>
              <a:rPr lang="en-AU" sz="1400" dirty="0"/>
              <a:t>common cause of death of septic shock patients was refractory </a:t>
            </a:r>
            <a:r>
              <a:rPr lang="en-AU" sz="1400" dirty="0" err="1"/>
              <a:t>vasoplegia</a:t>
            </a:r>
            <a:r>
              <a:rPr lang="en-AU" sz="1400" dirty="0"/>
              <a:t>, whereas low CO was reported in &lt;20% of the dying patients (Parker et al 1987)</a:t>
            </a:r>
          </a:p>
          <a:p>
            <a:r>
              <a:rPr lang="en-US" sz="1400" b="1" dirty="0" smtClean="0"/>
              <a:t>Tissues </a:t>
            </a:r>
            <a:r>
              <a:rPr lang="en-US" sz="1400" dirty="0" smtClean="0"/>
              <a:t>(RECEIVING END DEMAND SIDE) </a:t>
            </a:r>
          </a:p>
          <a:p>
            <a:pPr lvl="1"/>
            <a:r>
              <a:rPr lang="en-US" sz="1400" dirty="0" smtClean="0"/>
              <a:t>not necessarily using up oxygen delivered, because of mitochondrial failure</a:t>
            </a:r>
            <a:endParaRPr lang="en-AU" sz="1400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5652120" y="5733256"/>
            <a:ext cx="297453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Parker et al. Ann Intern Med 1984</a:t>
            </a:r>
          </a:p>
          <a:p>
            <a:r>
              <a:rPr lang="en-US" sz="1200" dirty="0" err="1" smtClean="0"/>
              <a:t>Vieillard</a:t>
            </a:r>
            <a:r>
              <a:rPr lang="en-US" sz="1200" dirty="0" smtClean="0"/>
              <a:t>-Baron A et al. CCM 2008</a:t>
            </a:r>
          </a:p>
          <a:p>
            <a:r>
              <a:rPr lang="en-US" sz="1200" dirty="0" smtClean="0"/>
              <a:t>Pulido JN et al. Mayo </a:t>
            </a:r>
            <a:r>
              <a:rPr lang="en-US" sz="1200" dirty="0" err="1" smtClean="0"/>
              <a:t>Clin</a:t>
            </a:r>
            <a:r>
              <a:rPr lang="en-US" sz="1200" dirty="0" smtClean="0"/>
              <a:t> </a:t>
            </a:r>
            <a:r>
              <a:rPr lang="en-US" sz="1200" dirty="0" err="1" smtClean="0"/>
              <a:t>Proc</a:t>
            </a:r>
            <a:r>
              <a:rPr lang="en-US" sz="1200" dirty="0" smtClean="0"/>
              <a:t> 2012</a:t>
            </a:r>
          </a:p>
          <a:p>
            <a:r>
              <a:rPr lang="en-US" sz="1200" dirty="0" smtClean="0"/>
              <a:t>Parker et al. CCM 1987</a:t>
            </a:r>
            <a:endParaRPr lang="en-AU" sz="1200" dirty="0"/>
          </a:p>
        </p:txBody>
      </p:sp>
    </p:spTree>
    <p:extLst>
      <p:ext uri="{BB962C8B-B14F-4D97-AF65-F5344CB8AC3E}">
        <p14:creationId xmlns:p14="http://schemas.microsoft.com/office/powerpoint/2010/main" val="1670006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Issues to discuss</a:t>
            </a:r>
            <a:endParaRPr lang="en-AU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584" y="1807361"/>
            <a:ext cx="7306971" cy="4051437"/>
          </a:xfrm>
        </p:spPr>
        <p:txBody>
          <a:bodyPr>
            <a:normAutofit/>
          </a:bodyPr>
          <a:lstStyle/>
          <a:p>
            <a:pPr>
              <a:buFont typeface="+mj-lt"/>
              <a:buAutoNum type="arabicPeriod"/>
            </a:pPr>
            <a:r>
              <a:rPr lang="en-US" sz="2400" dirty="0" smtClean="0"/>
              <a:t>History: Use of ECMO in severe sepsis and outcomes</a:t>
            </a:r>
          </a:p>
          <a:p>
            <a:pPr>
              <a:buFont typeface="+mj-lt"/>
              <a:buAutoNum type="arabicPeriod"/>
            </a:pPr>
            <a:r>
              <a:rPr lang="en-US" sz="2400" dirty="0" smtClean="0"/>
              <a:t>Literature review</a:t>
            </a:r>
          </a:p>
          <a:p>
            <a:pPr>
              <a:buFont typeface="+mj-lt"/>
              <a:buAutoNum type="arabicPeriod"/>
            </a:pPr>
            <a:r>
              <a:rPr lang="en-AU" sz="2400" dirty="0" smtClean="0"/>
              <a:t>Technical </a:t>
            </a:r>
            <a:r>
              <a:rPr lang="en-AU" sz="2400" dirty="0"/>
              <a:t>aspects </a:t>
            </a:r>
          </a:p>
          <a:p>
            <a:pPr>
              <a:buFont typeface="+mj-lt"/>
              <a:buAutoNum type="arabicPeriod"/>
            </a:pPr>
            <a:r>
              <a:rPr lang="en-US" sz="2400" dirty="0" smtClean="0"/>
              <a:t>Possible </a:t>
            </a:r>
            <a:r>
              <a:rPr lang="en-US" sz="2400" dirty="0"/>
              <a:t>reasons to explain such outcomes</a:t>
            </a:r>
          </a:p>
          <a:p>
            <a:pPr>
              <a:buFont typeface="+mj-lt"/>
              <a:buAutoNum type="arabicPeriod"/>
            </a:pPr>
            <a:r>
              <a:rPr lang="en-US" sz="2400" dirty="0" smtClean="0"/>
              <a:t>Conclusion and Future research</a:t>
            </a:r>
            <a:endParaRPr lang="en-AU" sz="2400" dirty="0"/>
          </a:p>
        </p:txBody>
      </p:sp>
    </p:spTree>
    <p:extLst>
      <p:ext uri="{BB962C8B-B14F-4D97-AF65-F5344CB8AC3E}">
        <p14:creationId xmlns:p14="http://schemas.microsoft.com/office/powerpoint/2010/main" val="2948012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4731" y="188640"/>
            <a:ext cx="8044922" cy="576064"/>
          </a:xfrm>
        </p:spPr>
        <p:txBody>
          <a:bodyPr/>
          <a:lstStyle/>
          <a:p>
            <a:r>
              <a:rPr lang="en-US" sz="1800" b="1" dirty="0" smtClean="0"/>
              <a:t>Relationships between oxygen consumption and delivery</a:t>
            </a:r>
            <a:endParaRPr lang="en-AU" sz="1800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684" y="1041351"/>
            <a:ext cx="8420923" cy="4937661"/>
          </a:xfrm>
        </p:spPr>
      </p:pic>
      <p:sp>
        <p:nvSpPr>
          <p:cNvPr id="14" name="Rectangle 13"/>
          <p:cNvSpPr/>
          <p:nvPr/>
        </p:nvSpPr>
        <p:spPr>
          <a:xfrm>
            <a:off x="650292" y="6165304"/>
            <a:ext cx="8247251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AU" sz="1050" dirty="0" smtClean="0"/>
              <a:t>Graph from ELSO</a:t>
            </a:r>
            <a:r>
              <a:rPr lang="en-AU" sz="1050" dirty="0"/>
              <a:t>. ECMO – Extracorporeal Cardiopulmonary Support in Critical Care, 4th Edition.  2012</a:t>
            </a:r>
          </a:p>
          <a:p>
            <a:pPr algn="r"/>
            <a:r>
              <a:rPr lang="en-AU" sz="1050" dirty="0" smtClean="0"/>
              <a:t>Numbers from </a:t>
            </a:r>
            <a:r>
              <a:rPr lang="en-AU" sz="1050" dirty="0" err="1" smtClean="0"/>
              <a:t>Kreymann</a:t>
            </a:r>
            <a:r>
              <a:rPr lang="en-AU" sz="1050" dirty="0" smtClean="0"/>
              <a:t> </a:t>
            </a:r>
            <a:r>
              <a:rPr lang="en-AU" sz="1050" dirty="0"/>
              <a:t>G1, </a:t>
            </a:r>
            <a:r>
              <a:rPr lang="en-AU" sz="1050" dirty="0" smtClean="0"/>
              <a:t>et al.</a:t>
            </a:r>
            <a:r>
              <a:rPr lang="en-AU" sz="1050" dirty="0"/>
              <a:t> </a:t>
            </a:r>
            <a:r>
              <a:rPr lang="en-AU" sz="1050" dirty="0" err="1"/>
              <a:t>Crit</a:t>
            </a:r>
            <a:r>
              <a:rPr lang="en-AU" sz="1050" dirty="0"/>
              <a:t> Care Med. </a:t>
            </a:r>
            <a:r>
              <a:rPr lang="en-AU" sz="1050" dirty="0" smtClean="0"/>
              <a:t>1993</a:t>
            </a:r>
            <a:endParaRPr lang="en-AU" sz="1050" dirty="0"/>
          </a:p>
        </p:txBody>
      </p:sp>
      <p:sp>
        <p:nvSpPr>
          <p:cNvPr id="18" name="TextBox 17"/>
          <p:cNvSpPr txBox="1"/>
          <p:nvPr/>
        </p:nvSpPr>
        <p:spPr>
          <a:xfrm>
            <a:off x="5842587" y="5517232"/>
            <a:ext cx="141432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ml/min/m</a:t>
            </a:r>
            <a:r>
              <a:rPr lang="en-US" sz="1400" baseline="30000" dirty="0" smtClean="0">
                <a:solidFill>
                  <a:schemeClr val="bg1"/>
                </a:solidFill>
              </a:rPr>
              <a:t>2</a:t>
            </a:r>
            <a:endParaRPr lang="en-AU" sz="1400" baseline="30000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 rot="16200000">
            <a:off x="97018" y="1723224"/>
            <a:ext cx="14143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ml/min/m</a:t>
            </a:r>
            <a:r>
              <a:rPr lang="en-US" sz="1400" baseline="30000" dirty="0" smtClean="0">
                <a:solidFill>
                  <a:schemeClr val="bg1"/>
                </a:solidFill>
              </a:rPr>
              <a:t>2</a:t>
            </a:r>
            <a:endParaRPr lang="en-AU" sz="1400" baseline="30000" dirty="0">
              <a:solidFill>
                <a:schemeClr val="bg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774204" y="2827938"/>
            <a:ext cx="920232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6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SSyn</a:t>
            </a:r>
            <a:endParaRPr lang="en-US" sz="16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712087" y="3092351"/>
            <a:ext cx="926089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600" b="1" cap="none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SShk</a:t>
            </a:r>
            <a:endParaRPr lang="en-US" sz="16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746618" y="2566005"/>
            <a:ext cx="1010066" cy="30777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Sepsis</a:t>
            </a:r>
            <a:endParaRPr lang="en-US" sz="1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8631124"/>
              </p:ext>
            </p:extLst>
          </p:nvPr>
        </p:nvGraphicFramePr>
        <p:xfrm>
          <a:off x="5292080" y="2873782"/>
          <a:ext cx="3312368" cy="19072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78006"/>
                <a:gridCol w="878006"/>
                <a:gridCol w="878006"/>
                <a:gridCol w="678350"/>
              </a:tblGrid>
              <a:tr h="336401">
                <a:tc>
                  <a:txBody>
                    <a:bodyPr/>
                    <a:lstStyle/>
                    <a:p>
                      <a:endParaRPr lang="en-AU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dirty="0" smtClean="0"/>
                        <a:t>DO2</a:t>
                      </a:r>
                      <a:endParaRPr lang="en-AU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dirty="0" smtClean="0"/>
                        <a:t>VO2</a:t>
                      </a:r>
                      <a:endParaRPr lang="en-AU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dirty="0" smtClean="0"/>
                        <a:t>DO2/VO2</a:t>
                      </a:r>
                      <a:endParaRPr lang="en-AU" sz="1050" dirty="0"/>
                    </a:p>
                  </a:txBody>
                  <a:tcPr/>
                </a:tc>
              </a:tr>
              <a:tr h="336401">
                <a:tc>
                  <a:txBody>
                    <a:bodyPr/>
                    <a:lstStyle/>
                    <a:p>
                      <a:r>
                        <a:rPr lang="en-US" sz="1050" dirty="0" smtClean="0"/>
                        <a:t>Normal</a:t>
                      </a:r>
                      <a:endParaRPr lang="en-AU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dirty="0" smtClean="0"/>
                        <a:t>600</a:t>
                      </a:r>
                      <a:endParaRPr lang="en-AU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dirty="0" smtClean="0"/>
                        <a:t>120</a:t>
                      </a:r>
                      <a:endParaRPr lang="en-AU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dirty="0" smtClean="0"/>
                        <a:t>5</a:t>
                      </a:r>
                      <a:endParaRPr lang="en-AU" sz="1050" dirty="0"/>
                    </a:p>
                  </a:txBody>
                  <a:tcPr/>
                </a:tc>
              </a:tr>
              <a:tr h="336401">
                <a:tc>
                  <a:txBody>
                    <a:bodyPr/>
                    <a:lstStyle/>
                    <a:p>
                      <a:r>
                        <a:rPr lang="en-US" sz="1050" dirty="0" smtClean="0"/>
                        <a:t>Sepsis</a:t>
                      </a:r>
                      <a:endParaRPr lang="en-AU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dirty="0" smtClean="0"/>
                        <a:t>501</a:t>
                      </a:r>
                      <a:endParaRPr lang="en-AU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dirty="0" smtClean="0"/>
                        <a:t>180</a:t>
                      </a:r>
                      <a:endParaRPr lang="en-AU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dirty="0" smtClean="0"/>
                        <a:t>2.56</a:t>
                      </a:r>
                      <a:endParaRPr lang="en-AU" sz="1050" dirty="0"/>
                    </a:p>
                  </a:txBody>
                  <a:tcPr/>
                </a:tc>
              </a:tr>
              <a:tr h="373267">
                <a:tc>
                  <a:txBody>
                    <a:bodyPr/>
                    <a:lstStyle/>
                    <a:p>
                      <a:r>
                        <a:rPr lang="en-US" sz="1050" dirty="0" smtClean="0"/>
                        <a:t>Sepsis syndrome</a:t>
                      </a:r>
                      <a:endParaRPr lang="en-AU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dirty="0" smtClean="0"/>
                        <a:t>515</a:t>
                      </a:r>
                      <a:endParaRPr lang="en-AU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dirty="0" smtClean="0"/>
                        <a:t>156</a:t>
                      </a:r>
                      <a:endParaRPr lang="en-AU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dirty="0" smtClean="0"/>
                        <a:t>3</a:t>
                      </a:r>
                      <a:endParaRPr lang="en-AU" sz="1050" dirty="0"/>
                    </a:p>
                  </a:txBody>
                  <a:tcPr/>
                </a:tc>
              </a:tr>
              <a:tr h="373267">
                <a:tc>
                  <a:txBody>
                    <a:bodyPr/>
                    <a:lstStyle/>
                    <a:p>
                      <a:r>
                        <a:rPr lang="en-US" sz="1050" dirty="0" smtClean="0"/>
                        <a:t>Septic shock</a:t>
                      </a:r>
                      <a:endParaRPr lang="en-AU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dirty="0" smtClean="0"/>
                        <a:t>404</a:t>
                      </a:r>
                      <a:endParaRPr lang="en-AU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dirty="0" smtClean="0"/>
                        <a:t>120</a:t>
                      </a:r>
                      <a:endParaRPr lang="en-AU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dirty="0" smtClean="0"/>
                        <a:t>3.45</a:t>
                      </a:r>
                      <a:endParaRPr lang="en-AU" sz="105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29113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4325068"/>
              </p:ext>
            </p:extLst>
          </p:nvPr>
        </p:nvGraphicFramePr>
        <p:xfrm>
          <a:off x="314826" y="476672"/>
          <a:ext cx="8289622" cy="4861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44811"/>
                <a:gridCol w="4144811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Authors</a:t>
                      </a:r>
                      <a:endParaRPr lang="en-A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Results</a:t>
                      </a:r>
                      <a:endParaRPr lang="en-AU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200" dirty="0" smtClean="0"/>
                        <a:t>Hayes MA, et al. Chest 1993</a:t>
                      </a:r>
                    </a:p>
                    <a:p>
                      <a:endParaRPr lang="en-A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/>
                        <a:t>VO2 in sepsis is no longer be DO2 dependent. F</a:t>
                      </a:r>
                      <a:r>
                        <a:rPr lang="en-AU" sz="1200" dirty="0" err="1" smtClean="0"/>
                        <a:t>ailure</a:t>
                      </a:r>
                      <a:r>
                        <a:rPr lang="en-AU" sz="1200" dirty="0" smtClean="0"/>
                        <a:t> to increase VO2 was related predominantly to an inability of the tissues to extract or utilize oxygen rather than a failure to increase DO2 </a:t>
                      </a:r>
                      <a:endParaRPr lang="en-AU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A trial of Goal-Oriented Hemodynamic Therapy in Critically Ill Patients (</a:t>
                      </a:r>
                      <a:r>
                        <a:rPr lang="en-US" sz="1200" dirty="0" err="1" smtClean="0"/>
                        <a:t>Gattiononi</a:t>
                      </a:r>
                      <a:r>
                        <a:rPr lang="en-US" sz="1200" dirty="0" smtClean="0"/>
                        <a:t> et al, NEJM 1995): </a:t>
                      </a:r>
                      <a:endParaRPr lang="en-A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err="1" smtClean="0"/>
                        <a:t>Supranormal</a:t>
                      </a:r>
                      <a:r>
                        <a:rPr lang="en-US" sz="1200" dirty="0" smtClean="0"/>
                        <a:t> CI and SvO2 do not reduce morbidity and mortality</a:t>
                      </a:r>
                      <a:endParaRPr lang="en-AU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Hayes AH</a:t>
                      </a:r>
                      <a:r>
                        <a:rPr lang="en-US" sz="1200" baseline="0" dirty="0" smtClean="0"/>
                        <a:t> et al. NEJM 1994</a:t>
                      </a:r>
                      <a:endParaRPr lang="en-A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The use of </a:t>
                      </a:r>
                      <a:r>
                        <a:rPr lang="en-US" sz="1200" dirty="0" err="1" smtClean="0"/>
                        <a:t>dobutamine</a:t>
                      </a:r>
                      <a:r>
                        <a:rPr lang="en-US" sz="1200" dirty="0" smtClean="0"/>
                        <a:t> to boost</a:t>
                      </a:r>
                      <a:r>
                        <a:rPr lang="en-US" sz="1200" baseline="0" dirty="0" smtClean="0"/>
                        <a:t> CI and systemic oxygen delivery failed to improve outcome in a heterogeneous group of critically ill patients … in some cases …. May have been detrimental</a:t>
                      </a:r>
                      <a:endParaRPr lang="en-AU" sz="1200" dirty="0"/>
                    </a:p>
                  </a:txBody>
                  <a:tcPr/>
                </a:tc>
              </a:tr>
              <a:tr h="65552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200" dirty="0" smtClean="0"/>
                        <a:t>Hayes MA, et al 1997</a:t>
                      </a:r>
                    </a:p>
                    <a:p>
                      <a:endParaRPr lang="en-A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200" dirty="0" err="1" smtClean="0"/>
                        <a:t>Nonsurvivors</a:t>
                      </a:r>
                      <a:r>
                        <a:rPr lang="en-AU" sz="1200" dirty="0" smtClean="0"/>
                        <a:t> fail to increase VO2 following resuscitation, and when delivery is enhanced with aggressive inotropic support, oxygen extraction falls. (</a:t>
                      </a:r>
                      <a:endParaRPr lang="en-AU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Rivers et</a:t>
                      </a:r>
                      <a:r>
                        <a:rPr lang="en-US" sz="1200" baseline="0" dirty="0" smtClean="0"/>
                        <a:t> al. NEJM 2001</a:t>
                      </a:r>
                      <a:endParaRPr lang="en-A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ScvO2 guided</a:t>
                      </a:r>
                      <a:r>
                        <a:rPr lang="en-US" sz="1200" baseline="0" dirty="0" smtClean="0"/>
                        <a:t> EGDT (with measures to increase oxygen </a:t>
                      </a:r>
                      <a:r>
                        <a:rPr lang="en-US" sz="1200" baseline="0" dirty="0" err="1" smtClean="0"/>
                        <a:t>delievery</a:t>
                      </a:r>
                      <a:r>
                        <a:rPr lang="en-US" sz="1200" baseline="0" dirty="0" smtClean="0"/>
                        <a:t>, e.g. </a:t>
                      </a:r>
                      <a:r>
                        <a:rPr lang="en-US" sz="1200" baseline="0" dirty="0" err="1" smtClean="0"/>
                        <a:t>dobutamine</a:t>
                      </a:r>
                      <a:r>
                        <a:rPr lang="en-US" sz="1200" baseline="0" dirty="0" smtClean="0"/>
                        <a:t>, blood transfusion) improved outcome in severe sepsis and septic shock</a:t>
                      </a:r>
                      <a:endParaRPr lang="en-AU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PROCESS Investigators. NEJM 2014</a:t>
                      </a:r>
                      <a:endParaRPr lang="en-A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EGDT did not improve</a:t>
                      </a:r>
                      <a:r>
                        <a:rPr lang="en-US" sz="1200" baseline="0" dirty="0" smtClean="0"/>
                        <a:t> outcome</a:t>
                      </a:r>
                      <a:endParaRPr lang="en-AU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ANZICS</a:t>
                      </a:r>
                      <a:r>
                        <a:rPr lang="en-US" sz="1200" baseline="0" dirty="0" smtClean="0"/>
                        <a:t> ARISE Investigators. NEJM 2014</a:t>
                      </a:r>
                      <a:endParaRPr lang="en-A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EGDT did</a:t>
                      </a:r>
                      <a:r>
                        <a:rPr lang="en-US" sz="1200" baseline="0" dirty="0" smtClean="0"/>
                        <a:t> not reduce mortality in early septic shock</a:t>
                      </a:r>
                      <a:endParaRPr lang="en-AU" sz="12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67544" y="5659055"/>
            <a:ext cx="84969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Sepsis is not only an oxygen delivery problem, amongst other mechanisms, failure of oxygen utilization has to be taken into account.</a:t>
            </a:r>
            <a:endParaRPr lang="en-AU" sz="2000" dirty="0"/>
          </a:p>
        </p:txBody>
      </p:sp>
    </p:spTree>
    <p:extLst>
      <p:ext uri="{BB962C8B-B14F-4D97-AF65-F5344CB8AC3E}">
        <p14:creationId xmlns:p14="http://schemas.microsoft.com/office/powerpoint/2010/main" val="2304326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5. Conclusion and Future research directions</a:t>
            </a:r>
            <a:endParaRPr lang="en-AU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097931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548680"/>
            <a:ext cx="7413145" cy="720080"/>
          </a:xfrm>
        </p:spPr>
        <p:txBody>
          <a:bodyPr/>
          <a:lstStyle/>
          <a:p>
            <a:r>
              <a:rPr lang="en-US" sz="2800" b="1" dirty="0" smtClean="0"/>
              <a:t>Conclusion</a:t>
            </a:r>
            <a:endParaRPr lang="en-AU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052736"/>
            <a:ext cx="7920880" cy="5040560"/>
          </a:xfrm>
        </p:spPr>
        <p:txBody>
          <a:bodyPr>
            <a:normAutofit/>
          </a:bodyPr>
          <a:lstStyle/>
          <a:p>
            <a:pPr>
              <a:buFont typeface="+mj-lt"/>
              <a:buAutoNum type="arabicPeriod"/>
            </a:pPr>
            <a:r>
              <a:rPr lang="en-US" sz="2000" dirty="0" smtClean="0"/>
              <a:t>Neonates, c/w pediatrics and adults, fare better</a:t>
            </a:r>
          </a:p>
          <a:p>
            <a:pPr>
              <a:buFont typeface="+mj-lt"/>
              <a:buAutoNum type="arabicPeriod"/>
            </a:pPr>
            <a:r>
              <a:rPr lang="en-US" sz="2000" dirty="0" smtClean="0"/>
              <a:t>Difference in sepsis pathophysiology in different ages, within same age group, and in different timing within an individual have to be considered. </a:t>
            </a:r>
          </a:p>
          <a:p>
            <a:pPr>
              <a:buFont typeface="+mj-lt"/>
              <a:buAutoNum type="arabicPeriod"/>
            </a:pPr>
            <a:r>
              <a:rPr lang="en-US" sz="2000" dirty="0" smtClean="0"/>
              <a:t>Septic patients with predominantly cardiac dysfunction may benefit more, but less so in post-CPR cases and age &gt; 60. The predominant reasons of death in adult sepsis are </a:t>
            </a:r>
            <a:r>
              <a:rPr lang="en-US" sz="2000" dirty="0" err="1" smtClean="0"/>
              <a:t>vasoplegia</a:t>
            </a:r>
            <a:r>
              <a:rPr lang="en-US" sz="2000" dirty="0" smtClean="0"/>
              <a:t> </a:t>
            </a:r>
            <a:r>
              <a:rPr lang="en-US" sz="2000" dirty="0"/>
              <a:t>and mitochondrial failure </a:t>
            </a:r>
            <a:r>
              <a:rPr lang="en-US" sz="2000" dirty="0" smtClean="0"/>
              <a:t>leading to failure </a:t>
            </a:r>
            <a:r>
              <a:rPr lang="en-US" sz="2000" dirty="0" err="1" smtClean="0"/>
              <a:t>oof</a:t>
            </a:r>
            <a:r>
              <a:rPr lang="en-US" sz="2000" dirty="0" smtClean="0"/>
              <a:t> oxygen utilization. </a:t>
            </a:r>
            <a:endParaRPr lang="en-US" sz="2000" dirty="0"/>
          </a:p>
          <a:p>
            <a:pPr>
              <a:buFont typeface="+mj-lt"/>
              <a:buAutoNum type="arabicPeriod"/>
            </a:pPr>
            <a:r>
              <a:rPr lang="en-US" sz="2000" dirty="0" smtClean="0"/>
              <a:t>High flow central ECMO may be needed in adults (faster resolution of shock, better distribution of oxygenated blood because from aorta, complete cardiac and pulmonary support)</a:t>
            </a:r>
          </a:p>
        </p:txBody>
      </p:sp>
    </p:spTree>
    <p:extLst>
      <p:ext uri="{BB962C8B-B14F-4D97-AF65-F5344CB8AC3E}">
        <p14:creationId xmlns:p14="http://schemas.microsoft.com/office/powerpoint/2010/main" val="565723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research directions 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+mj-lt"/>
              <a:buAutoNum type="arabicPeriod"/>
            </a:pPr>
            <a:endParaRPr lang="en-AU" dirty="0" smtClean="0"/>
          </a:p>
          <a:p>
            <a:pPr>
              <a:buFont typeface="+mj-lt"/>
              <a:buAutoNum type="arabicPeriod"/>
            </a:pPr>
            <a:r>
              <a:rPr lang="en-AU" dirty="0" smtClean="0"/>
              <a:t>ECMO particularly/only beneficial in this subgroup of pathophysiology: </a:t>
            </a:r>
            <a:r>
              <a:rPr lang="en-AU" dirty="0"/>
              <a:t>progressive ventricular dilatation and cardiogenic shock (20% of patients</a:t>
            </a:r>
            <a:r>
              <a:rPr lang="en-AU" dirty="0" smtClean="0"/>
              <a:t>)? Not useful in MOF and relentless vasodilation group</a:t>
            </a:r>
          </a:p>
          <a:p>
            <a:pPr>
              <a:buFont typeface="+mj-lt"/>
              <a:buAutoNum type="arabicPeriod"/>
            </a:pPr>
            <a:r>
              <a:rPr lang="en-AU" dirty="0" smtClean="0"/>
              <a:t>Combining ECMO with other </a:t>
            </a:r>
            <a:r>
              <a:rPr lang="en-AU" dirty="0"/>
              <a:t>adjunctive Rx </a:t>
            </a:r>
            <a:r>
              <a:rPr lang="en-AU" dirty="0" smtClean="0"/>
              <a:t>may </a:t>
            </a:r>
            <a:r>
              <a:rPr lang="en-AU" dirty="0"/>
              <a:t>be beneficial? – </a:t>
            </a:r>
            <a:r>
              <a:rPr lang="en-AU" dirty="0" err="1"/>
              <a:t>plasmapheresis</a:t>
            </a:r>
            <a:r>
              <a:rPr lang="en-AU" dirty="0"/>
              <a:t>, </a:t>
            </a:r>
            <a:r>
              <a:rPr lang="en-AU" dirty="0" err="1"/>
              <a:t>thrombomodulin</a:t>
            </a:r>
            <a:r>
              <a:rPr lang="en-AU" dirty="0"/>
              <a:t>, </a:t>
            </a:r>
            <a:r>
              <a:rPr lang="en-AU" dirty="0" err="1"/>
              <a:t>IVIg</a:t>
            </a:r>
            <a:r>
              <a:rPr lang="en-AU" dirty="0"/>
              <a:t>, plasma </a:t>
            </a:r>
            <a:r>
              <a:rPr lang="en-AU" dirty="0" smtClean="0"/>
              <a:t>adsorption</a:t>
            </a:r>
          </a:p>
          <a:p>
            <a:pPr>
              <a:buFont typeface="+mj-lt"/>
              <a:buAutoNum type="arabicPeriod"/>
            </a:pPr>
            <a:r>
              <a:rPr lang="en-US" dirty="0" smtClean="0"/>
              <a:t>ECMO flow required? High flow VV-A, or Central VA better?</a:t>
            </a:r>
          </a:p>
          <a:p>
            <a:pPr>
              <a:buFont typeface="+mj-lt"/>
              <a:buAutoNum type="arabicPeriod"/>
            </a:pPr>
            <a:r>
              <a:rPr lang="en-US" dirty="0" smtClean="0"/>
              <a:t>Optimal level of anticoagulation in face of DIC</a:t>
            </a:r>
          </a:p>
          <a:p>
            <a:pPr>
              <a:buFont typeface="+mj-lt"/>
              <a:buAutoNum type="arabicPeriod"/>
            </a:pPr>
            <a:r>
              <a:rPr lang="en-US" dirty="0" smtClean="0"/>
              <a:t>Oxygenator membrane and tubing colonization issues</a:t>
            </a:r>
          </a:p>
          <a:p>
            <a:pPr>
              <a:buFont typeface="+mj-lt"/>
              <a:buAutoNum type="arabicPeriod"/>
            </a:pPr>
            <a:r>
              <a:rPr lang="en-US" dirty="0" smtClean="0"/>
              <a:t>How ECMO and other modalities affect vasculature and tissue level oxygen kinetics </a:t>
            </a: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914558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4772" y="813389"/>
            <a:ext cx="4610406" cy="22308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913" y="3212976"/>
            <a:ext cx="4593265" cy="3218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5309035" y="2492896"/>
            <a:ext cx="3528392" cy="3218065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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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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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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+mj-lt"/>
              <a:buAutoNum type="arabicPeriod"/>
            </a:pPr>
            <a:r>
              <a:rPr lang="en-AU" sz="1400" dirty="0" smtClean="0"/>
              <a:t>Any particularly pathophysiology pattern will particularly benefit?</a:t>
            </a:r>
          </a:p>
          <a:p>
            <a:pPr>
              <a:buFont typeface="+mj-lt"/>
              <a:buAutoNum type="arabicPeriod"/>
            </a:pPr>
            <a:r>
              <a:rPr lang="en-AU" sz="1400" dirty="0" smtClean="0"/>
              <a:t>Combining ECMO with other adjunctive Rx may be beneficial? – </a:t>
            </a:r>
            <a:r>
              <a:rPr lang="en-AU" sz="1400" dirty="0" err="1" smtClean="0"/>
              <a:t>plasmapheresis</a:t>
            </a:r>
            <a:r>
              <a:rPr lang="en-AU" sz="1400" dirty="0" smtClean="0"/>
              <a:t>, </a:t>
            </a:r>
            <a:r>
              <a:rPr lang="en-AU" sz="1400" dirty="0" err="1" smtClean="0"/>
              <a:t>thrombomodulin</a:t>
            </a:r>
            <a:r>
              <a:rPr lang="en-AU" sz="1400" dirty="0" smtClean="0"/>
              <a:t>, </a:t>
            </a:r>
            <a:r>
              <a:rPr lang="en-AU" sz="1400" dirty="0" err="1" smtClean="0"/>
              <a:t>IVIg</a:t>
            </a:r>
            <a:r>
              <a:rPr lang="en-AU" sz="1400" dirty="0" smtClean="0"/>
              <a:t>, plasma adsorption</a:t>
            </a:r>
          </a:p>
          <a:p>
            <a:pPr>
              <a:buFont typeface="+mj-lt"/>
              <a:buAutoNum type="arabicPeriod"/>
            </a:pPr>
            <a:r>
              <a:rPr lang="en-US" sz="1400" dirty="0" smtClean="0"/>
              <a:t>ECMO flow required? Central VA necessarily better</a:t>
            </a:r>
          </a:p>
          <a:p>
            <a:pPr>
              <a:buFont typeface="+mj-lt"/>
              <a:buAutoNum type="arabicPeriod"/>
            </a:pPr>
            <a:r>
              <a:rPr lang="en-US" sz="1400" dirty="0" smtClean="0"/>
              <a:t>Optimal level of anticoagulation in face of DIC</a:t>
            </a:r>
          </a:p>
          <a:p>
            <a:pPr>
              <a:buFont typeface="+mj-lt"/>
              <a:buAutoNum type="arabicPeriod"/>
            </a:pPr>
            <a:r>
              <a:rPr lang="en-US" sz="1400" dirty="0" smtClean="0"/>
              <a:t>Oxygenator membrane and tubing colonization issues</a:t>
            </a:r>
          </a:p>
          <a:p>
            <a:pPr>
              <a:buFont typeface="+mj-lt"/>
              <a:buAutoNum type="arabicPeriod"/>
            </a:pPr>
            <a:r>
              <a:rPr lang="en-US" sz="1400" dirty="0" smtClean="0"/>
              <a:t>How ECMO and other modalities affect vasculature and tissue level oxygen kinetics</a:t>
            </a:r>
            <a:endParaRPr lang="en-AU" sz="1400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23528" y="188640"/>
            <a:ext cx="4765834" cy="624748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400" b="1" dirty="0" smtClean="0"/>
              <a:t>Future research directions </a:t>
            </a:r>
            <a:endParaRPr lang="en-AU" sz="2400" b="1" dirty="0"/>
          </a:p>
        </p:txBody>
      </p:sp>
      <p:pic>
        <p:nvPicPr>
          <p:cNvPr id="7" name="Picture 2" descr="http://circ.ahajournals.org/content/110/4/e27/F1.large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4736" y="242640"/>
            <a:ext cx="3136989" cy="2194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4086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7435" y="260648"/>
            <a:ext cx="7125113" cy="924475"/>
          </a:xfrm>
        </p:spPr>
        <p:txBody>
          <a:bodyPr/>
          <a:lstStyle/>
          <a:p>
            <a:r>
              <a:rPr lang="en-US" b="1" dirty="0" smtClean="0"/>
              <a:t>Every accomplishment began with a decision to try …</a:t>
            </a:r>
            <a:endParaRPr lang="en-AU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844824"/>
            <a:ext cx="6659314" cy="4052888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333060"/>
            <a:ext cx="6912768" cy="5184576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851920" y="1333060"/>
            <a:ext cx="269817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800" b="1" dirty="0"/>
              <a:t>自古成功在嘗試</a:t>
            </a:r>
            <a:endParaRPr lang="en-AU" sz="2800" b="1" dirty="0"/>
          </a:p>
        </p:txBody>
      </p:sp>
      <p:sp>
        <p:nvSpPr>
          <p:cNvPr id="7" name="文字版面配置區 2"/>
          <p:cNvSpPr txBox="1">
            <a:spLocks/>
          </p:cNvSpPr>
          <p:nvPr/>
        </p:nvSpPr>
        <p:spPr>
          <a:xfrm>
            <a:off x="755576" y="5373216"/>
            <a:ext cx="5101952" cy="98475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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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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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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" pitchFamily="2" charset="2"/>
              <a:buNone/>
              <a:defRPr/>
            </a:pPr>
            <a:r>
              <a:rPr lang="en-US" altLang="zh-TW" sz="5400" dirty="0" smtClean="0">
                <a:solidFill>
                  <a:srgbClr val="FFFF00"/>
                </a:solidFill>
              </a:rPr>
              <a:t>Thank you.</a:t>
            </a:r>
            <a:endParaRPr lang="zh-TW" altLang="en-US" sz="54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7446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1. History</a:t>
            </a:r>
            <a:r>
              <a:rPr lang="en-AU" dirty="0"/>
              <a:t/>
            </a:r>
            <a:br>
              <a:rPr lang="en-AU" dirty="0"/>
            </a:br>
            <a:endParaRPr lang="en-AU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 smtClean="0"/>
              <a:t>Use </a:t>
            </a:r>
            <a:r>
              <a:rPr lang="en-AU" dirty="0"/>
              <a:t>of ECMO in severe sepsis and outcomes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081" y="911996"/>
            <a:ext cx="2623685" cy="338867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43348" y="4300669"/>
            <a:ext cx="227915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Bubble oxygenator in 1954</a:t>
            </a:r>
            <a:endParaRPr lang="en-AU" sz="1200" dirty="0"/>
          </a:p>
        </p:txBody>
      </p:sp>
    </p:spTree>
    <p:extLst>
      <p:ext uri="{BB962C8B-B14F-4D97-AF65-F5344CB8AC3E}">
        <p14:creationId xmlns:p14="http://schemas.microsoft.com/office/powerpoint/2010/main" val="1755513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7488832" cy="648072"/>
          </a:xfrm>
        </p:spPr>
        <p:txBody>
          <a:bodyPr/>
          <a:lstStyle/>
          <a:p>
            <a:r>
              <a:rPr lang="en-US" sz="2800" b="1" dirty="0" smtClean="0"/>
              <a:t>History of usage of ECMO</a:t>
            </a:r>
            <a:endParaRPr lang="en-AU" sz="2800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88988200"/>
              </p:ext>
            </p:extLst>
          </p:nvPr>
        </p:nvGraphicFramePr>
        <p:xfrm>
          <a:off x="323528" y="1052736"/>
          <a:ext cx="8424935" cy="49600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0080"/>
                <a:gridCol w="1008112"/>
                <a:gridCol w="2952328"/>
                <a:gridCol w="2059427"/>
                <a:gridCol w="1684988"/>
              </a:tblGrid>
              <a:tr h="272139">
                <a:tc>
                  <a:txBody>
                    <a:bodyPr/>
                    <a:lstStyle/>
                    <a:p>
                      <a:endParaRPr lang="en-AU" sz="1200" dirty="0"/>
                    </a:p>
                  </a:txBody>
                  <a:tcPr marL="82258" marR="82258"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In general</a:t>
                      </a:r>
                      <a:r>
                        <a:rPr lang="en-US" sz="1200" baseline="0" dirty="0" smtClean="0"/>
                        <a:t> </a:t>
                      </a:r>
                      <a:endParaRPr lang="en-AU" sz="1200" dirty="0"/>
                    </a:p>
                  </a:txBody>
                  <a:tcPr marL="82258" marR="82258"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Neonatal </a:t>
                      </a:r>
                      <a:endParaRPr lang="en-AU" sz="1200" dirty="0"/>
                    </a:p>
                  </a:txBody>
                  <a:tcPr marL="82258" marR="82258"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Pediatric</a:t>
                      </a:r>
                      <a:endParaRPr lang="en-AU" sz="1200" dirty="0"/>
                    </a:p>
                  </a:txBody>
                  <a:tcPr marL="82258" marR="82258"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Adults</a:t>
                      </a:r>
                      <a:endParaRPr lang="en-AU" sz="1200" dirty="0"/>
                    </a:p>
                  </a:txBody>
                  <a:tcPr marL="82258" marR="82258"/>
                </a:tc>
              </a:tr>
              <a:tr h="662359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1970s</a:t>
                      </a:r>
                      <a:endParaRPr lang="en-AU" sz="1200" dirty="0"/>
                    </a:p>
                  </a:txBody>
                  <a:tcPr marL="82258" marR="82258"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CI for sepsis</a:t>
                      </a:r>
                      <a:endParaRPr lang="en-AU" sz="1200" dirty="0"/>
                    </a:p>
                  </a:txBody>
                  <a:tcPr marL="82258" marR="82258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/>
                        <a:t>1976: first</a:t>
                      </a:r>
                      <a:r>
                        <a:rPr lang="en-US" sz="1200" baseline="0" dirty="0" smtClean="0"/>
                        <a:t> neonatal ECMO</a:t>
                      </a:r>
                      <a:endParaRPr lang="en-AU" sz="1200" dirty="0" smtClean="0"/>
                    </a:p>
                    <a:p>
                      <a:r>
                        <a:rPr lang="en-US" sz="1200" dirty="0" smtClean="0"/>
                        <a:t>For </a:t>
                      </a:r>
                      <a:r>
                        <a:rPr lang="en-US" sz="1200" dirty="0" err="1" smtClean="0"/>
                        <a:t>resp</a:t>
                      </a:r>
                      <a:r>
                        <a:rPr lang="en-US" sz="1200" dirty="0" smtClean="0"/>
                        <a:t> failure</a:t>
                      </a:r>
                      <a:endParaRPr lang="en-AU" sz="1200" dirty="0"/>
                    </a:p>
                  </a:txBody>
                  <a:tcPr marL="82258" marR="82258"/>
                </a:tc>
                <a:tc>
                  <a:txBody>
                    <a:bodyPr/>
                    <a:lstStyle/>
                    <a:p>
                      <a:r>
                        <a:rPr lang="en-AU" sz="1200" dirty="0" smtClean="0"/>
                        <a:t>For </a:t>
                      </a:r>
                      <a:r>
                        <a:rPr lang="en-AU" sz="1200" dirty="0" err="1" smtClean="0"/>
                        <a:t>resp</a:t>
                      </a:r>
                      <a:r>
                        <a:rPr lang="en-AU" sz="1200" dirty="0" smtClean="0"/>
                        <a:t> failure</a:t>
                      </a:r>
                    </a:p>
                    <a:p>
                      <a:endParaRPr lang="en-AU" sz="1200" dirty="0"/>
                    </a:p>
                  </a:txBody>
                  <a:tcPr marL="82258" marR="82258"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1972: first</a:t>
                      </a:r>
                      <a:r>
                        <a:rPr lang="en-US" sz="1200" baseline="0" dirty="0" smtClean="0"/>
                        <a:t> adult ECMO</a:t>
                      </a:r>
                      <a:endParaRPr lang="en-AU" sz="1200" dirty="0" smtClean="0"/>
                    </a:p>
                    <a:p>
                      <a:r>
                        <a:rPr lang="en-AU" sz="1200" dirty="0" smtClean="0"/>
                        <a:t>For </a:t>
                      </a:r>
                      <a:r>
                        <a:rPr lang="en-AU" sz="1200" dirty="0" err="1" smtClean="0"/>
                        <a:t>resp</a:t>
                      </a:r>
                      <a:r>
                        <a:rPr lang="en-AU" sz="1200" dirty="0" smtClean="0"/>
                        <a:t> failure</a:t>
                      </a:r>
                      <a:endParaRPr lang="en-AU" sz="1200" dirty="0"/>
                    </a:p>
                  </a:txBody>
                  <a:tcPr marL="82258" marR="82258"/>
                </a:tc>
              </a:tr>
              <a:tr h="1382315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1990s</a:t>
                      </a:r>
                      <a:endParaRPr lang="en-AU" sz="1200" dirty="0"/>
                    </a:p>
                  </a:txBody>
                  <a:tcPr marL="82258" marR="82258"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Could</a:t>
                      </a:r>
                      <a:r>
                        <a:rPr lang="en-US" sz="1200" baseline="0" dirty="0" smtClean="0"/>
                        <a:t> be lifesaving in neonatal and pediatric septic shock</a:t>
                      </a:r>
                      <a:endParaRPr lang="en-AU" sz="1200" dirty="0"/>
                    </a:p>
                  </a:txBody>
                  <a:tcPr marL="82258" marR="82258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200" baseline="0" dirty="0" smtClean="0"/>
                        <a:t>UK Collaborative ECMO Trial Group. UK collaborative randomised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200" baseline="0" dirty="0" smtClean="0"/>
                        <a:t>trial of neonatal ECMO. Lancet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200" baseline="0" dirty="0" smtClean="0"/>
                        <a:t>1996; 348: 75-82.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aseline="0" dirty="0" smtClean="0"/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200" dirty="0" smtClean="0"/>
                        <a:t>Overall survival 80% (90% survival for meconium aspiration syndrome, lower in congenital diaphragmatic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200" dirty="0" smtClean="0"/>
                        <a:t>hernias)</a:t>
                      </a:r>
                      <a:endParaRPr lang="en-AU" sz="1200" dirty="0"/>
                    </a:p>
                  </a:txBody>
                  <a:tcPr marL="82258" marR="82258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/>
                        <a:t>Expected survival not higher than 50%</a:t>
                      </a:r>
                      <a:endParaRPr lang="en-AU" sz="1200" dirty="0" smtClean="0"/>
                    </a:p>
                    <a:p>
                      <a:endParaRPr lang="en-AU" sz="1200" dirty="0"/>
                    </a:p>
                  </a:txBody>
                  <a:tcPr marL="82258" marR="82258"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Not</a:t>
                      </a:r>
                      <a:r>
                        <a:rPr lang="en-US" sz="1200" baseline="0" dirty="0" smtClean="0"/>
                        <a:t> to be used</a:t>
                      </a:r>
                    </a:p>
                    <a:p>
                      <a:r>
                        <a:rPr lang="en-US" sz="1200" baseline="0" dirty="0" smtClean="0"/>
                        <a:t>Poor outcomes</a:t>
                      </a:r>
                      <a:endParaRPr lang="en-AU" sz="1200" dirty="0"/>
                    </a:p>
                  </a:txBody>
                  <a:tcPr marL="82258" marR="82258"/>
                </a:tc>
              </a:tr>
              <a:tr h="127487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21</a:t>
                      </a:r>
                      <a:r>
                        <a:rPr lang="en-US" sz="1200" baseline="30000" dirty="0" smtClean="0"/>
                        <a:t>st</a:t>
                      </a:r>
                      <a:r>
                        <a:rPr lang="en-US" sz="1200" dirty="0" smtClean="0"/>
                        <a:t> century to date</a:t>
                      </a:r>
                      <a:endParaRPr lang="en-AU" sz="1200" dirty="0"/>
                    </a:p>
                  </a:txBody>
                  <a:tcPr marL="82258" marR="82258"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Standard</a:t>
                      </a:r>
                      <a:r>
                        <a:rPr lang="en-US" sz="1200" baseline="0" dirty="0" smtClean="0"/>
                        <a:t> indication for refractory septic shock in neonates</a:t>
                      </a:r>
                    </a:p>
                  </a:txBody>
                  <a:tcPr marL="82258" marR="82258"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Cost-effectiveness</a:t>
                      </a:r>
                      <a:r>
                        <a:rPr lang="en-US" sz="1200" baseline="0" dirty="0" smtClean="0"/>
                        <a:t> data available</a:t>
                      </a:r>
                    </a:p>
                    <a:p>
                      <a:r>
                        <a:rPr lang="en-AU" sz="1200" dirty="0" smtClean="0"/>
                        <a:t>Bennett CC, Johnson A, Field DJ, et al. UK collaborative randomised</a:t>
                      </a:r>
                    </a:p>
                    <a:p>
                      <a:r>
                        <a:rPr lang="en-AU" sz="1200" dirty="0" smtClean="0"/>
                        <a:t>trial of neonatal</a:t>
                      </a:r>
                      <a:r>
                        <a:rPr lang="en-AU" sz="1200" baseline="0" dirty="0" smtClean="0"/>
                        <a:t> ECMO</a:t>
                      </a:r>
                      <a:r>
                        <a:rPr lang="en-AU" sz="1200" dirty="0" smtClean="0"/>
                        <a:t>: follow-up to age 4 years. Lancet 2001; 357: 1094-6.</a:t>
                      </a:r>
                    </a:p>
                    <a:p>
                      <a:endParaRPr lang="en-AU" sz="1200" dirty="0" smtClean="0"/>
                    </a:p>
                    <a:p>
                      <a:r>
                        <a:rPr lang="en-US" sz="1200" dirty="0" smtClean="0"/>
                        <a:t>ELSO and U Michigan</a:t>
                      </a:r>
                      <a:r>
                        <a:rPr lang="en-US" sz="1200" baseline="0" dirty="0" smtClean="0"/>
                        <a:t> survival rate: around 80%</a:t>
                      </a:r>
                      <a:endParaRPr lang="en-AU" sz="1200" dirty="0"/>
                    </a:p>
                  </a:txBody>
                  <a:tcPr marL="82258" marR="82258"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Surviving</a:t>
                      </a:r>
                      <a:r>
                        <a:rPr lang="en-US" sz="1200" baseline="0" dirty="0" smtClean="0"/>
                        <a:t> Sepsis Campaign 2012: Consider ECMO for refractory pediatric septic shock and </a:t>
                      </a:r>
                      <a:r>
                        <a:rPr lang="en-US" sz="1200" baseline="0" dirty="0" err="1" smtClean="0"/>
                        <a:t>resp</a:t>
                      </a:r>
                      <a:r>
                        <a:rPr lang="en-US" sz="1200" baseline="0" dirty="0" smtClean="0"/>
                        <a:t> failure (Grade 2C)</a:t>
                      </a:r>
                      <a:endParaRPr lang="en-US" sz="1200" dirty="0" smtClean="0"/>
                    </a:p>
                    <a:p>
                      <a:endParaRPr lang="en-US" sz="1200" dirty="0" smtClean="0"/>
                    </a:p>
                    <a:p>
                      <a:r>
                        <a:rPr lang="en-US" sz="1200" dirty="0" smtClean="0"/>
                        <a:t>With</a:t>
                      </a:r>
                      <a:r>
                        <a:rPr lang="en-US" sz="1200" baseline="0" dirty="0" smtClean="0"/>
                        <a:t> high flow, central ECMO with modern circuitry, survival approaching 75%</a:t>
                      </a:r>
                      <a:endParaRPr lang="en-AU" sz="1200" dirty="0"/>
                    </a:p>
                  </a:txBody>
                  <a:tcPr marL="82258" marR="82258"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CESAR Study of overall benefit</a:t>
                      </a:r>
                    </a:p>
                    <a:p>
                      <a:endParaRPr lang="en-US" sz="1200" dirty="0" smtClean="0"/>
                    </a:p>
                    <a:p>
                      <a:r>
                        <a:rPr lang="en-US" sz="1200" dirty="0" smtClean="0"/>
                        <a:t>Isolated case reports of efficacy in sepsis, but definite outcome data</a:t>
                      </a:r>
                      <a:r>
                        <a:rPr lang="en-US" sz="1200" baseline="0" dirty="0" smtClean="0"/>
                        <a:t> not available, survival worse than neonates and </a:t>
                      </a:r>
                      <a:r>
                        <a:rPr lang="en-US" sz="1200" baseline="0" dirty="0" err="1" smtClean="0"/>
                        <a:t>paediatrics</a:t>
                      </a:r>
                      <a:endParaRPr lang="en-AU" sz="1200" dirty="0"/>
                    </a:p>
                  </a:txBody>
                  <a:tcPr marL="82258" marR="82258"/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2123728" y="6277100"/>
            <a:ext cx="68042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1000" dirty="0"/>
              <a:t>Ref: Dellinger RP, </a:t>
            </a:r>
            <a:r>
              <a:rPr lang="en-AU" sz="1000" dirty="0" smtClean="0"/>
              <a:t>et al. Surviving </a:t>
            </a:r>
            <a:r>
              <a:rPr lang="en-AU" sz="1000" dirty="0"/>
              <a:t>Sepsis Campaign: International guidelines for management of severe sepsis and septic shock: 2012. </a:t>
            </a:r>
            <a:r>
              <a:rPr lang="en-AU" sz="1000" dirty="0" err="1"/>
              <a:t>Crit</a:t>
            </a:r>
            <a:r>
              <a:rPr lang="en-AU" sz="1000" dirty="0"/>
              <a:t> Care Med. 2013; 41:580-637</a:t>
            </a:r>
          </a:p>
        </p:txBody>
      </p:sp>
    </p:spTree>
    <p:extLst>
      <p:ext uri="{BB962C8B-B14F-4D97-AF65-F5344CB8AC3E}">
        <p14:creationId xmlns:p14="http://schemas.microsoft.com/office/powerpoint/2010/main" val="2679445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124744"/>
            <a:ext cx="6955430" cy="1997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59" y="3284984"/>
            <a:ext cx="5097787" cy="1440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650" y="4869160"/>
            <a:ext cx="5120460" cy="1355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192254" y="6421073"/>
            <a:ext cx="274947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Ref: ELSO Registry, accessed Dec 2014</a:t>
            </a:r>
            <a:endParaRPr lang="en-AU" sz="1000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83568" y="260649"/>
            <a:ext cx="7125113" cy="720080"/>
          </a:xfrm>
        </p:spPr>
        <p:txBody>
          <a:bodyPr/>
          <a:lstStyle/>
          <a:p>
            <a:r>
              <a:rPr lang="en-US" sz="2400" dirty="0" smtClean="0"/>
              <a:t>ELSO Diagnoses (&lt;1986 – 2013)</a:t>
            </a:r>
            <a:endParaRPr lang="en-AU" sz="2400" dirty="0"/>
          </a:p>
        </p:txBody>
      </p:sp>
      <p:sp>
        <p:nvSpPr>
          <p:cNvPr id="2" name="TextBox 1"/>
          <p:cNvSpPr txBox="1"/>
          <p:nvPr/>
        </p:nvSpPr>
        <p:spPr>
          <a:xfrm>
            <a:off x="5940158" y="3386316"/>
            <a:ext cx="273630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ELSO Definition of sepsis: </a:t>
            </a:r>
          </a:p>
          <a:p>
            <a:r>
              <a:rPr lang="en-US" sz="1200" dirty="0" smtClean="0"/>
              <a:t>T</a:t>
            </a:r>
            <a:r>
              <a:rPr lang="en-AU" sz="1200" dirty="0" smtClean="0"/>
              <a:t>he </a:t>
            </a:r>
            <a:r>
              <a:rPr lang="en-AU" sz="1200" dirty="0"/>
              <a:t>presence of pathogenic</a:t>
            </a:r>
          </a:p>
          <a:p>
            <a:r>
              <a:rPr lang="en-AU" sz="1200" dirty="0"/>
              <a:t>microorganisms or their toxins in the blood </a:t>
            </a:r>
            <a:r>
              <a:rPr lang="en-AU" sz="1200" dirty="0" smtClean="0"/>
              <a:t>or other </a:t>
            </a:r>
            <a:r>
              <a:rPr lang="en-AU" sz="1200" dirty="0"/>
              <a:t>tissues. </a:t>
            </a:r>
            <a:r>
              <a:rPr lang="en-AU" sz="1200" dirty="0" smtClean="0"/>
              <a:t>It </a:t>
            </a:r>
            <a:r>
              <a:rPr lang="en-AU" sz="1200" dirty="0"/>
              <a:t>may be diagnosed clinically by </a:t>
            </a:r>
            <a:r>
              <a:rPr lang="en-AU" sz="1200" dirty="0" smtClean="0"/>
              <a:t>symptomatic evidence </a:t>
            </a:r>
            <a:r>
              <a:rPr lang="en-AU" sz="1200" dirty="0"/>
              <a:t>of infection, or by laboratory </a:t>
            </a:r>
            <a:r>
              <a:rPr lang="en-AU" sz="1200" dirty="0" smtClean="0"/>
              <a:t>studies. It may also </a:t>
            </a:r>
            <a:r>
              <a:rPr lang="en-AU" sz="1200" dirty="0"/>
              <a:t>be diagnosed by a documented positive culture</a:t>
            </a:r>
            <a:r>
              <a:rPr lang="en-AU" sz="1200" dirty="0" smtClean="0"/>
              <a:t>.</a:t>
            </a:r>
          </a:p>
          <a:p>
            <a:endParaRPr lang="en-US" sz="1200" dirty="0"/>
          </a:p>
          <a:p>
            <a:r>
              <a:rPr lang="en-AU" sz="1200" dirty="0" smtClean="0"/>
              <a:t>ELSO </a:t>
            </a:r>
            <a:r>
              <a:rPr lang="en-AU" sz="1200" dirty="0"/>
              <a:t>definition of survival was successful separation from ECMO</a:t>
            </a:r>
            <a:r>
              <a:rPr lang="en-AU" sz="1200" dirty="0" smtClean="0"/>
              <a:t>.</a:t>
            </a:r>
            <a:endParaRPr lang="en-AU" sz="1200" dirty="0"/>
          </a:p>
        </p:txBody>
      </p:sp>
    </p:spTree>
    <p:extLst>
      <p:ext uri="{BB962C8B-B14F-4D97-AF65-F5344CB8AC3E}">
        <p14:creationId xmlns:p14="http://schemas.microsoft.com/office/powerpoint/2010/main" val="2953463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2. Literature review</a:t>
            </a:r>
            <a:endParaRPr lang="en-AU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2" name="AutoShape 2" descr="data:image/jpeg;base64,/9j/4AAQSkZJRgABAQAAAQABAAD/2wCEAAkGBxMTEhUUExQWFRUXGB8bFxgYGBoaFxgYGhoYFxccGBwaHCggGBwlHRQXITEhJSkrLi4uFx8zODMsNygtLisBCgoKDg0OGxAQGywkHyQsLCwsLCwsLCwsLCwsLCwsLCwsLCwsLCwsLCwsLCwsLCwsLCwsLCwsLCwsLCwsLCwsLP/AABEIAKYBLwMBIgACEQEDEQH/xAAcAAADAQEBAQEBAAAAAAAAAAAFBgcEAwABAgj/xABHEAABAgQDAwkDCAgGAwEBAAABAhEAAwQhBRIxIkFRBgdhcYGRobHREzLBI0JSYnKCkvAUFSQzstLh8SVTY3OiwjQ1Q7MW/8QAGgEAAwEBAQEAAAAAAAAAAAAAAQIDAAQFBv/EACwRAAICAgECBQMEAwEAAAAAAAABAhEDITESQQQiMlFhBRMjQnHB8aGx8DP/2gAMAwEAAhEDEQA/AFykwqbUBS5QCkixOYC+u89McZ/J2eQ2yDudQjVyBqFMtDnV/h8IZ5tOX1JiOPweOkzqyeMyW1o/PIWeKNMyQtaDnmJOcFkhhlLvc9nCNXL1VD7J5iZc8uxUjLmQT7t9b9ED6ihB1OvRC5jGHJT+W8oGXBvqTJRzsEDkVPmp9tTBKpJJy5lpCgASGIUb6boy/wD8nUpN0p/Gn1ik8ggFUCkvotQ7Xfj0xyrKa+pi7xxoT7rE2ow5bCwsANRuDGMC8PUNSB2w5zKcEamA+Jy2Op7zEXiiuCn3Wz5gPJI1Im5JyAqVldJSq4UHd92hHZH5VybnIfMUBt5Va0GebRZM+qD2KEOO1XTG3GZZJIct2+sUWJdNiPK7oVRRKHzk98dZUlIKXmJYqCdnaIctpHaopR095gbOQkKSw+cnf0iJtVwHrdD5N5GrSnN7VHa7+ECajD8nzwewxScSppZlJsdIRMRw+WSWTDyrsTUmAJ1QlI1c9W7vgngtGaoKMojZUxCiAdAX4DXSAuJyUpBGUd35/IgxzXL+TqLf/Qj/AIphcVyk7Y0pUfaijWgsQOwiM6pjat3wZrqQEuSfKANZRj63efWHl8AUj8VGKJRcgnqhoo8DVMky5yJkvLMQFByQb7jaxic43JASWfvJih8mVPh1MNdjXwbwgQTfcLlRzNC2syWO1X8scBlzBIWgvvuB4iPxiVICdVd8CZ9GBvV+I+sLJSXcykbkYrKcBy5UEixuSQOHTBycoyPfyn7KvURO6NLVcgXYzBZyRx39UO/KFGZRe/d6Q0LatglLdG2VyplDVKvAx0VyzphqF9w9YSZ0hPDxgfWSgP7wG2EqWEcp5FQpSJecqSnNlIuRva7f3jdNxOUn3ipPWlXXuETrm0W1VMb/ACgL9Kif+nhBrGpKyo7fl6QN1tgsaf1zT/5g7Qr0j6capv8ANQOtx8InE+lP0z3D0jEUrChtAjqb4wlt9xrKjKx6mU+WY7a7KvSOn63kfT8FekRCZOP6TMILbXpBhRUR70FwfuFTKwMVkH/6J7X9I5pximJYTpZO4BVz1cdIkkxKm97wPrHHkyCa+TvYlVuhJ9YTofuM56LKqvkjWYmPonyynMFpbi8JeJ1a1LUVcdB6vAmbUTGYEi+hVaFlCS4YFO+xRvbyzotPeI/Cp8t2zp74mBrZwNlN05r/ANIMcmVrmrCVlRvx+qokmFUZ/A3UgRyJW05aevzh8UiJ7yWLVik8SYok+YEi9o9HDvFFkfEKsjRnXwgBjybGDsyYGcGAOMTksbwMi0JHkKc2RenqU/RmP3pEbK9DmB/NVMDVSeJSfA+kF8UICmjO6X7IHcDLTAXEU2g9UKHGAeIkEROQ6NPNmf2qq/2keZgxiouYD82ih+mVA4yU+Cv6wbxgAKO6H/She4vVUCK/cfrDzEGqlQ3GAeJra3SPOIPkp2LfVj5NH2RCpXSrkw4zVAyUXtlG46tClilQgPteBh5LRMS8eABMEealDpqf9z/qmBeOT03IMFeaYumpb/Mt+FMLhXmYZcB3EEXI/JgJWJ1hhxIjMb+cAaxYgy0ZCjj6dlUP/JEf4dSj/T+JhB5QzBlUNDFF5MJbDqbolC+6Hw7s0jLXpvAiqHlBesKX95z0wIrCLsYXI6ChbpR+204/1P8Aqow640dowl4SXxCQPrn+BUOOMNnPXBh6TP1ASdAysFoLLAgbXm0TkOkb+bRP7VOPCWPNUNWJovC7zXJBm1B6APOGXEEXMZ8E+4u1CYHzBftgrViBk03/AD1xNbYwq0xzTVnjMPnDDC9gxGZ/rE+MMjPFmZGeebGOXIpOavB+ihRj7WFkx++b9P7TOVuTL8yYVIMuBjrSHMDpkEKqantgXNnD8vCzMjPMEHOSasswHoV8B8YATJw4iN9BVhGnDzP9IRcMaKuQN5PzVIr7BBe22HFxwccOMOOKU05W+VfelBDd6jCXS2rkdJHxinz5aCkOojYcfavbTq/OnT4aX4YjeKj+Vi7LopoT76NN6B6wEr6CddXtEpHQkD+0O0yRLPzj7v8Ay2dS3X3dMBMclpCQUklxfoOp3dMNOVklExc23tUzqgIZRypJJJGhVwvBjEZc7MSpEt+OZZ84Hc2Kv2uanjL8j/WHHEpCburcT2uQ3cAYPV5ULWxDq0zWsmX13+MCpxqC4zISOGV4d6mklt7/AM3x2P5lfhhfxOWlKUlJckbXQe6IyafYolRy5vZcz9OmpSEkmU5JzBg+7KQfGD+LTlozZpMlZ4n2lux4Gc2i2xJfTT/EQ2Y9TSioZpjPMY6e5tbXgO+KtroV/wAiVsnc+qnOWEtPABL+cB8SM43UUnoCWhyqcPlN+9fbCd3usl1dLEqH3YWeUEoIKglWYDRVi4ax6OqIdSvRRp1srSxO9gnZlaAsUk/928IU8RVMAPych+JSf5ooUmUlVNKKi1kuzaEFzeFbEqSVtfKH3mGl0ugPpayln7g4xWdf9ZKK9ieYtOnKc5pSR9FMsN4m8HuaaRMKagpy/vLk5gPcTplUPyIxY9SykoWUzHIIyhxtAhLmw1BJt6GDfM3eXVAm3tO7ZRCYWrYZp0j7jCJwU+WUfxesCJmIrQ/7PKdrErWwPUB8YesSppRN1n94x0slztP1Ad8LOI0clifaXzAM6dCEZjfVipQfTZgZGu/8hgmIfKCZMUCpSZQDaIB776RTcCppww2nDpOwCAQsN1FMxj+GJ/yoQlIWEqzJGhtez7tOrdpFawSWDQ04KmaVL4PexOu7WKYJUmaa2IdfUTEkvLlnrUr4gwInYxOAI9lJ7i/lDji+GoOc+1GyzWDKdObi+uzpqYBYjgqU+1aZm9mHDAbWum10P1djpklBvf8AIYRl2FzBJi5lfIIQlJzEsHbQ9sO3KebM9oSJQN7utZfsKbQp8jf/AGMr73lFHxmmC1KOZtsDTi7nXc3jDppQFq5CFNxGaLewld9/KBWI1y1D9ykdRMOM7BU3PtEllAdBcIJu/FbfdMCMUw0ICy4OUgC2rgF+q/lxjmc4X/ZfplR35riofpBCWuHuBu3Egh78IKYnWywS8uof7Usjwj9c1Z+RqbaTNfuIgjjeHq2y6dlIUddCnPa17MOsxWTXTsglvQrT8Wlt+5m96YECrBKyELGyWdreW5+PVByuwZacxJTshzc8VA6j6pgdV03s0THa0sm19RaJY+nq0yjUq2LWBKWGIQhT6OSPIQwIxCYn3pEojhmLnta0ZuS9IhSU5lZTmSN3ul8yuxh3wfXhku7TU6gB2vZDnV9VH8Jik5R4YYRfYA4tXBadmnKDu+UJHdlEdub9KyqoWkBgACFOQ+u5Q4x+8YpAiWo5gWUwYauAX16Y283qGpqhXGY3cBGx0+AZE+53m1C05nlSlPo+YN4l4wTq1bbUmST1kfCDqZckg+1UUnM1tycpvpc5su+McyipVEH2yg5Vw0BmZdRYkJl/iPCEyON9/wDI0YuhZnTyo3lADflUfyIJoW6U7OVha+a2oc5RHOpkoTlyKzEjauLHgGHj6R2mano9BG/TaGgvMZpxCa2Wd2Yd2aKtWeyYMks6Wd3Ye89+A16Yk2LkColElhmF9Wu8UGuxVKQyXUG1yL/7CLeDV4VsPjXWQ1qXKb3S7W4fM3P0L/EIEY1Ol5VshnSG6C5J36Rzk4k9zn/AYE4jiIO5bdCYrOOjmUtnXm2LV7cUK8CIomKGXmOyWcdwO0O0RK+RdYE4ik3QnKobQu1ju6ooONYzK+atHaok/wAMGMbgmBypmWpXKvsF9x1GiNz9C/xCAWJzpeVQyNshuhTXvwePtZi6N8xF+Dn4QBq8UllxmJPQkmIzgPGQW5s1pGKnOHBp1WHWmHbG5kgKGZBPHW+0kj51tkEdZib8gqxCMTClEgGUoJ2VHNcbgCWhr5QYnLzHat/tzB/EHiiinBCOVMw1E6nGXYLhs2pfZSCRtD5wWb6uNNy7ylmSVSyJaSlWZZL6ZT7o11AjVUYlJB1WX4I9YXsarEKByJXpqQ0c8o77llLR/QWHqR+iysyX2Bm6bFt8KeJTZA96Wo2Dkb7offvAVfc8bcPxECkl2me6LiUo7uIIEAaqokqBK5k1J4CQo/GLzSr+yEWAcWqKfQobauQD7rJ3FZLhj+KDfMotA/SiQSn2luPuohPxeqllJZE0njkADQc5p6sJTOdwPaF7KPzEM+UPuieGK6nyPOWkO1dNkgh0btoNvzA8fohQ7YV6qpkbPydwpOYEPmAyZmOa1wu7Xzbo0Yricu+23WlfxELk/EpDnMt+kJUQfGDkgvk0JAvlbPlKkkITlU5ezBgGG/XfFkoRKFHShSS4lpzdWQ/Ep7ohHKSfLKTkUo9GUjd1xXpWKITRSAVX9mm5EwPbUbDEdsNgjrk2SWzDinsN6VaKLh9flMup4mV+FTwCrBS7QYtmGU7fuPd+kDVh1R2r8QlEh5yL8C7dejQIra6luPbOehBI7wqJZVvTY0H+x85JS0frRIRdIC21FrXvffvih40iQSlyq/v62OWzW+l5xMeQ9Un9YoIUSnIrQF9U7rw48ocRlJWR7VID7yXbpBSOEUjDycidXmMypUiwK1CwzM/Q7OOvugXXyZAHvMcxcuWAYl3y3u3fH6VVUxGb9JQ97NcNc2fptxvAHFq2URszQeoGOVxt0mzo6qV6H3mmkg088qOUFZv2JA8o74zTSyf3m9W8aDNk72T+KB3NjU/sU0ZkhRWSHIDh3+cRH7rZK1knZbjmHrFpKo8nPF7MM6klsT7ckEgKYj3SpScxBLnZAtc7UBcbQlEiaQvM6W7dl9+jkxvrKAhxmQ/AqS/nC9jSimmW41UEgi++7HSJY9y5KyeuArgcynOiCBl0v72y2/Syu+Cf7NbNmFg7Prsvx3hXeGha5NzpWQlU0IYaKSq/QGFzG44jTEXmkHpQYaUa7sMZfsc8WMj2ZuczHizgnKBbfbWD3NqlCaTPNTmQZpJHED+0JOM1Uu4RMCuwjzhs5NVSU4fLBCklyXCVEK37tIpjjoXJLaC9dPpCqyCE5xxfIyHFjqSFntgLVGlynLmzMWcln2eAfXO3WH0j7MXJIJM4JvoQQYHVZkAfv0Es9te29jEpJJ8seL12NE9Egk+yKveDO9wdd3VH4Vck9J84H0U5HtB8oG11ynssYIgWHVBeo0PDbMfKAMuWfrRTVpBlpsNB5RNuUiWCehfxilUi3p5Z4pB8Ip4CX4mvk3j150YlIA0AgViCQxtBqYLfn88IFYkLHqjomcSFzkutsTkPvUR/xVFHxuQCS4HdEwwheXEKc/6o8XHxirYqm5hYPyo0uRWn0iPoiA9fTgAkC/5eGGpF4CYp7pHRAkFA7kKB+tZbt+6X32h/5QyEkksO6J3yNP8AisjpSoeEUnlGLGMvSjMSa2SncIWcYTsnqMNdZCvi9we2JSGRd8KY0Uo/6afIQvV0tN7DXgIO4At6CSf9JP8ACIB1p1gz4FEjlLYECzxs5pBaq+2P4Uxh5TnWNvNGf/LH1h/CmFwephlwHMQlgk2GsLtXLSNAIYq0sVQv1ZisjIUOVCNglvy0V32Q/RpQa3s09HzREf5Tq2D2+UWhX7mX9hNvuiDi4YJCrXUCH0H5aAddRpCTswz4kL9n9PhC5ii2SRE5hRi5v0j9Y2GktTd6fSGzHUgkuAbwqc3X/sFHhL8zDZjHvH88YpB+QVci5Mljc0BcUlgDQQwVMAcVVEZFB65CUqf1cHAOZRPeTGDFMIlOTlgxyGT/AIZL6bxkxTVoMm6EiK1Vhcv6PjAPGZATKAD3WNfhDVXQrY8q0scV/AwsORghg8nYeO65I4R7B0fJxoniHkFCxjYAFopeHSgmgpkt8z0iZY8d3ZFYqEZaaQnhLEZAfIs14HAd0Caq9j5CC9cbwHqC5ib2xkfKSSA5bdBAiM1GA3aPX4RrVCz7HThWmceVybLA3LLd7w/YOtqKQVM5QN44DphM5by9uePrE99/jDHyQpkLoEEoSelg8H6bLySX7DfUFwzrUVw02e8evRALEa7XaQBxJEEp1DLvsjugVX0iPoJ7o7Z7PPihZNQlNVJUlYW01GmnviLXXyzkCiLkaMS0Q3EiEzAWAYg2G5wYsdVhkoy0kJIs9lKG7rgYq6dhkt6AtfPb5ioX8QmKUlVgAOKh6wSxHC0D6R+8fWFqtwtGpfqc+sLPjQYr3PxyXmEYnTEMTcahriKjyjzC2Ul/zxiT4DSo/WFIkpGUrYjsJiocrMJkAOmWlPQAAPCGhXQLJbFKrUo2IA6yPWFnGVM4dPeD5GCVbQS77MBa+nQAWSBEJ8jrgtfJStfD5LlBaWltpL6DVyIHYhNWQSlKSOIUn+aNXIullnDJBKEk+zGoeF3F6GUVNkSOLJEUaVCC3ylXsl1ISoHQzEv02EEeZ4lSqlIYuoX10SNBC9jdOhDhKU9YEHeaakQtVSFAFiCPwiFwpKTGntDPigKSdknsIhfrJCyPcI62HmY2YxhUsEsD2KMLFbRp3gnrUr1h8nwaPyA+UyFAF+nhr3xb5iCJEpRSboTuNrDVrPEKxqkQAWDdLxacSwiUJKAMwZI0Wq5bVnZ+mNia3YJ/AFrJilFghXcfSAmNUEz2ebIrXwj2J0oTopf4j6wsV9MDqVfiPrEcq9gxa7oL82KT+nTA18gDdZMNeM+8d7cLwsc1dGF1U581kJ0JBd+IvDByjolFX72aW0dRNu2Lr0C9wculmEEhCyBvyn0hXxwkD3SOsRuqadYf5SZ+IwBxSUQC6lHrMc+72VfGis8kyE4bJf6PRwgfXTgpRYKPUHjdhdJkoJAStaFFAJZRHU4doXa6bOSbTpnePSKTWtE4mbEpjagjshbxpBKpIA1BVduqClbXVCrGcs9bekBMSl5pstKyVsje1r9ETgn3HdDXh1KoIAy+IHxj5U0sxictvtJ9Yxow9ASNnduJEYaqjTwI7T6w0kwxoF4g5mJBGqx5xUsZqUjKBNSGSBdx5piV0sgGpkpG+YPCKZygW6j0f2horQr5B66MruJss/e/pAmuoijVcu/1v6R+KmWPojugZMkJPzUjsiLW+SqquA1h8pwLg33NuBvq+vRGiYI/fJSjHyimFki/SSf5Y/VQLmIylc2vY6scagbOX8hp84cQD3gQR5uZmahbgT6xz5wUfKk8ZY7wVCPnNWkqkTRlLJUb98H6bvqQfHLyRYZqxJDsCdeLO2x427YA4xkt7N2a4PH8mC9e12B8fSAdeDuBj0ZQaR5ylYjY7qo9Bi40ywqRJO5SU+IERLHZCg77weD9zxY+TAMyhkLYt7JLv1D0hMe06NLTMmI00tic7FlWbeCyR2iFTGZSU+6cw8dd/hDFicxN4WK0KVZKVHsMLKLXIU74AVBMy19If9UfH1ixY8qXkeYDqNOF83wiLuU1dLYuJqbdrRYeUyD7MFmcdPpD4o3AEnTFCtNKQQM4LFiXLHMnLb7OaErETYwyVFOolmML2M06k6hutvWJSilqxuSycgpn+F07/wCWH7Iw4wacEulb7WnSdnfw3R25u1qOGSdkkBLAsTvPD4wLxqStyyFHsPpDyg2icWJvKf2RymU42WWC/vOXIJ3MQOzpgrzPKaZUj7PlAXGqSblzZFAdP9YLczqz7aoS1yE9QtvhMK82tjz42OFVJlF86inaILcGcHTjCtiFLJyKIm7WRJANhmJ2xpuHjDHjjJd9YTa0Po/dDZItBi/gVsY0HX8RF3q5aVJlpJZwHPBh1iINjS2KQQfeG48RF1rEZpSSzDKG7oOOLfAsnTFPFcOBS/tUg5Apja5fZ13N4iFDH5Hs1FLhQGihoocR4wxYuQ54wpYsthEppp7YyargYuaBPy1QroA8P7Q0YrIzKVdmb/kQPDWFnmfU6qniSLdQEHcZUHMWp9AiewRUYdrtp+d1nLYb98JePlknixEMVYdYV8cU9uMc9O9lnJVosC05aWSN+QQuV2HqUbFNwni+2WG7dvhnrFAyZYB0QPKErEXzGKzTrRKLXcG4pQqlsSQXJFrsxa/W0AZqnqepIHnBSeb9sCacZqtQAe4Hg/xhYJ1sZtD3TCVlHtH1GmoDF/FoH16ZGVWVRzNZ3Ad+rh5RqMhZFkKPYfSAuJU6wC6FDsPpCySvkeF1wC+TyM9fIH1ifCKBjLZlQlcgpYOIpzEJZJLqLB4d8TppilHIkLA1KTu7DFYqo2JewRMm0/zkq1GnDKx3/SDwHrjLLZARxfw3xtqaKblfIW42bsvAwU6390+kc9K+Syehp5ODLTzDxU3cB6xjqDGyjGSmSneSo+LfCMM0xzx3Jv5OtaikNHOFKug8UEd394Bc2aQf0hJKtXYKKePAw1cu5Xycs8Cod4f4Qoc2a2qp6eIeN9Nf5Gg+NV4g5XYam+0vX6R9YD12GpY3UR9ow04gLmAlXw3R6jZ5CELGKVKNAx74qfIcE4bIImTEui4CrWtpE1x4RQubNebDpY+ipY7lqhYOrDM54vRzFO85Z7vSFKvo175qz29m6KDicuE3FRrGlsEROmyQJ0nX96ly9/eEWnHKAezDLmD76vJ4i+IqaZLPCYk/8hF1xO8p+iNB+UMia11Be8xf4j6wtYhSoD2PaSYdK0i8KGJm5hJjIqPNrRS1YbLUQc23cKIZlqG4xyxWlUl8s6anoC1fzR25qFf4ajoVM/8A0XH4x5V4L4FJ9yhkW2lrWeKlq9YI800v5WoIWpBGVik3uOmMHKJUb+ahXy1R1J+MDDakGXAxYwme5acT1pT8AIXaqfUkn5YjoSANIacUVrCpiCtYeavk0dCnjWZSxmWpRKhqzXIFg0WjEhORKQlM8kBOi0ILW3HK8RnEf3iPtp/iEWzE/dEHFpOgTVsSK+qqkEstHXkD+doV8WrqlfvzX+6BDdjCrmEzFl6xOcVdjJuhr5oFzECetKwnbYunMDsjWCWLqnFROWSfunyJMYualH7POPGYfIQXxNY3xZegmuRUq6+eA3s5H4BCvXFa5iQcodQ90NqRDViChuB7T/SFvLmqZQ4zE+YiCik9FW3RXcQM9MpCcspeVIuQoHwV8IT6qrmgn5GT2uYf8XFuyEWuTcwZ7EhoXampmFYOSUljuB9YEYfJz1KlEl82oJHkYMVOsDuTAeaT9YmBHQ7GiZPnjSfOFm98wDxNKi5VMWo9KjB+eYAYquxjOK9gps182NOFVc1Rvll7+mGLFaNDks3VaA/NWm9Svsg/i5s8P2F7ixVS7M62GgzKbudoHimYu6vxGN9SuM+pIBfh2xB6Kx2M5ZMqWnggeIeMM1ccq2S/zj3mAlTIWN5PaY4MWaDPSlikkV/lhLzSH4KHiCIRObvN+sVpCSXTdt1zcxROU6HppnQx7lB4lnJtTYki5DuNkkPv3Qfpz/Mbxf8A4lIxgZVGx7oWa+dwSYN4tJUT76x1qJhYxLDn1Uo9pj2pUeKhcxuWr3mIHS3rDrzQzSqlXLAJKZitBxY/GEPFaUJBYP1kmGzmeUWqQmYuWQtJ2TxTwI6Ilj5djT4HHF1BLhVjCPik9JJALw341LnLd56j1pQ/gmEjE6eaCXnK6WYfCDOuwkRUx0sxY2L+IMXGZPJpkqKSHSPKIVj0sAG5PWXi00FM9FLImTA6En3yztw0g4arY0xTrpwcgAl+gwq4tJW5ORTdIbzhlxORMJI9qtj0geQhUxNSg6c6yN4KtYTJ8DRoqHNHVH9ACSksFzGO66yfjHPlDUgKNjGXmhlk0i2WtLTFixtq+htHbF1TkKOWco/aSg/9Yd9NC9xGxybmFgT4+UE+bAET54YuUp3dB1jFj1dOZjOUehISnyAMa+a2coVE9SVEKZLk7T66vrCYfXsadVoa8ZUEuPPWFGvXwhjxydNKiSZavukfGFeqr5ws0sfdiuRVwaPyLtUr5WW/00/xCLVXk5d+m+IvNWpc6UFED5RIGUNcqGvfFixcTsiQmbmAHz0JJ7wA8bDVOwS5FLF5gcwmYku8OFdXTkO8unJbUoLjp97WFTEKuaokHLvslADdURm3fAySodua1T0kwbzMJbo0jdjJFw4jHzVzVopFFGRQK1WWDx4gx8xypVnJMhJ6pivSL66Ca5AlcoQBo1A1snh7QQVxGvUQwp5Q6donxMCcDSpddIukKEwMGtYE34xBbeyktItOKLDG8I2KLF7w24vOXczJKJvSFKRbqcwsYniEoFkUgZr5phd94EbJrhf6BBJirUTNY48iadSiVBJU3C+sfa2pIEwhCEJINi5t6x85HSNVBwQNQSC/WI0QsZp1HNU7Sld0LOOSJiRtIUOvSC9ZnfMJkwHjnU/nC5jtQtfvrWttMyiYD6r7UMumhs5sZstNPOKlhCiuz6HTfBOrlTJpaWEq37Kgfj0xi5vJWWiJ+koxwxaQnMSEh4q15CceTBW08y9tOkescsPkFSxce8LPu1+EYaqSknTxjRhYCFpKQHDn4fGOXLag2dWJJyQbrLPA6ZxMGU5ZgcC+8cIzzMPMeDGajpnu1atFQxtL080cUH1iO4evLiEk/Xbvi0VKcyFDikjwiIVxKKiSoaiYnzb4x6HgvLmRxeIV4mis4lxhZrjDLiLhIJDuNBCrikwnRJj2pI8NCvjxF2grzSVDT6lJ3oQe4kfGA+KpJezdcaubRRFatID5pB8FiJQ9dDyWikYhMtCZi67mHLEpSki4Pn5Qj4vMBJYF+ow8o0hUhPxz3T2xZeTk3NQyf9seURvGEForXIgLVh8gsDscY2LdhkBcWSADCTianJPGHXHphDgpV3Qm1slRe2l+zfC5QwH3mcm/s84cJp8UpjfyjVtGAvM+pWSoADj2mr6HKmCXKWZlJcF+qCk6AIeOxt5rh+0zvsJ8zGDGlOLA90EebOUf0id9hPmYGP1BlwNOMWJhRrzcw3Y1vhPriIrPgyBNFLBqpL6e2Q/Fs6XaLNiUwNYNaIzQL/apPD2qf4gfhFixGYyb2fSFxrTBPkSsbSbwmVyrmHPGFWfdCRWrvbV4nPkZFA5uLUSelSj/AMjHbGTHzkFahlx+MYV0xbsJEWq6MXJFGbEJPQSfz3xrrzHDkN/58s7glXwiXceXBVMbUyTCLXG8OHKCfmSz9kJWIqDRmBC/jKvk19XnBLkejYMCMYUPZHpIEH+S8oiS/TAiFo7Vx1hSxhWvVDPWve3l6wpYm5LcS3jBYyWim8l5WSgldIeBeKq3wzSZATSSgDcJDcIUsSJc3DRSSpE4gacY70hu/ARmmpL7vz2QVw1OVKnALnf1RxeIdQOvCvMfqTUcLHjBqhzzXCElShqBc9gFzAxKnNgB1RokOkuDlPEEg94jzZeH+4ehDK4cFQQt7RG8co3mEu2RT9yv6R6PQcb6ciaKZV5GVL2QmSEqBOg16uiFfFZRHzvCPR6PoZdz57uKOLKYOb9ca+RUhQqkTSW2SlhqxYjyj0ejz3JrIq9zsxwTg79io10k5HCt28RPcbQsKLqDdAj0ejtlwckeRTr5QUW3kxU+QVOE0SEZlZkuDw13d8ej0QxTf3KLZIr7XV3sD49KOY7Xh/WFTErOeNuGsej0DO2DGh35osPYT3UXJSoNoxSxd99oLY7hq1qICk9o6zHo9Gxzbx2wZoqORpE9xCgOcoJBPFu2CvNggifOIN8oHiqPR6Bgd5DSXlGHlEvKS4BhIrpgewbsj7Ho682hYA2mlk1Ekv8A/RLd4is4wohAdj1x6PRPDwwz5EbFli4YDshVnSCpTOA5j0eiGV0PFaKTyLSpNEhiGbSBmMlJV7sfI9HZf40RXIs16wNBHfm9lE1rgsch8w8fI9EI+pFZLyjtjxFwUh4UsRQAnQWMej0NlFgB6igVOQySBvv0dXXB7BpARJDkv0R6PRyY8kvuuPY6p44/bUu5mq5bg3MDqDAjPWWUBlIN97HSPsehPGZZY4XEfwuOM5dMuCg1dSlUtEvLlOjiAFdh7pzAnZ1dr26BHo9F3llKEWzmlFRm0hd9g8wBzcwepsHCgDmI6AbeUej0cH1DJKMVTO/wME57N0nCEp+coxo/Q0jc8fI9HmLNk92ep9qHsf/Z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46038" y="-1265238"/>
            <a:ext cx="4800600" cy="2638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1394148"/>
            <a:ext cx="4520706" cy="2476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336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684291600"/>
              </p:ext>
            </p:extLst>
          </p:nvPr>
        </p:nvGraphicFramePr>
        <p:xfrm>
          <a:off x="179512" y="476672"/>
          <a:ext cx="8629805" cy="59766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71007"/>
                <a:gridCol w="4858798"/>
              </a:tblGrid>
              <a:tr h="2978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900" dirty="0" smtClean="0"/>
                        <a:t>Authors and Journals</a:t>
                      </a:r>
                      <a:endParaRPr lang="en-AU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900" dirty="0" smtClean="0"/>
                        <a:t>Case</a:t>
                      </a:r>
                      <a:r>
                        <a:rPr lang="en-US" sz="900" baseline="0" dirty="0" smtClean="0"/>
                        <a:t> report titles</a:t>
                      </a:r>
                      <a:endParaRPr lang="en-AU" sz="900" dirty="0"/>
                    </a:p>
                  </a:txBody>
                  <a:tcPr/>
                </a:tc>
              </a:tr>
              <a:tr h="650696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900" dirty="0" smtClean="0"/>
                        <a:t>Kahn JM, Müller HM, </a:t>
                      </a:r>
                      <a:r>
                        <a:rPr lang="en-AU" sz="900" dirty="0" err="1" smtClean="0"/>
                        <a:t>Kulier</a:t>
                      </a:r>
                      <a:r>
                        <a:rPr lang="en-AU" sz="900" dirty="0" smtClean="0"/>
                        <a:t> A, </a:t>
                      </a:r>
                      <a:r>
                        <a:rPr lang="en-AU" sz="900" dirty="0" err="1" smtClean="0"/>
                        <a:t>Keusch-Preininger</a:t>
                      </a:r>
                      <a:r>
                        <a:rPr lang="en-AU" sz="900" dirty="0" smtClean="0"/>
                        <a:t> A, </a:t>
                      </a:r>
                      <a:r>
                        <a:rPr lang="en-AU" sz="900" dirty="0" err="1" smtClean="0"/>
                        <a:t>Tscheliessnigg</a:t>
                      </a:r>
                      <a:r>
                        <a:rPr lang="en-AU" sz="900" dirty="0" smtClean="0"/>
                        <a:t> KH.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900" dirty="0" err="1" smtClean="0"/>
                        <a:t>Anesth</a:t>
                      </a:r>
                      <a:r>
                        <a:rPr lang="en-AU" sz="900" dirty="0" smtClean="0"/>
                        <a:t> </a:t>
                      </a:r>
                      <a:r>
                        <a:rPr lang="en-AU" sz="900" dirty="0" err="1" smtClean="0"/>
                        <a:t>Analg</a:t>
                      </a:r>
                      <a:r>
                        <a:rPr lang="en-AU" sz="900" dirty="0" smtClean="0"/>
                        <a:t>. 2006 May;102(5):1597-8.</a:t>
                      </a:r>
                      <a:endParaRPr lang="en-AU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AU" sz="900" dirty="0" err="1" smtClean="0"/>
                        <a:t>Veno</a:t>
                      </a:r>
                      <a:r>
                        <a:rPr lang="en-AU" sz="900" dirty="0" smtClean="0"/>
                        <a:t>-arterial extracorporeal membrane oxygenation in acute respiratory distress syndrome caused by </a:t>
                      </a:r>
                      <a:r>
                        <a:rPr lang="en-AU" sz="900" b="1" dirty="0" err="1" smtClean="0"/>
                        <a:t>leptospire</a:t>
                      </a:r>
                      <a:r>
                        <a:rPr lang="en-AU" sz="900" b="1" dirty="0" smtClean="0"/>
                        <a:t> sepsis</a:t>
                      </a:r>
                      <a:r>
                        <a:rPr lang="en-AU" sz="900" dirty="0" smtClean="0"/>
                        <a:t>.</a:t>
                      </a:r>
                    </a:p>
                  </a:txBody>
                  <a:tcPr/>
                </a:tc>
              </a:tr>
              <a:tr h="82815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AU" sz="900" dirty="0" err="1" smtClean="0"/>
                        <a:t>Lamarche</a:t>
                      </a:r>
                      <a:r>
                        <a:rPr lang="en-AU" sz="900" dirty="0" smtClean="0"/>
                        <a:t> Y, Cheung A, </a:t>
                      </a:r>
                      <a:r>
                        <a:rPr lang="en-AU" sz="900" dirty="0" err="1" smtClean="0"/>
                        <a:t>Walley</a:t>
                      </a:r>
                      <a:r>
                        <a:rPr lang="en-AU" sz="900" dirty="0" smtClean="0"/>
                        <a:t> KR, </a:t>
                      </a:r>
                      <a:r>
                        <a:rPr lang="en-AU" sz="900" dirty="0" err="1" smtClean="0"/>
                        <a:t>Dodek</a:t>
                      </a:r>
                      <a:r>
                        <a:rPr lang="en-AU" sz="900" dirty="0" smtClean="0"/>
                        <a:t> P.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en-AU" sz="900" dirty="0" smtClean="0"/>
                        <a:t>J </a:t>
                      </a:r>
                      <a:r>
                        <a:rPr lang="en-AU" sz="900" dirty="0" err="1" smtClean="0"/>
                        <a:t>Thorac</a:t>
                      </a:r>
                      <a:r>
                        <a:rPr lang="en-AU" sz="900" dirty="0" smtClean="0"/>
                        <a:t> </a:t>
                      </a:r>
                      <a:r>
                        <a:rPr lang="en-AU" sz="900" dirty="0" err="1" smtClean="0"/>
                        <a:t>Cardiovasc</a:t>
                      </a:r>
                      <a:r>
                        <a:rPr lang="en-AU" sz="900" dirty="0" smtClean="0"/>
                        <a:t> Surg. 2009 Jul;138(1):246-7. </a:t>
                      </a:r>
                      <a:r>
                        <a:rPr lang="en-AU" sz="900" dirty="0" err="1" smtClean="0"/>
                        <a:t>doi</a:t>
                      </a:r>
                      <a:r>
                        <a:rPr lang="en-AU" sz="900" dirty="0" smtClean="0"/>
                        <a:t>: 10.1016/j.jtcvs.2008.05.030. </a:t>
                      </a:r>
                      <a:r>
                        <a:rPr lang="en-AU" sz="900" dirty="0" err="1" smtClean="0"/>
                        <a:t>Epub</a:t>
                      </a:r>
                      <a:r>
                        <a:rPr lang="en-AU" sz="900" dirty="0" smtClean="0"/>
                        <a:t> 2008 Aug 15. No abstract available.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AU" sz="900" dirty="0" smtClean="0"/>
                        <a:t>Combined use of extracorporeal membrane oxygenation and activated protein C for </a:t>
                      </a:r>
                      <a:r>
                        <a:rPr lang="en-AU" sz="900" b="1" dirty="0" smtClean="0"/>
                        <a:t>severe acute respiratory distress syndrome and septic shock</a:t>
                      </a:r>
                      <a:r>
                        <a:rPr lang="en-AU" sz="900" dirty="0" smtClean="0"/>
                        <a:t>.</a:t>
                      </a:r>
                    </a:p>
                  </a:txBody>
                  <a:tcPr/>
                </a:tc>
              </a:tr>
              <a:tr h="650696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900" dirty="0" smtClean="0"/>
                        <a:t>Vohra HA, Adamson L, </a:t>
                      </a:r>
                      <a:r>
                        <a:rPr lang="en-AU" sz="900" dirty="0" err="1" smtClean="0"/>
                        <a:t>Weeden</a:t>
                      </a:r>
                      <a:r>
                        <a:rPr lang="en-AU" sz="900" dirty="0" smtClean="0"/>
                        <a:t> DF, Haw MP.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900" dirty="0" smtClean="0"/>
                        <a:t>Ann </a:t>
                      </a:r>
                      <a:r>
                        <a:rPr lang="en-AU" sz="900" dirty="0" err="1" smtClean="0"/>
                        <a:t>Thorac</a:t>
                      </a:r>
                      <a:r>
                        <a:rPr lang="en-AU" sz="900" dirty="0" smtClean="0"/>
                        <a:t> Surg. 2009 Jan;87(1):e4-5. </a:t>
                      </a:r>
                      <a:r>
                        <a:rPr lang="en-AU" sz="900" dirty="0" err="1" smtClean="0"/>
                        <a:t>doi</a:t>
                      </a:r>
                      <a:r>
                        <a:rPr lang="en-AU" sz="900" dirty="0" smtClean="0"/>
                        <a:t>: 10.1016/j.athoracsur.2008.07.077.</a:t>
                      </a:r>
                      <a:endParaRPr lang="en-AU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AU" sz="900" dirty="0" smtClean="0"/>
                        <a:t>Use of extracorporeal membrane oxygenation in the management of septic shock with severe cardiac dysfunction after </a:t>
                      </a:r>
                      <a:r>
                        <a:rPr lang="en-AU" sz="900" b="1" dirty="0" err="1" smtClean="0"/>
                        <a:t>Ravitch</a:t>
                      </a:r>
                      <a:r>
                        <a:rPr lang="en-AU" sz="900" b="1" dirty="0" smtClean="0"/>
                        <a:t> procedure</a:t>
                      </a:r>
                      <a:r>
                        <a:rPr lang="en-AU" sz="900" dirty="0" smtClean="0"/>
                        <a:t>.</a:t>
                      </a:r>
                    </a:p>
                  </a:txBody>
                  <a:tcPr/>
                </a:tc>
              </a:tr>
              <a:tr h="650696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900" dirty="0" smtClean="0"/>
                        <a:t>Vohra HA1, Jones C, Viola N, Haw MP.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900" dirty="0" smtClean="0"/>
                        <a:t>Interact </a:t>
                      </a:r>
                      <a:r>
                        <a:rPr lang="en-AU" sz="900" dirty="0" err="1" smtClean="0"/>
                        <a:t>Cardiovasc</a:t>
                      </a:r>
                      <a:r>
                        <a:rPr lang="en-AU" sz="900" dirty="0" smtClean="0"/>
                        <a:t> </a:t>
                      </a:r>
                      <a:r>
                        <a:rPr lang="en-AU" sz="900" dirty="0" err="1" smtClean="0"/>
                        <a:t>Thorac</a:t>
                      </a:r>
                      <a:r>
                        <a:rPr lang="en-AU" sz="900" dirty="0" smtClean="0"/>
                        <a:t> Surg. 2009 Feb;8(2):272-4. </a:t>
                      </a:r>
                      <a:r>
                        <a:rPr lang="en-AU" sz="900" dirty="0" err="1" smtClean="0"/>
                        <a:t>doi</a:t>
                      </a:r>
                      <a:r>
                        <a:rPr lang="en-AU" sz="900" dirty="0" smtClean="0"/>
                        <a:t>: 10.1510/icvts.2008.189407. </a:t>
                      </a:r>
                      <a:r>
                        <a:rPr lang="en-AU" sz="900" dirty="0" err="1" smtClean="0"/>
                        <a:t>Epub</a:t>
                      </a:r>
                      <a:r>
                        <a:rPr lang="en-AU" sz="900" dirty="0" smtClean="0"/>
                        <a:t> 2008 Nov 10.</a:t>
                      </a:r>
                      <a:endParaRPr lang="en-AU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AU" sz="900" dirty="0" smtClean="0"/>
                        <a:t>Use of extra corporeal membrane oxygenation in the management of sepsis secondary to an </a:t>
                      </a:r>
                      <a:r>
                        <a:rPr lang="en-AU" sz="900" b="1" dirty="0" smtClean="0"/>
                        <a:t>infected right ventricle-to-pulmonary artery </a:t>
                      </a:r>
                      <a:r>
                        <a:rPr lang="en-AU" sz="900" b="1" dirty="0" err="1" smtClean="0"/>
                        <a:t>Contegra</a:t>
                      </a:r>
                      <a:r>
                        <a:rPr lang="en-AU" sz="900" b="1" dirty="0" smtClean="0"/>
                        <a:t> conduit </a:t>
                      </a:r>
                      <a:r>
                        <a:rPr lang="en-AU" sz="900" dirty="0" smtClean="0"/>
                        <a:t>in an adult patient.</a:t>
                      </a:r>
                    </a:p>
                  </a:txBody>
                  <a:tcPr/>
                </a:tc>
              </a:tr>
              <a:tr h="650696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900" dirty="0" err="1" smtClean="0"/>
                        <a:t>Firstenberg</a:t>
                      </a:r>
                      <a:r>
                        <a:rPr lang="en-AU" sz="900" dirty="0" smtClean="0"/>
                        <a:t> MS1, </a:t>
                      </a:r>
                      <a:r>
                        <a:rPr lang="en-AU" sz="900" dirty="0" err="1" smtClean="0"/>
                        <a:t>Blais</a:t>
                      </a:r>
                      <a:r>
                        <a:rPr lang="en-AU" sz="900" dirty="0" smtClean="0"/>
                        <a:t> D, Abel E, Louis LB, Sun B, </a:t>
                      </a:r>
                      <a:r>
                        <a:rPr lang="en-AU" sz="900" dirty="0" err="1" smtClean="0"/>
                        <a:t>Mangino</a:t>
                      </a:r>
                      <a:r>
                        <a:rPr lang="en-AU" sz="900" dirty="0" smtClean="0"/>
                        <a:t> JE. Heart </a:t>
                      </a:r>
                      <a:r>
                        <a:rPr lang="en-AU" sz="900" dirty="0" err="1" smtClean="0"/>
                        <a:t>Surg</a:t>
                      </a:r>
                      <a:r>
                        <a:rPr lang="en-AU" sz="900" dirty="0" smtClean="0"/>
                        <a:t> Forum. 2010 Dec;13(6):E376-8. </a:t>
                      </a:r>
                      <a:r>
                        <a:rPr lang="en-AU" sz="900" dirty="0" err="1" smtClean="0"/>
                        <a:t>doi</a:t>
                      </a:r>
                      <a:r>
                        <a:rPr lang="en-AU" sz="900" dirty="0" smtClean="0"/>
                        <a:t>: 10.1532/HSF98.20101072.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900" b="1" dirty="0" smtClean="0"/>
                        <a:t>Fulminant Neisseria </a:t>
                      </a:r>
                      <a:r>
                        <a:rPr lang="en-AU" sz="900" b="1" dirty="0" err="1" smtClean="0"/>
                        <a:t>meningitidis</a:t>
                      </a:r>
                      <a:r>
                        <a:rPr lang="en-AU" sz="900" dirty="0" smtClean="0"/>
                        <a:t>: role for extracorporeal membrane oxygenation.</a:t>
                      </a:r>
                    </a:p>
                  </a:txBody>
                  <a:tcPr/>
                </a:tc>
              </a:tr>
              <a:tr h="473234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900" dirty="0" err="1" smtClean="0"/>
                        <a:t>MacLaren</a:t>
                      </a:r>
                      <a:r>
                        <a:rPr lang="en-AU" sz="900" dirty="0" smtClean="0"/>
                        <a:t> G1, Cove M, </a:t>
                      </a:r>
                      <a:r>
                        <a:rPr lang="en-AU" sz="900" dirty="0" err="1" smtClean="0"/>
                        <a:t>Kofidis</a:t>
                      </a:r>
                      <a:r>
                        <a:rPr lang="en-AU" sz="900" dirty="0" smtClean="0"/>
                        <a:t> T. Ann </a:t>
                      </a:r>
                      <a:r>
                        <a:rPr lang="en-AU" sz="900" dirty="0" err="1" smtClean="0"/>
                        <a:t>Thorac</a:t>
                      </a:r>
                      <a:r>
                        <a:rPr lang="en-AU" sz="900" dirty="0" smtClean="0"/>
                        <a:t> Surg. 2010 Sep;90(3):e34-5. </a:t>
                      </a:r>
                      <a:r>
                        <a:rPr lang="en-AU" sz="900" dirty="0" err="1" smtClean="0"/>
                        <a:t>doi</a:t>
                      </a:r>
                      <a:r>
                        <a:rPr lang="en-AU" sz="900" dirty="0" smtClean="0"/>
                        <a:t>: 10.1016/j.athoracsur.2010.06.019.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900" dirty="0" smtClean="0"/>
                        <a:t>Central extracorporeal membrane oxygenation for </a:t>
                      </a:r>
                      <a:r>
                        <a:rPr lang="en-AU" sz="900" b="1" dirty="0" smtClean="0"/>
                        <a:t>septic shock in an adult with H1N1</a:t>
                      </a:r>
                      <a:r>
                        <a:rPr lang="en-AU" sz="900" dirty="0" smtClean="0"/>
                        <a:t> influenza.</a:t>
                      </a:r>
                    </a:p>
                  </a:txBody>
                  <a:tcPr/>
                </a:tc>
              </a:tr>
              <a:tr h="650696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900" dirty="0" err="1" smtClean="0"/>
                        <a:t>Firstenberg</a:t>
                      </a:r>
                      <a:r>
                        <a:rPr lang="en-AU" sz="900" dirty="0" smtClean="0"/>
                        <a:t> MS1, Abel E, </a:t>
                      </a:r>
                      <a:r>
                        <a:rPr lang="en-AU" sz="900" dirty="0" err="1" smtClean="0"/>
                        <a:t>Blais</a:t>
                      </a:r>
                      <a:r>
                        <a:rPr lang="en-AU" sz="900" dirty="0" smtClean="0"/>
                        <a:t> D, Louis LB, Steinberg S, Sai-</a:t>
                      </a:r>
                      <a:r>
                        <a:rPr lang="en-AU" sz="900" dirty="0" err="1" smtClean="0"/>
                        <a:t>Sudhakar</a:t>
                      </a:r>
                      <a:r>
                        <a:rPr lang="en-AU" sz="900" dirty="0" smtClean="0"/>
                        <a:t> C, Martin S, Sun B. Am Surg. 2010 Nov;76(11):1287-9.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AU" sz="900" dirty="0" smtClean="0"/>
                        <a:t>The use of extracorporeal membrane oxygenation in </a:t>
                      </a:r>
                      <a:r>
                        <a:rPr lang="en-AU" sz="900" b="1" dirty="0" smtClean="0"/>
                        <a:t>severe necrotizing soft tissue infections</a:t>
                      </a:r>
                      <a:r>
                        <a:rPr lang="en-AU" sz="900" dirty="0" smtClean="0"/>
                        <a:t> complicated by septic shock.</a:t>
                      </a:r>
                    </a:p>
                  </a:txBody>
                  <a:tcPr/>
                </a:tc>
              </a:tr>
              <a:tr h="473234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900" dirty="0" smtClean="0"/>
                        <a:t>Kamath SS, Mason K.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900" dirty="0" smtClean="0"/>
                        <a:t>Ann </a:t>
                      </a:r>
                      <a:r>
                        <a:rPr lang="en-AU" sz="900" dirty="0" err="1" smtClean="0"/>
                        <a:t>Thorac</a:t>
                      </a:r>
                      <a:r>
                        <a:rPr lang="en-AU" sz="900" dirty="0" smtClean="0"/>
                        <a:t> </a:t>
                      </a:r>
                      <a:r>
                        <a:rPr lang="en-AU" sz="900" dirty="0" err="1" smtClean="0"/>
                        <a:t>Cardiovasc</a:t>
                      </a:r>
                      <a:r>
                        <a:rPr lang="en-AU" sz="900" dirty="0" smtClean="0"/>
                        <a:t> Surg. 2011;17(4):397-9. Review.</a:t>
                      </a:r>
                      <a:endParaRPr lang="en-AU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AU" sz="900" dirty="0" smtClean="0"/>
                        <a:t>Extra-corporeal membrane oxygenation in a patient with </a:t>
                      </a:r>
                      <a:r>
                        <a:rPr lang="en-AU" sz="900" b="1" dirty="0" err="1" smtClean="0"/>
                        <a:t>Fusobacterium</a:t>
                      </a:r>
                      <a:r>
                        <a:rPr lang="en-AU" sz="900" b="1" dirty="0" smtClean="0"/>
                        <a:t> sepsis</a:t>
                      </a:r>
                      <a:r>
                        <a:rPr lang="en-AU" sz="900" dirty="0" smtClean="0"/>
                        <a:t>: a case report and review of literature.</a:t>
                      </a:r>
                    </a:p>
                  </a:txBody>
                  <a:tcPr/>
                </a:tc>
              </a:tr>
              <a:tr h="650696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900" dirty="0" err="1" smtClean="0"/>
                        <a:t>Gorjup</a:t>
                      </a:r>
                      <a:r>
                        <a:rPr lang="en-AU" sz="900" dirty="0" smtClean="0"/>
                        <a:t> V1, </a:t>
                      </a:r>
                      <a:r>
                        <a:rPr lang="en-AU" sz="900" dirty="0" err="1" smtClean="0"/>
                        <a:t>Fister</a:t>
                      </a:r>
                      <a:r>
                        <a:rPr lang="en-AU" sz="900" dirty="0" smtClean="0"/>
                        <a:t> M, </a:t>
                      </a:r>
                      <a:r>
                        <a:rPr lang="en-AU" sz="900" dirty="0" err="1" smtClean="0"/>
                        <a:t>Noc</a:t>
                      </a:r>
                      <a:r>
                        <a:rPr lang="en-AU" sz="900" dirty="0" smtClean="0"/>
                        <a:t> M, </a:t>
                      </a:r>
                      <a:r>
                        <a:rPr lang="en-AU" sz="900" dirty="0" err="1" smtClean="0"/>
                        <a:t>Rajic</a:t>
                      </a:r>
                      <a:r>
                        <a:rPr lang="en-AU" sz="900" dirty="0" smtClean="0"/>
                        <a:t> V, </a:t>
                      </a:r>
                      <a:r>
                        <a:rPr lang="en-AU" sz="900" dirty="0" err="1" smtClean="0"/>
                        <a:t>Ribaric</a:t>
                      </a:r>
                      <a:r>
                        <a:rPr lang="en-AU" sz="900" dirty="0" smtClean="0"/>
                        <a:t> SF. </a:t>
                      </a:r>
                      <a:r>
                        <a:rPr lang="en-AU" sz="900" dirty="0" err="1" smtClean="0"/>
                        <a:t>Respir</a:t>
                      </a:r>
                      <a:r>
                        <a:rPr lang="en-AU" sz="900" dirty="0" smtClean="0"/>
                        <a:t> Care. 2012 Jul;57(7):1178-81. </a:t>
                      </a:r>
                      <a:r>
                        <a:rPr lang="en-AU" sz="900" dirty="0" err="1" smtClean="0"/>
                        <a:t>doi</a:t>
                      </a:r>
                      <a:r>
                        <a:rPr lang="en-AU" sz="900" dirty="0" smtClean="0"/>
                        <a:t>: 10.4187/respcare.01393. </a:t>
                      </a:r>
                      <a:r>
                        <a:rPr lang="en-AU" sz="900" dirty="0" err="1" smtClean="0"/>
                        <a:t>Epub</a:t>
                      </a:r>
                      <a:r>
                        <a:rPr lang="en-AU" sz="900" dirty="0" smtClean="0"/>
                        <a:t> 2012 Feb 24.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AU" sz="900" dirty="0" smtClean="0"/>
                        <a:t>Treatment of sepsis and ARDS with extracorporeal membrane oxygenation and interventional lung assist membrane ventilator in a patient with </a:t>
                      </a:r>
                      <a:r>
                        <a:rPr lang="en-AU" sz="900" b="1" dirty="0" smtClean="0"/>
                        <a:t>acute lymphoblastic </a:t>
                      </a:r>
                      <a:r>
                        <a:rPr lang="en-AU" sz="900" b="1" dirty="0" err="1" smtClean="0"/>
                        <a:t>leukemia</a:t>
                      </a:r>
                      <a:r>
                        <a:rPr lang="en-AU" sz="900" dirty="0" smtClean="0"/>
                        <a:t>. (F/18,</a:t>
                      </a:r>
                      <a:r>
                        <a:rPr lang="en-AU" sz="900" baseline="0" dirty="0" smtClean="0"/>
                        <a:t> S. epidermidis, VV-ECMO then </a:t>
                      </a:r>
                      <a:r>
                        <a:rPr lang="en-AU" sz="900" baseline="0" dirty="0" err="1" smtClean="0"/>
                        <a:t>Novalung</a:t>
                      </a:r>
                      <a:r>
                        <a:rPr lang="en-AU" sz="900" baseline="0" dirty="0" smtClean="0"/>
                        <a:t>)</a:t>
                      </a:r>
                      <a:endParaRPr lang="en-AU" sz="900" dirty="0" smtClean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81124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2770640"/>
              </p:ext>
            </p:extLst>
          </p:nvPr>
        </p:nvGraphicFramePr>
        <p:xfrm>
          <a:off x="251520" y="476672"/>
          <a:ext cx="8496944" cy="59719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76464"/>
                <a:gridCol w="4320480"/>
              </a:tblGrid>
              <a:tr h="360040">
                <a:tc>
                  <a:txBody>
                    <a:bodyPr/>
                    <a:lstStyle/>
                    <a:p>
                      <a:r>
                        <a:rPr lang="en-US" altLang="zh-HK" sz="1050" dirty="0" smtClean="0"/>
                        <a:t>Authors</a:t>
                      </a:r>
                      <a:r>
                        <a:rPr lang="en-US" altLang="zh-HK" sz="1050" baseline="0" dirty="0" smtClean="0"/>
                        <a:t> </a:t>
                      </a:r>
                      <a:r>
                        <a:rPr lang="en-US" altLang="zh-HK" sz="1050" dirty="0" smtClean="0"/>
                        <a:t>and Journals</a:t>
                      </a:r>
                      <a:endParaRPr lang="zh-HK" altLang="en-US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HK" sz="1050" dirty="0" smtClean="0"/>
                        <a:t>Case report titles</a:t>
                      </a:r>
                      <a:endParaRPr lang="zh-HK" altLang="en-US" sz="1050" dirty="0"/>
                    </a:p>
                  </a:txBody>
                  <a:tcPr/>
                </a:tc>
              </a:tr>
              <a:tr h="389943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050" dirty="0" smtClean="0"/>
                        <a:t>Gabel E1, </a:t>
                      </a:r>
                      <a:r>
                        <a:rPr lang="en-AU" sz="1050" dirty="0" err="1" smtClean="0"/>
                        <a:t>Gudzenko</a:t>
                      </a:r>
                      <a:r>
                        <a:rPr lang="en-AU" sz="1050" dirty="0" smtClean="0"/>
                        <a:t> V, Cruz D, </a:t>
                      </a:r>
                      <a:r>
                        <a:rPr lang="en-AU" sz="1050" dirty="0" err="1" smtClean="0"/>
                        <a:t>Ardehali</a:t>
                      </a:r>
                      <a:r>
                        <a:rPr lang="en-AU" sz="1050" dirty="0" smtClean="0"/>
                        <a:t> A, Fink MP. J Intensive Care Med. 2013 Dec 25. [</a:t>
                      </a:r>
                      <a:r>
                        <a:rPr lang="en-AU" sz="1050" dirty="0" err="1" smtClean="0"/>
                        <a:t>Epub</a:t>
                      </a:r>
                      <a:r>
                        <a:rPr lang="en-AU" sz="1050" dirty="0" smtClean="0"/>
                        <a:t> ahead of print]</a:t>
                      </a:r>
                      <a:endParaRPr lang="en-AU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AU" sz="1050" dirty="0" smtClean="0"/>
                        <a:t>Successful Use of Extracorporeal Membrane Oxygenation in an Adult Patient With </a:t>
                      </a:r>
                      <a:r>
                        <a:rPr lang="en-AU" sz="1050" b="1" dirty="0" smtClean="0"/>
                        <a:t>Toxic Shock-Induced Heart Failure</a:t>
                      </a:r>
                      <a:r>
                        <a:rPr lang="en-AU" sz="1050" dirty="0" smtClean="0"/>
                        <a:t>.</a:t>
                      </a:r>
                    </a:p>
                  </a:txBody>
                  <a:tcPr/>
                </a:tc>
              </a:tr>
              <a:tr h="43204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050" dirty="0" smtClean="0"/>
                        <a:t>Hagiwara S, Murata M, Aoki M, Kaneko M, </a:t>
                      </a:r>
                      <a:r>
                        <a:rPr lang="en-AU" sz="1050" dirty="0" err="1" smtClean="0"/>
                        <a:t>Oshima</a:t>
                      </a:r>
                      <a:r>
                        <a:rPr lang="en-AU" sz="1050" dirty="0" smtClean="0"/>
                        <a:t> K. </a:t>
                      </a:r>
                      <a:r>
                        <a:rPr lang="en-AU" sz="1050" dirty="0" err="1" smtClean="0"/>
                        <a:t>Hippokratia</a:t>
                      </a:r>
                      <a:r>
                        <a:rPr lang="en-AU" sz="1050" dirty="0" smtClean="0"/>
                        <a:t>. 2013 Apr;17(2):171-3.</a:t>
                      </a:r>
                      <a:endParaRPr lang="en-AU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AU" sz="1050" dirty="0" smtClean="0"/>
                        <a:t>Septic shock caused by </a:t>
                      </a:r>
                      <a:r>
                        <a:rPr lang="en-AU" sz="1050" b="1" dirty="0" err="1" smtClean="0"/>
                        <a:t>Klebsiella</a:t>
                      </a:r>
                      <a:r>
                        <a:rPr lang="en-AU" sz="1050" b="1" dirty="0" smtClean="0"/>
                        <a:t> </a:t>
                      </a:r>
                      <a:r>
                        <a:rPr lang="en-AU" sz="1050" b="1" dirty="0" err="1" smtClean="0"/>
                        <a:t>oxytoca</a:t>
                      </a:r>
                      <a:r>
                        <a:rPr lang="en-AU" sz="1050" dirty="0" smtClean="0"/>
                        <a:t>: An autopsy case and a survival case with driving Extracorporeal Membrane Oxygenation.</a:t>
                      </a:r>
                    </a:p>
                  </a:txBody>
                  <a:tcPr/>
                </a:tc>
              </a:tr>
              <a:tr h="43204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AU" sz="1050" dirty="0" smtClean="0"/>
                        <a:t>Orr C1, McCarthy C, </a:t>
                      </a:r>
                      <a:r>
                        <a:rPr lang="en-AU" sz="1050" dirty="0" err="1" smtClean="0"/>
                        <a:t>Gunaratnam</a:t>
                      </a:r>
                      <a:r>
                        <a:rPr lang="en-AU" sz="1050" dirty="0" smtClean="0"/>
                        <a:t> C, Kearns G. </a:t>
                      </a:r>
                      <a:r>
                        <a:rPr lang="en-AU" sz="1050" dirty="0" err="1" smtClean="0"/>
                        <a:t>Ir</a:t>
                      </a:r>
                      <a:r>
                        <a:rPr lang="en-AU" sz="1050" dirty="0" smtClean="0"/>
                        <a:t> Med J. 2013 Jul-Aug;106(7):213-4.</a:t>
                      </a:r>
                      <a:endParaRPr lang="en-AU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AU" sz="1050" b="1" dirty="0" smtClean="0"/>
                        <a:t>Life threatening sepsis while on high dose steroids</a:t>
                      </a:r>
                      <a:r>
                        <a:rPr lang="en-AU" sz="1050" dirty="0" smtClean="0"/>
                        <a:t> requiring extra-corporeal membrane oxygenation.</a:t>
                      </a:r>
                    </a:p>
                  </a:txBody>
                  <a:tcPr/>
                </a:tc>
              </a:tr>
              <a:tr h="677975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050" dirty="0" smtClean="0"/>
                        <a:t>van der Geest PJ, van der </a:t>
                      </a:r>
                      <a:r>
                        <a:rPr lang="en-AU" sz="1050" dirty="0" err="1" smtClean="0"/>
                        <a:t>Jagt</a:t>
                      </a:r>
                      <a:r>
                        <a:rPr lang="en-AU" sz="1050" dirty="0" smtClean="0"/>
                        <a:t> M, van </a:t>
                      </a:r>
                      <a:r>
                        <a:rPr lang="en-AU" sz="1050" dirty="0" err="1" smtClean="0"/>
                        <a:t>Thiel</a:t>
                      </a:r>
                      <a:r>
                        <a:rPr lang="en-AU" sz="1050" dirty="0" smtClean="0"/>
                        <a:t> R, van </a:t>
                      </a:r>
                      <a:r>
                        <a:rPr lang="en-AU" sz="1050" dirty="0" err="1" smtClean="0"/>
                        <a:t>Bommel</a:t>
                      </a:r>
                      <a:r>
                        <a:rPr lang="en-AU" sz="1050" dirty="0" smtClean="0"/>
                        <a:t> J. </a:t>
                      </a:r>
                      <a:r>
                        <a:rPr lang="en-AU" sz="1050" dirty="0" err="1" smtClean="0"/>
                        <a:t>Anaesth</a:t>
                      </a:r>
                      <a:r>
                        <a:rPr lang="en-AU" sz="1050" dirty="0" smtClean="0"/>
                        <a:t> Intensive Care. 2013 Mar;41(2):262-3.</a:t>
                      </a:r>
                      <a:endParaRPr lang="en-AU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AU" sz="1050" dirty="0" smtClean="0"/>
                        <a:t>Acute respiratory distress syndrome with refractory </a:t>
                      </a:r>
                      <a:r>
                        <a:rPr lang="en-AU" sz="1050" dirty="0" err="1" smtClean="0"/>
                        <a:t>hypoxaemia</a:t>
                      </a:r>
                      <a:r>
                        <a:rPr lang="en-AU" sz="1050" dirty="0" smtClean="0"/>
                        <a:t> and severe septic shock caused by </a:t>
                      </a:r>
                      <a:r>
                        <a:rPr lang="en-AU" sz="1050" b="1" dirty="0" err="1" smtClean="0"/>
                        <a:t>melioidosis</a:t>
                      </a:r>
                      <a:r>
                        <a:rPr lang="en-AU" sz="1050" dirty="0" smtClean="0"/>
                        <a:t>: successful treatment with </a:t>
                      </a:r>
                      <a:r>
                        <a:rPr lang="en-AU" sz="1050" dirty="0" err="1" smtClean="0"/>
                        <a:t>veno</a:t>
                      </a:r>
                      <a:r>
                        <a:rPr lang="en-AU" sz="1050" dirty="0" smtClean="0"/>
                        <a:t>-venous extracorporeal membrane oxygenation.</a:t>
                      </a:r>
                    </a:p>
                  </a:txBody>
                  <a:tcPr/>
                </a:tc>
              </a:tr>
              <a:tr h="47415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AU" sz="1050" dirty="0" smtClean="0"/>
                        <a:t>Gabel E, </a:t>
                      </a:r>
                      <a:r>
                        <a:rPr lang="en-AU" sz="1050" dirty="0" err="1" smtClean="0"/>
                        <a:t>Gudzenko</a:t>
                      </a:r>
                      <a:r>
                        <a:rPr lang="en-AU" sz="1050" dirty="0" smtClean="0"/>
                        <a:t> V, Cruz D, </a:t>
                      </a:r>
                      <a:r>
                        <a:rPr lang="en-AU" sz="1050" dirty="0" err="1" smtClean="0"/>
                        <a:t>Ardehali</a:t>
                      </a:r>
                      <a:r>
                        <a:rPr lang="en-AU" sz="1050" dirty="0" smtClean="0"/>
                        <a:t> A, Fink MP.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en-AU" sz="1050" dirty="0" smtClean="0"/>
                        <a:t>J Intensive Care Med. 2013 Dec 25. [</a:t>
                      </a:r>
                      <a:r>
                        <a:rPr lang="en-AU" sz="1050" dirty="0" err="1" smtClean="0"/>
                        <a:t>Epub</a:t>
                      </a:r>
                      <a:r>
                        <a:rPr lang="en-AU" sz="1050" dirty="0" smtClean="0"/>
                        <a:t> ahead of print]</a:t>
                      </a:r>
                      <a:endParaRPr lang="en-AU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050" dirty="0" smtClean="0"/>
                        <a:t>Successful Use of Extracorporeal Membrane Oxygenation in an Adult Patient With </a:t>
                      </a:r>
                      <a:r>
                        <a:rPr lang="en-AU" sz="1050" b="1" dirty="0" smtClean="0"/>
                        <a:t>Toxic Shock-Induced Heart Failure</a:t>
                      </a:r>
                      <a:r>
                        <a:rPr lang="en-AU" sz="1050" dirty="0" smtClean="0"/>
                        <a:t>.</a:t>
                      </a:r>
                    </a:p>
                  </a:txBody>
                  <a:tcPr/>
                </a:tc>
              </a:tr>
              <a:tr h="677975">
                <a:tc>
                  <a:txBody>
                    <a:bodyPr/>
                    <a:lstStyle/>
                    <a:p>
                      <a:r>
                        <a:rPr lang="en-US" altLang="zh-HK" sz="1050" dirty="0" smtClean="0"/>
                        <a:t>J Intensive Care. 2014 Feb 18;2(1):13. </a:t>
                      </a:r>
                      <a:r>
                        <a:rPr lang="en-US" altLang="zh-HK" sz="1050" dirty="0" err="1" smtClean="0"/>
                        <a:t>doi</a:t>
                      </a:r>
                      <a:r>
                        <a:rPr lang="en-US" altLang="zh-HK" sz="1050" dirty="0" smtClean="0"/>
                        <a:t>: 10.1186/2052-0492-2-13. </a:t>
                      </a:r>
                      <a:r>
                        <a:rPr lang="en-US" altLang="zh-HK" sz="1050" dirty="0" err="1" smtClean="0"/>
                        <a:t>eCollection</a:t>
                      </a:r>
                      <a:r>
                        <a:rPr lang="en-US" altLang="zh-HK" sz="1050" dirty="0" smtClean="0"/>
                        <a:t> 2014.</a:t>
                      </a:r>
                    </a:p>
                    <a:p>
                      <a:r>
                        <a:rPr lang="en-US" altLang="zh-HK" sz="1050" dirty="0" smtClean="0"/>
                        <a:t>Endo A1, </a:t>
                      </a:r>
                      <a:r>
                        <a:rPr lang="en-US" altLang="zh-HK" sz="1050" dirty="0" err="1" smtClean="0"/>
                        <a:t>Shiraishi</a:t>
                      </a:r>
                      <a:r>
                        <a:rPr lang="en-US" altLang="zh-HK" sz="1050" dirty="0" smtClean="0"/>
                        <a:t> A1, </a:t>
                      </a:r>
                      <a:r>
                        <a:rPr lang="en-US" altLang="zh-HK" sz="1050" dirty="0" err="1" smtClean="0"/>
                        <a:t>Aiboshi</a:t>
                      </a:r>
                      <a:r>
                        <a:rPr lang="en-US" altLang="zh-HK" sz="1050" dirty="0" smtClean="0"/>
                        <a:t> J1, Hayashi Y2, </a:t>
                      </a:r>
                      <a:r>
                        <a:rPr lang="en-US" altLang="zh-HK" sz="1050" dirty="0" err="1" smtClean="0"/>
                        <a:t>Otomo</a:t>
                      </a:r>
                      <a:r>
                        <a:rPr lang="en-US" altLang="zh-HK" sz="1050" dirty="0" smtClean="0"/>
                        <a:t> Y1.</a:t>
                      </a:r>
                      <a:endParaRPr lang="zh-HK" altLang="en-US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HK" sz="1050" dirty="0" smtClean="0"/>
                        <a:t>A case of </a:t>
                      </a:r>
                      <a:r>
                        <a:rPr lang="en-US" altLang="zh-HK" sz="1050" dirty="0" err="1" smtClean="0"/>
                        <a:t>purpura</a:t>
                      </a:r>
                      <a:r>
                        <a:rPr lang="en-US" altLang="zh-HK" sz="1050" dirty="0" smtClean="0"/>
                        <a:t> </a:t>
                      </a:r>
                      <a:r>
                        <a:rPr lang="en-US" altLang="zh-HK" sz="1050" dirty="0" err="1" smtClean="0"/>
                        <a:t>fulminans</a:t>
                      </a:r>
                      <a:r>
                        <a:rPr lang="en-US" altLang="zh-HK" sz="1050" dirty="0" smtClean="0"/>
                        <a:t> caused by </a:t>
                      </a:r>
                      <a:r>
                        <a:rPr lang="en-US" altLang="zh-HK" sz="1050" dirty="0" err="1" smtClean="0"/>
                        <a:t>Hemophilus</a:t>
                      </a:r>
                      <a:r>
                        <a:rPr lang="en-US" altLang="zh-HK" sz="1050" dirty="0" smtClean="0"/>
                        <a:t> </a:t>
                      </a:r>
                      <a:r>
                        <a:rPr lang="en-US" altLang="zh-HK" sz="1050" dirty="0" err="1" smtClean="0"/>
                        <a:t>influenzae</a:t>
                      </a:r>
                      <a:r>
                        <a:rPr lang="en-US" altLang="zh-HK" sz="1050" dirty="0" smtClean="0"/>
                        <a:t> complicated by reversible cardiomyopathy.</a:t>
                      </a:r>
                      <a:endParaRPr lang="zh-HK" altLang="en-US" sz="1050" dirty="0"/>
                    </a:p>
                  </a:txBody>
                  <a:tcPr/>
                </a:tc>
              </a:tr>
              <a:tr h="690177">
                <a:tc>
                  <a:txBody>
                    <a:bodyPr/>
                    <a:lstStyle/>
                    <a:p>
                      <a:r>
                        <a:rPr lang="en-US" altLang="zh-HK" sz="1050" dirty="0" smtClean="0"/>
                        <a:t>In Vivo. 2014 Sep-Oct;28(5):961-5.</a:t>
                      </a:r>
                    </a:p>
                    <a:p>
                      <a:r>
                        <a:rPr lang="en-US" altLang="zh-HK" sz="1050" dirty="0" smtClean="0"/>
                        <a:t>Fujisaki N1, Takahashi A2, </a:t>
                      </a:r>
                      <a:r>
                        <a:rPr lang="en-US" altLang="zh-HK" sz="1050" dirty="0" err="1" smtClean="0"/>
                        <a:t>Arima</a:t>
                      </a:r>
                      <a:r>
                        <a:rPr lang="en-US" altLang="zh-HK" sz="1050" dirty="0" smtClean="0"/>
                        <a:t> T2, </a:t>
                      </a:r>
                      <a:r>
                        <a:rPr lang="en-US" altLang="zh-HK" sz="1050" dirty="0" err="1" smtClean="0"/>
                        <a:t>Mizushima</a:t>
                      </a:r>
                      <a:r>
                        <a:rPr lang="en-US" altLang="zh-HK" sz="1050" dirty="0" smtClean="0"/>
                        <a:t> T2, Ikeda K2, </a:t>
                      </a:r>
                      <a:r>
                        <a:rPr lang="en-US" altLang="zh-HK" sz="1050" dirty="0" err="1" smtClean="0"/>
                        <a:t>Kakuchi</a:t>
                      </a:r>
                      <a:r>
                        <a:rPr lang="en-US" altLang="zh-HK" sz="1050" dirty="0" smtClean="0"/>
                        <a:t> H2, </a:t>
                      </a:r>
                      <a:r>
                        <a:rPr lang="en-US" altLang="zh-HK" sz="1050" dirty="0" err="1" smtClean="0"/>
                        <a:t>Nakao</a:t>
                      </a:r>
                      <a:r>
                        <a:rPr lang="en-US" altLang="zh-HK" sz="1050" dirty="0" smtClean="0"/>
                        <a:t> A3, </a:t>
                      </a:r>
                      <a:r>
                        <a:rPr lang="en-US" altLang="zh-HK" sz="1050" dirty="0" err="1" smtClean="0"/>
                        <a:t>Kotani</a:t>
                      </a:r>
                      <a:r>
                        <a:rPr lang="en-US" altLang="zh-HK" sz="1050" dirty="0" smtClean="0"/>
                        <a:t> J4, </a:t>
                      </a:r>
                      <a:r>
                        <a:rPr lang="en-US" altLang="zh-HK" sz="1050" dirty="0" err="1" smtClean="0"/>
                        <a:t>Sakaida</a:t>
                      </a:r>
                      <a:r>
                        <a:rPr lang="en-US" altLang="zh-HK" sz="1050" dirty="0" smtClean="0"/>
                        <a:t> K2.</a:t>
                      </a:r>
                      <a:endParaRPr lang="zh-HK" altLang="en-US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HK" sz="1050" dirty="0" smtClean="0"/>
                        <a:t>Successful treatment of Panton-Valentine </a:t>
                      </a:r>
                      <a:r>
                        <a:rPr lang="en-US" altLang="zh-HK" sz="1050" dirty="0" err="1" smtClean="0"/>
                        <a:t>leukocidin</a:t>
                      </a:r>
                      <a:r>
                        <a:rPr lang="en-US" altLang="zh-HK" sz="1050" dirty="0" smtClean="0"/>
                        <a:t>-expressing Staphylococcus </a:t>
                      </a:r>
                      <a:r>
                        <a:rPr lang="en-US" altLang="zh-HK" sz="1050" dirty="0" err="1" smtClean="0"/>
                        <a:t>aureus</a:t>
                      </a:r>
                      <a:r>
                        <a:rPr lang="en-US" altLang="zh-HK" sz="1050" dirty="0" smtClean="0"/>
                        <a:t>-associated pneumonia co-infected with influenza using extracorporeal membrane oxygenation.</a:t>
                      </a:r>
                      <a:endParaRPr lang="zh-HK" altLang="en-US" sz="1050" dirty="0"/>
                    </a:p>
                  </a:txBody>
                  <a:tcPr/>
                </a:tc>
              </a:tr>
              <a:tr h="690177">
                <a:tc>
                  <a:txBody>
                    <a:bodyPr/>
                    <a:lstStyle/>
                    <a:p>
                      <a:r>
                        <a:rPr lang="en-US" altLang="zh-HK" sz="1050" dirty="0" smtClean="0"/>
                        <a:t>BMC </a:t>
                      </a:r>
                      <a:r>
                        <a:rPr lang="en-US" altLang="zh-HK" sz="1050" dirty="0" err="1" smtClean="0"/>
                        <a:t>Anesthesiol</a:t>
                      </a:r>
                      <a:r>
                        <a:rPr lang="en-US" altLang="zh-HK" sz="1050" dirty="0" smtClean="0"/>
                        <a:t>. 2014 May 21;14:37. </a:t>
                      </a:r>
                      <a:r>
                        <a:rPr lang="en-US" altLang="zh-HK" sz="1050" dirty="0" err="1" smtClean="0"/>
                        <a:t>doi</a:t>
                      </a:r>
                      <a:r>
                        <a:rPr lang="en-US" altLang="zh-HK" sz="1050" dirty="0" smtClean="0"/>
                        <a:t>: 10.1186/1471-2253-14-37. </a:t>
                      </a:r>
                      <a:r>
                        <a:rPr lang="en-US" altLang="zh-HK" sz="1050" dirty="0" err="1" smtClean="0"/>
                        <a:t>eCollection</a:t>
                      </a:r>
                      <a:r>
                        <a:rPr lang="en-US" altLang="zh-HK" sz="1050" dirty="0" smtClean="0"/>
                        <a:t> 2014.</a:t>
                      </a:r>
                    </a:p>
                    <a:p>
                      <a:r>
                        <a:rPr lang="en-US" altLang="zh-HK" sz="1050" dirty="0" smtClean="0"/>
                        <a:t>De Rosa FG1, </a:t>
                      </a:r>
                      <a:r>
                        <a:rPr lang="en-US" altLang="zh-HK" sz="1050" dirty="0" err="1" smtClean="0"/>
                        <a:t>Fanelli</a:t>
                      </a:r>
                      <a:r>
                        <a:rPr lang="en-US" altLang="zh-HK" sz="1050" dirty="0" smtClean="0"/>
                        <a:t> V2, </a:t>
                      </a:r>
                      <a:r>
                        <a:rPr lang="en-US" altLang="zh-HK" sz="1050" dirty="0" err="1" smtClean="0"/>
                        <a:t>Corcione</a:t>
                      </a:r>
                      <a:r>
                        <a:rPr lang="en-US" altLang="zh-HK" sz="1050" dirty="0" smtClean="0"/>
                        <a:t> S1, </a:t>
                      </a:r>
                      <a:r>
                        <a:rPr lang="en-US" altLang="zh-HK" sz="1050" dirty="0" err="1" smtClean="0"/>
                        <a:t>Urbino</a:t>
                      </a:r>
                      <a:r>
                        <a:rPr lang="en-US" altLang="zh-HK" sz="1050" dirty="0" smtClean="0"/>
                        <a:t> R2, </a:t>
                      </a:r>
                      <a:r>
                        <a:rPr lang="en-US" altLang="zh-HK" sz="1050" dirty="0" err="1" smtClean="0"/>
                        <a:t>Bonetto</a:t>
                      </a:r>
                      <a:r>
                        <a:rPr lang="en-US" altLang="zh-HK" sz="1050" dirty="0" smtClean="0"/>
                        <a:t> C2, Ricci D3, </a:t>
                      </a:r>
                      <a:r>
                        <a:rPr lang="en-US" altLang="zh-HK" sz="1050" dirty="0" err="1" smtClean="0"/>
                        <a:t>Rinaldi</a:t>
                      </a:r>
                      <a:r>
                        <a:rPr lang="en-US" altLang="zh-HK" sz="1050" dirty="0" smtClean="0"/>
                        <a:t> M3, Di </a:t>
                      </a:r>
                      <a:r>
                        <a:rPr lang="en-US" altLang="zh-HK" sz="1050" dirty="0" err="1" smtClean="0"/>
                        <a:t>Perri</a:t>
                      </a:r>
                      <a:r>
                        <a:rPr lang="en-US" altLang="zh-HK" sz="1050" dirty="0" smtClean="0"/>
                        <a:t> G1, </a:t>
                      </a:r>
                      <a:r>
                        <a:rPr lang="en-US" altLang="zh-HK" sz="1050" dirty="0" err="1" smtClean="0"/>
                        <a:t>Bonora</a:t>
                      </a:r>
                      <a:r>
                        <a:rPr lang="en-US" altLang="zh-HK" sz="1050" dirty="0" smtClean="0"/>
                        <a:t> S1, </a:t>
                      </a:r>
                      <a:r>
                        <a:rPr lang="en-US" altLang="zh-HK" sz="1050" dirty="0" err="1" smtClean="0"/>
                        <a:t>Ranieri</a:t>
                      </a:r>
                      <a:r>
                        <a:rPr lang="en-US" altLang="zh-HK" sz="1050" dirty="0" smtClean="0"/>
                        <a:t> MV2.</a:t>
                      </a:r>
                      <a:endParaRPr lang="zh-HK" altLang="en-US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HK" sz="1050" dirty="0" smtClean="0"/>
                        <a:t>Extra Corporeal Membrane Oxygenation (ECMO) in three HIV-positive patients with acute respiratory distress syndrome.</a:t>
                      </a:r>
                    </a:p>
                    <a:p>
                      <a:endParaRPr lang="zh-HK" altLang="en-US" sz="1050" dirty="0"/>
                    </a:p>
                  </a:txBody>
                  <a:tcPr/>
                </a:tc>
              </a:tr>
              <a:tr h="690177">
                <a:tc>
                  <a:txBody>
                    <a:bodyPr/>
                    <a:lstStyle/>
                    <a:p>
                      <a:r>
                        <a:rPr lang="en-US" altLang="zh-HK" sz="1050" dirty="0" smtClean="0"/>
                        <a:t>J </a:t>
                      </a:r>
                      <a:r>
                        <a:rPr lang="en-US" altLang="zh-HK" sz="1050" dirty="0" err="1" smtClean="0"/>
                        <a:t>Paediatr</a:t>
                      </a:r>
                      <a:r>
                        <a:rPr lang="en-US" altLang="zh-HK" sz="1050" dirty="0" smtClean="0"/>
                        <a:t> Child Health. 2014 Sep;50(9):687-92. </a:t>
                      </a:r>
                      <a:r>
                        <a:rPr lang="en-US" altLang="zh-HK" sz="1050" dirty="0" err="1" smtClean="0"/>
                        <a:t>doi</a:t>
                      </a:r>
                      <a:r>
                        <a:rPr lang="en-US" altLang="zh-HK" sz="1050" dirty="0" smtClean="0"/>
                        <a:t>: 10.1111/jpc.12601. </a:t>
                      </a:r>
                      <a:r>
                        <a:rPr lang="en-US" altLang="zh-HK" sz="1050" dirty="0" err="1" smtClean="0"/>
                        <a:t>Epub</a:t>
                      </a:r>
                      <a:r>
                        <a:rPr lang="en-US" altLang="zh-HK" sz="1050" dirty="0" smtClean="0"/>
                        <a:t> 2014 Jun 9.</a:t>
                      </a:r>
                    </a:p>
                    <a:p>
                      <a:r>
                        <a:rPr lang="en-US" altLang="zh-HK" sz="1050" dirty="0" smtClean="0"/>
                        <a:t>Lithgow A1, Duke T, Steer A, </a:t>
                      </a:r>
                      <a:r>
                        <a:rPr lang="en-US" altLang="zh-HK" sz="1050" dirty="0" err="1" smtClean="0"/>
                        <a:t>Smeesters</a:t>
                      </a:r>
                      <a:r>
                        <a:rPr lang="en-US" altLang="zh-HK" sz="1050" dirty="0" smtClean="0"/>
                        <a:t> PR.</a:t>
                      </a:r>
                      <a:endParaRPr lang="zh-HK" altLang="en-US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HK" sz="1050" dirty="0" smtClean="0"/>
                        <a:t>Severe group A streptococcal infections in a </a:t>
                      </a:r>
                      <a:r>
                        <a:rPr lang="en-US" altLang="zh-HK" sz="1050" dirty="0" err="1" smtClean="0"/>
                        <a:t>paediatric</a:t>
                      </a:r>
                      <a:r>
                        <a:rPr lang="en-US" altLang="zh-HK" sz="1050" dirty="0" smtClean="0"/>
                        <a:t> intensive care unit.</a:t>
                      </a:r>
                    </a:p>
                    <a:p>
                      <a:endParaRPr lang="zh-HK" altLang="en-US" sz="105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33842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utumn">
  <a:themeElements>
    <a:clrScheme name="Wave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Autumn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tum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satMod val="120000"/>
                <a:lumMod val="11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100000"/>
                <a:hueMod val="108000"/>
                <a:satMod val="130000"/>
                <a:lumMod val="108000"/>
              </a:schemeClr>
            </a:gs>
            <a:gs pos="92000">
              <a:schemeClr val="phClr">
                <a:shade val="88000"/>
                <a:hueMod val="96000"/>
                <a:satMod val="120000"/>
                <a:lumMod val="7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shade val="100000"/>
                <a:hueMod val="100000"/>
                <a:satMod val="130000"/>
                <a:lumMod val="112000"/>
              </a:schemeClr>
            </a:gs>
            <a:gs pos="100000">
              <a:schemeClr val="phClr">
                <a:shade val="84000"/>
                <a:hueMod val="96000"/>
                <a:satMod val="120000"/>
                <a:lumMod val="80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Autumn</Template>
  <TotalTime>3496</TotalTime>
  <Words>3493</Words>
  <Application>Microsoft Office PowerPoint</Application>
  <PresentationFormat>On-screen Show (4:3)</PresentationFormat>
  <Paragraphs>370</Paragraphs>
  <Slides>36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37" baseType="lpstr">
      <vt:lpstr>Autumn</vt:lpstr>
      <vt:lpstr>Use of ECMO in Severe Sepsis</vt:lpstr>
      <vt:lpstr>Life is like a giant puzzle. Everyday we struggle to find its pieces to make it into a complete picture.</vt:lpstr>
      <vt:lpstr>Issues to discuss</vt:lpstr>
      <vt:lpstr>1. History </vt:lpstr>
      <vt:lpstr>History of usage of ECMO</vt:lpstr>
      <vt:lpstr>ELSO Diagnoses (&lt;1986 – 2013)</vt:lpstr>
      <vt:lpstr>2. Literature review</vt:lpstr>
      <vt:lpstr>PowerPoint Presentation</vt:lpstr>
      <vt:lpstr>PowerPoint Presentation</vt:lpstr>
      <vt:lpstr>Case series</vt:lpstr>
      <vt:lpstr>Venoarterial extracorporeal membrane oxygenation support for refractory cardiovascular dysfunction during severe bacterial septic shock </vt:lpstr>
      <vt:lpstr>PowerPoint Presentation</vt:lpstr>
      <vt:lpstr>PowerPoint Presentation</vt:lpstr>
      <vt:lpstr>Outcomes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3. Technical aspects</vt:lpstr>
      <vt:lpstr>PowerPoint Presentation</vt:lpstr>
      <vt:lpstr>Central and Peripheral VA-ECMO</vt:lpstr>
      <vt:lpstr>Suggested cannula sizes for central ECMO</vt:lpstr>
      <vt:lpstr>Experience of high flow central ECMO in paediatrics</vt:lpstr>
      <vt:lpstr>4. Possible reasons to explain such outcomes</vt:lpstr>
      <vt:lpstr>Definitions</vt:lpstr>
      <vt:lpstr>Comparison of sepsis in different age groups </vt:lpstr>
      <vt:lpstr>Pathophysiology in adult sepsis</vt:lpstr>
      <vt:lpstr>Relationships between oxygen consumption and delivery</vt:lpstr>
      <vt:lpstr>PowerPoint Presentation</vt:lpstr>
      <vt:lpstr>5. Conclusion and Future research directions</vt:lpstr>
      <vt:lpstr>Conclusion</vt:lpstr>
      <vt:lpstr>Future research directions </vt:lpstr>
      <vt:lpstr>PowerPoint Presentation</vt:lpstr>
      <vt:lpstr>Every accomplishment began with a decision to try …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drcwlau</dc:creator>
  <cp:lastModifiedBy>Arthur Laptop</cp:lastModifiedBy>
  <cp:revision>386</cp:revision>
  <cp:lastPrinted>2015-01-06T06:15:02Z</cp:lastPrinted>
  <dcterms:created xsi:type="dcterms:W3CDTF">2014-12-01T00:22:02Z</dcterms:created>
  <dcterms:modified xsi:type="dcterms:W3CDTF">2015-01-23T14:21:56Z</dcterms:modified>
</cp:coreProperties>
</file>